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notesMasterIdLst>
    <p:notesMasterId r:id="rId51"/>
  </p:notesMasterIdLst>
  <p:handoutMasterIdLst>
    <p:handoutMasterId r:id="rId52"/>
  </p:handoutMasterIdLst>
  <p:sldIdLst>
    <p:sldId id="1020" r:id="rId2"/>
    <p:sldId id="1015" r:id="rId3"/>
    <p:sldId id="1046" r:id="rId4"/>
    <p:sldId id="964" r:id="rId5"/>
    <p:sldId id="966" r:id="rId6"/>
    <p:sldId id="967" r:id="rId7"/>
    <p:sldId id="968" r:id="rId8"/>
    <p:sldId id="1002" r:id="rId9"/>
    <p:sldId id="1047" r:id="rId10"/>
    <p:sldId id="1004" r:id="rId11"/>
    <p:sldId id="1006" r:id="rId12"/>
    <p:sldId id="961" r:id="rId13"/>
    <p:sldId id="1017" r:id="rId14"/>
    <p:sldId id="1018" r:id="rId15"/>
    <p:sldId id="1019" r:id="rId16"/>
    <p:sldId id="1016" r:id="rId17"/>
    <p:sldId id="962" r:id="rId18"/>
    <p:sldId id="943" r:id="rId19"/>
    <p:sldId id="944" r:id="rId20"/>
    <p:sldId id="945" r:id="rId21"/>
    <p:sldId id="946" r:id="rId22"/>
    <p:sldId id="947" r:id="rId23"/>
    <p:sldId id="948" r:id="rId24"/>
    <p:sldId id="949" r:id="rId25"/>
    <p:sldId id="950" r:id="rId26"/>
    <p:sldId id="951" r:id="rId27"/>
    <p:sldId id="952" r:id="rId28"/>
    <p:sldId id="953" r:id="rId29"/>
    <p:sldId id="954" r:id="rId30"/>
    <p:sldId id="955" r:id="rId31"/>
    <p:sldId id="956" r:id="rId32"/>
    <p:sldId id="957" r:id="rId33"/>
    <p:sldId id="958" r:id="rId34"/>
    <p:sldId id="959" r:id="rId35"/>
    <p:sldId id="960" r:id="rId36"/>
    <p:sldId id="1048" r:id="rId37"/>
    <p:sldId id="1021" r:id="rId38"/>
    <p:sldId id="1022" r:id="rId39"/>
    <p:sldId id="1028" r:id="rId40"/>
    <p:sldId id="1030" r:id="rId41"/>
    <p:sldId id="1042" r:id="rId42"/>
    <p:sldId id="1049" r:id="rId43"/>
    <p:sldId id="833" r:id="rId44"/>
    <p:sldId id="837" r:id="rId45"/>
    <p:sldId id="840" r:id="rId46"/>
    <p:sldId id="963" r:id="rId47"/>
    <p:sldId id="1044" r:id="rId48"/>
    <p:sldId id="715" r:id="rId49"/>
    <p:sldId id="1008" r:id="rId5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9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878" autoAdjust="0"/>
  </p:normalViewPr>
  <p:slideViewPr>
    <p:cSldViewPr>
      <p:cViewPr varScale="1">
        <p:scale>
          <a:sx n="30" d="100"/>
          <a:sy n="30" d="100"/>
        </p:scale>
        <p:origin x="-5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28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CF36D7BB-615C-4BCA-B77B-3B13DD23B82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FF640DA2-747C-4B23-9D61-A9AA601E34F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2E335AE2-0E78-4716-895E-851986D936DE}" type="slidenum">
              <a:rPr lang="en-US" smtClean="0"/>
              <a:pPr>
                <a:defRPr/>
              </a:pPr>
              <a:t>1</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p:txBody>
          <a:bodyPr/>
          <a:lstStyle/>
          <a:p>
            <a:pPr>
              <a:defRPr/>
            </a:pPr>
            <a:fld id="{B73BB561-C3A9-4A63-A9A4-403BE162150C}" type="slidenum">
              <a:rPr lang="en-US" smtClean="0">
                <a:latin typeface="Arial" pitchFamily="34" charset="0"/>
              </a:rPr>
              <a:pPr>
                <a:defRPr/>
              </a:pPr>
              <a:t>10</a:t>
            </a:fld>
            <a:endParaRPr lang="en-US" smtClean="0">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D35C8CE-B6A1-42EC-A57E-C1508275BC5D}" type="slidenum">
              <a:rPr lang="en-US" sz="1200"/>
              <a:pPr algn="r"/>
              <a:t>11</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p:txBody>
          <a:bodyPr/>
          <a:lstStyle/>
          <a:p>
            <a:pPr>
              <a:defRPr/>
            </a:pPr>
            <a:fld id="{40B3F7A3-0E31-45A7-A295-98BC8595AD18}" type="slidenum">
              <a:rPr lang="en-US" smtClean="0">
                <a:latin typeface="Arial" pitchFamily="34" charset="0"/>
              </a:rPr>
              <a:pPr>
                <a:defRPr/>
              </a:pPr>
              <a:t>12</a:t>
            </a:fld>
            <a:endParaRPr lang="en-US" smtClean="0">
              <a:latin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latin typeface="Arial" pitchFamily="34" charset="0"/>
              </a:rPr>
              <a:t>Social bookmark managers such as </a:t>
            </a:r>
            <a:r>
              <a:rPr lang="en-US" i="1" smtClean="0">
                <a:latin typeface="Arial" pitchFamily="34" charset="0"/>
              </a:rPr>
              <a:t>Del.icio.ous </a:t>
            </a:r>
            <a:r>
              <a:rPr lang="en-US" smtClean="0">
                <a:latin typeface="Arial" pitchFamily="34" charset="0"/>
              </a:rPr>
              <a:t>(http://del.icio.us), </a:t>
            </a:r>
            <a:r>
              <a:rPr lang="en-US" i="1" smtClean="0">
                <a:latin typeface="Arial" pitchFamily="34" charset="0"/>
              </a:rPr>
              <a:t>unalog </a:t>
            </a:r>
            <a:r>
              <a:rPr lang="en-US" smtClean="0">
                <a:latin typeface="Arial" pitchFamily="34" charset="0"/>
              </a:rPr>
              <a:t>(http://unalog.com),</a:t>
            </a:r>
          </a:p>
          <a:p>
            <a:pPr eaLnBrk="1" hangingPunct="1"/>
            <a:r>
              <a:rPr lang="en-US" i="1" smtClean="0">
                <a:latin typeface="Arial" pitchFamily="34" charset="0"/>
              </a:rPr>
              <a:t>BlinkList </a:t>
            </a:r>
            <a:r>
              <a:rPr lang="en-US" smtClean="0">
                <a:latin typeface="Arial" pitchFamily="34" charset="0"/>
              </a:rPr>
              <a:t>(http://www.blinklist.com), </a:t>
            </a:r>
            <a:r>
              <a:rPr lang="en-US" i="1" smtClean="0">
                <a:latin typeface="Arial" pitchFamily="34" charset="0"/>
              </a:rPr>
              <a:t>Connectedy </a:t>
            </a:r>
            <a:r>
              <a:rPr lang="en-US" smtClean="0">
                <a:latin typeface="Arial" pitchFamily="34" charset="0"/>
              </a:rPr>
              <a:t>(http://www.connectedy.com) or </a:t>
            </a:r>
            <a:r>
              <a:rPr lang="en-US" i="1" smtClean="0">
                <a:latin typeface="Arial" pitchFamily="34" charset="0"/>
              </a:rPr>
              <a:t>GiveALink</a:t>
            </a:r>
          </a:p>
          <a:p>
            <a:pPr eaLnBrk="1" hangingPunct="1"/>
            <a:r>
              <a:rPr lang="en-US" smtClean="0">
                <a:latin typeface="Arial" pitchFamily="34" charset="0"/>
              </a:rPr>
              <a:t>(http://givealink.org) support the collection, categorization and sharing of web linkages. </a:t>
            </a:r>
            <a:r>
              <a:rPr lang="en-US" i="1" smtClean="0">
                <a:latin typeface="Arial" pitchFamily="34" charset="0"/>
              </a:rPr>
              <a:t>Flickr</a:t>
            </a:r>
          </a:p>
          <a:p>
            <a:pPr eaLnBrk="1" hangingPunct="1"/>
            <a:r>
              <a:rPr lang="en-US" smtClean="0">
                <a:latin typeface="Arial" pitchFamily="34" charset="0"/>
              </a:rPr>
              <a:t>(http://www.flickr.com) supports the collection, sharing, and tagging of photos. Common to all of them is</a:t>
            </a:r>
          </a:p>
          <a:p>
            <a:pPr eaLnBrk="1" hangingPunct="1"/>
            <a:r>
              <a:rPr lang="en-US" smtClean="0">
                <a:latin typeface="Arial" pitchFamily="34" charset="0"/>
              </a:rPr>
              <a:t>the importance of tags to create folksonomies. Folksonomy is a portmanteau word combining ‘folk’ and</a:t>
            </a:r>
          </a:p>
          <a:p>
            <a:pPr eaLnBrk="1" hangingPunct="1"/>
            <a:r>
              <a:rPr lang="en-US" smtClean="0">
                <a:latin typeface="Arial" pitchFamily="34" charset="0"/>
              </a:rPr>
              <a:t>‘taxonomy’. It refers to the organization of knowledge based on tags attached by thousands of users to</a:t>
            </a:r>
          </a:p>
          <a:p>
            <a:pPr eaLnBrk="1" hangingPunct="1"/>
            <a:r>
              <a:rPr lang="en-US" smtClean="0">
                <a:latin typeface="Arial" pitchFamily="34" charset="0"/>
              </a:rPr>
              <a:t>millions of records. It is a rather decentralized form of classification that uses the ‘wisdom of crowds’ to</a:t>
            </a:r>
          </a:p>
          <a:p>
            <a:pPr eaLnBrk="1" hangingPunct="1"/>
            <a:r>
              <a:rPr lang="en-US" smtClean="0">
                <a:latin typeface="Arial" pitchFamily="34" charset="0"/>
              </a:rPr>
              <a:t>classify records. Folksonomies are typically displayed as list of most commonly used tags. </a:t>
            </a:r>
          </a:p>
          <a:p>
            <a:pPr eaLnBrk="1" hangingPunct="1"/>
            <a:r>
              <a:rPr lang="en-US" smtClean="0">
                <a:latin typeface="Arial" pitchFamily="34" charset="0"/>
              </a:rPr>
              <a:t>Tagclouds The text font type, color, and size are frequently used to indicate the number of records that have this tag, the novelty of a tag, activity bursts for the usage of a tag, etc.</a:t>
            </a: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54276" name="Slide Number Placeholder 3"/>
          <p:cNvSpPr>
            <a:spLocks noGrp="1"/>
          </p:cNvSpPr>
          <p:nvPr>
            <p:ph type="sldNum" sz="quarter" idx="5"/>
          </p:nvPr>
        </p:nvSpPr>
        <p:spPr/>
        <p:txBody>
          <a:bodyPr/>
          <a:lstStyle/>
          <a:p>
            <a:pPr>
              <a:defRPr/>
            </a:pPr>
            <a:fld id="{A23B7FFE-327B-43A4-BA49-CAD8D7144488}" type="slidenum">
              <a:rPr lang="en-US" smtClean="0">
                <a:latin typeface="Arial" pitchFamily="34" charset="0"/>
              </a:rPr>
              <a:pPr>
                <a:defRPr/>
              </a:pPr>
              <a:t>13</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55300" name="Slide Number Placeholder 3"/>
          <p:cNvSpPr>
            <a:spLocks noGrp="1"/>
          </p:cNvSpPr>
          <p:nvPr>
            <p:ph type="sldNum" sz="quarter" idx="5"/>
          </p:nvPr>
        </p:nvSpPr>
        <p:spPr/>
        <p:txBody>
          <a:bodyPr/>
          <a:lstStyle/>
          <a:p>
            <a:pPr>
              <a:defRPr/>
            </a:pPr>
            <a:fld id="{92896BE7-E8F1-42F8-A638-D4F6DAAD6ADC}" type="slidenum">
              <a:rPr lang="en-US" smtClean="0">
                <a:latin typeface="Arial" pitchFamily="34" charset="0"/>
              </a:rPr>
              <a:pPr>
                <a:defRPr/>
              </a:pPr>
              <a:t>14</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56324" name="Slide Number Placeholder 3"/>
          <p:cNvSpPr>
            <a:spLocks noGrp="1"/>
          </p:cNvSpPr>
          <p:nvPr>
            <p:ph type="sldNum" sz="quarter" idx="5"/>
          </p:nvPr>
        </p:nvSpPr>
        <p:spPr/>
        <p:txBody>
          <a:bodyPr/>
          <a:lstStyle/>
          <a:p>
            <a:pPr>
              <a:defRPr/>
            </a:pPr>
            <a:fld id="{2D5646E5-C4BD-4561-9D0F-7860F933CD27}" type="slidenum">
              <a:rPr lang="en-US" smtClean="0">
                <a:latin typeface="Arial" pitchFamily="34" charset="0"/>
              </a:rPr>
              <a:pPr>
                <a:defRPr/>
              </a:pPr>
              <a:t>15</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3541DA7-4E62-49E4-9BB2-0555B199EDC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p:txBody>
          <a:bodyPr/>
          <a:lstStyle/>
          <a:p>
            <a:pPr>
              <a:defRPr/>
            </a:pPr>
            <a:fld id="{623624A5-55F6-4188-B1C7-0B455FF11D66}" type="slidenum">
              <a:rPr lang="en-US" smtClean="0">
                <a:latin typeface="Arial" pitchFamily="34" charset="0"/>
              </a:rPr>
              <a:pPr>
                <a:defRPr/>
              </a:pPr>
              <a:t>17</a:t>
            </a:fld>
            <a:endParaRPr lang="en-US" smtClean="0">
              <a:latin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p:txBody>
          <a:bodyPr/>
          <a:lstStyle/>
          <a:p>
            <a:pPr>
              <a:defRPr/>
            </a:pPr>
            <a:fld id="{136B188A-AD93-488B-84EE-D688E97550FF}" type="slidenum">
              <a:rPr lang="en-US" smtClean="0">
                <a:latin typeface="Arial" pitchFamily="34" charset="0"/>
              </a:rPr>
              <a:pPr>
                <a:defRPr/>
              </a:pPr>
              <a:t>18</a:t>
            </a:fld>
            <a:endParaRPr lang="en-US"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p:txBody>
          <a:bodyPr/>
          <a:lstStyle/>
          <a:p>
            <a:pPr>
              <a:defRPr/>
            </a:pPr>
            <a:fld id="{7955430A-98DB-4E98-AD8E-AC003622FA55}" type="slidenum">
              <a:rPr lang="en-US" smtClean="0">
                <a:latin typeface="Arial" pitchFamily="34" charset="0"/>
              </a:rPr>
              <a:pPr>
                <a:defRPr/>
              </a:pPr>
              <a:t>19</a:t>
            </a:fld>
            <a:endParaRPr lang="en-US"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latin typeface="Arial" pitchFamily="34" charset="0"/>
              </a:rPr>
              <a:t>Overview of Hurricane Katrina. Disasters require coordination, coordination between organizations is not always according to plan (Carter’s Port Authority Police radio paper). Therefore, the structure of the communication is important for the proper actions during a disaster Analyzing the structure during an actual disaster can detect problems and solutions can be developed in real time (This is yet to be done).</a:t>
            </a:r>
          </a:p>
          <a:p>
            <a:pPr eaLnBrk="1" hangingPunct="1"/>
            <a:endParaRPr lang="en-US" smtClean="0">
              <a:latin typeface="Arial" pitchFamily="34" charset="0"/>
            </a:endParaRPr>
          </a:p>
          <a:p>
            <a:pPr eaLnBrk="1" hangingPunct="1"/>
            <a:r>
              <a:rPr lang="en-US" smtClean="0">
                <a:latin typeface="Arial" pitchFamily="34" charset="0"/>
              </a:rPr>
              <a:t>Trivia note: How may storms/hurricane have been named Katrina? 6 (1967, 1971, &amp; 1975 in the Pacific; 1981, 1999, &amp; 2005 in the Atlantic)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p:txBody>
          <a:bodyPr/>
          <a:lstStyle/>
          <a:p>
            <a:pPr>
              <a:defRPr/>
            </a:pPr>
            <a:fld id="{EE1997F6-886C-4398-AF1F-2E157FC25A28}" type="slidenum">
              <a:rPr lang="en-US" smtClean="0">
                <a:latin typeface="Arial" pitchFamily="34" charset="0"/>
              </a:rPr>
              <a:pPr>
                <a:defRPr/>
              </a:pPr>
              <a:t>2</a:t>
            </a:fld>
            <a:endParaRPr lang="en-US" smtClean="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C444D959-DA08-4B56-BB2C-2C3DBCD09B35}" type="slidenum">
              <a:rPr lang="en-US" smtClean="0">
                <a:latin typeface="Arial" pitchFamily="34" charset="0"/>
              </a:rPr>
              <a:pPr>
                <a:defRPr/>
              </a:pPr>
              <a:t>20</a:t>
            </a:fld>
            <a:endParaRPr lang="en-US" smtClean="0">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latin typeface="Arial" pitchFamily="34" charset="0"/>
              </a:rPr>
              <a:t>SITREPs are Situation Reports that are written by lower or on site commands to report the situation to those higher up.  They should all contain this basic information and in this basic format.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p>
            <a:pPr>
              <a:defRPr/>
            </a:pPr>
            <a:fld id="{978749FE-5B7B-4503-BE5B-348F30A4736F}" type="slidenum">
              <a:rPr lang="en-US" smtClean="0">
                <a:latin typeface="Arial" pitchFamily="34" charset="0"/>
              </a:rPr>
              <a:pPr>
                <a:defRPr/>
              </a:pPr>
              <a:t>21</a:t>
            </a:fld>
            <a:endParaRPr lang="en-US" smtClean="0">
              <a:latin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latin typeface="Arial" pitchFamily="34" charset="0"/>
              </a:rPr>
              <a:t>Here is an example SITREP excerpt from the data set used in analysis.  This is from the Colorado Division of Emergency Management and has the basic information per the previous slide (i.e., Situation, Action in progress,  Probable support requirements).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p:txBody>
          <a:bodyPr/>
          <a:lstStyle/>
          <a:p>
            <a:pPr>
              <a:defRPr/>
            </a:pPr>
            <a:fld id="{09D172E2-FBAF-4B15-812D-849D286E9CDF}" type="slidenum">
              <a:rPr lang="en-US" smtClean="0">
                <a:latin typeface="Arial" pitchFamily="34" charset="0"/>
              </a:rPr>
              <a:pPr>
                <a:defRPr/>
              </a:pPr>
              <a:t>22</a:t>
            </a:fld>
            <a:endParaRPr lang="en-US" smtClean="0">
              <a:latin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latin typeface="Arial" pitchFamily="34" charset="0"/>
              </a:rPr>
              <a:t>Human coding procedure from the coding document that the UCI group sent.</a:t>
            </a:r>
          </a:p>
          <a:p>
            <a:pPr eaLnBrk="1" hangingPunct="1"/>
            <a:endParaRPr lang="en-US" smtClean="0">
              <a:latin typeface="Arial" pitchFamily="34" charset="0"/>
            </a:endParaRPr>
          </a:p>
          <a:p>
            <a:pPr eaLnBrk="1" hangingPunct="1"/>
            <a:r>
              <a:rPr lang="en-US" sz="1000" smtClean="0">
                <a:latin typeface="Arial" pitchFamily="34" charset="0"/>
              </a:rPr>
              <a:t>Automatically tagged F10005505a id of the sitrep 00003 is the id</a:t>
            </a:r>
            <a:endParaRPr lang="en-US" smtClean="0">
              <a:latin typeface="Arial" pitchFamily="34" charset="0"/>
            </a:endParaRPr>
          </a:p>
          <a:p>
            <a:pPr eaLnBrk="1" hangingPunct="1"/>
            <a:endParaRPr lang="en-US" smtClean="0">
              <a:latin typeface="Arial" pitchFamily="34" charset="0"/>
            </a:endParaRPr>
          </a:p>
          <a:p>
            <a:pPr eaLnBrk="1" hangingPunct="1"/>
            <a:r>
              <a:rPr lang="en-US" smtClean="0">
                <a:latin typeface="Arial" pitchFamily="34" charset="0"/>
              </a:rPr>
              <a:t>Example of over coding 1 truckload of pedia care (saline drink for children)</a:t>
            </a:r>
          </a:p>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p:txBody>
          <a:bodyPr/>
          <a:lstStyle/>
          <a:p>
            <a:pPr>
              <a:defRPr/>
            </a:pPr>
            <a:fld id="{8A0C0AC3-F99F-458B-AD1D-0DA41D57D74F}" type="slidenum">
              <a:rPr lang="en-US" smtClean="0">
                <a:latin typeface="Arial" pitchFamily="34" charset="0"/>
              </a:rPr>
              <a:pPr>
                <a:defRPr/>
              </a:pPr>
              <a:t>23</a:t>
            </a:fld>
            <a:endParaRPr lang="en-US" smtClean="0">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latin typeface="Arial" pitchFamily="34" charset="0"/>
              </a:rPr>
              <a:t>Basic description of D2K.</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p:txBody>
          <a:bodyPr/>
          <a:lstStyle/>
          <a:p>
            <a:pPr>
              <a:defRPr/>
            </a:pPr>
            <a:fld id="{335E7544-EF82-4357-BB13-9B67F6C288FB}" type="slidenum">
              <a:rPr lang="en-US" smtClean="0">
                <a:latin typeface="Arial" pitchFamily="34" charset="0"/>
              </a:rPr>
              <a:pPr>
                <a:defRPr/>
              </a:pPr>
              <a:t>24</a:t>
            </a:fld>
            <a:endParaRPr lang="en-US" smtClean="0">
              <a:latin typeface="Arial"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latin typeface="Arial" pitchFamily="34" charset="0"/>
              </a:rPr>
              <a:t>Time Slice 1 with Concepts.  American Red Cross on the top.  FEMA only exist at FEMA Administration (Middle Left). Florida and Palm Beach are big here (many mentions).  Note the Oil and Power groupings on the bottom.  There is also a pocket of National Parks in the middle.  Location  are heavily based in Florida except the Petroleum Network.  Note that New Orleans is on the fringe at the bottom.</a:t>
            </a:r>
          </a:p>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p:txBody>
          <a:bodyPr/>
          <a:lstStyle/>
          <a:p>
            <a:pPr>
              <a:defRPr/>
            </a:pPr>
            <a:fld id="{809ABD18-EFEE-48D7-AA03-A946584C72AC}" type="slidenum">
              <a:rPr lang="en-US" smtClean="0">
                <a:latin typeface="Arial" pitchFamily="34" charset="0"/>
              </a:rPr>
              <a:pPr>
                <a:defRPr/>
              </a:pPr>
              <a:t>25</a:t>
            </a:fld>
            <a:endParaRPr lang="en-US" smtClean="0">
              <a:latin typeface="Arial"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p:txBody>
          <a:bodyPr/>
          <a:lstStyle/>
          <a:p>
            <a:pPr>
              <a:defRPr/>
            </a:pPr>
            <a:fld id="{1ABB2A11-6BD9-4D71-B371-C42BE6762DEB}" type="slidenum">
              <a:rPr lang="en-US" smtClean="0">
                <a:latin typeface="Arial" pitchFamily="34" charset="0"/>
              </a:rPr>
              <a:pPr>
                <a:defRPr/>
              </a:pPr>
              <a:t>26</a:t>
            </a:fld>
            <a:endParaRPr lang="en-US" smtClean="0">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latin typeface="Arial" pitchFamily="34" charset="0"/>
              </a:rPr>
              <a:t>Slice 2: Nodes mentioned at least 4 times or more: This the increased mentions of other states and many Florida counties.  FEMA is moving out from the center and American Red Cross is moving in.  Petroleum nodes have faded. There seem to be a lot of travel related nodes (toll road, turnpike, expressway, etc. – Evacuation?).  New Orleans is moving towards the middle of the network from the fringe.</a:t>
            </a:r>
          </a:p>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35DEF09-FA3F-4846-813A-6DB492E57A67}" type="slidenum">
              <a:rPr lang="en-US" smtClean="0">
                <a:latin typeface="Arial" pitchFamily="34" charset="0"/>
              </a:rPr>
              <a:pPr>
                <a:defRPr/>
              </a:pPr>
              <a:t>27</a:t>
            </a:fld>
            <a:endParaRPr lang="en-US" smtClean="0">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p:txBody>
          <a:bodyPr/>
          <a:lstStyle/>
          <a:p>
            <a:pPr>
              <a:defRPr/>
            </a:pPr>
            <a:fld id="{84FE3A92-86B4-4348-AD37-3EF55655117C}" type="slidenum">
              <a:rPr lang="en-US" smtClean="0">
                <a:latin typeface="Arial" pitchFamily="34" charset="0"/>
              </a:rPr>
              <a:pPr>
                <a:defRPr/>
              </a:pPr>
              <a:t>28</a:t>
            </a:fld>
            <a:endParaRPr lang="en-US" smtClean="0">
              <a:latin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z="1600" smtClean="0">
                <a:latin typeface="Arial" pitchFamily="34" charset="0"/>
              </a:rPr>
              <a:t>Slice 3:  One large component of nodes of frequency 4 or higher (i.e., mentioned at least four times). It looks like more states are being mentioned (and cites/counties in those states).  FEMA is getting larger and with about the same centrality. American Red Cross is at 7 o’clock and becoming more central.  Governor Bush is moving out of the center (as he did in the last slice, 1</a:t>
            </a:r>
            <a:r>
              <a:rPr lang="en-US" sz="1600" baseline="30000" smtClean="0">
                <a:latin typeface="Arial" pitchFamily="34" charset="0"/>
              </a:rPr>
              <a:t>st</a:t>
            </a:r>
            <a:r>
              <a:rPr lang="en-US" sz="1600" smtClean="0">
                <a:latin typeface="Arial" pitchFamily="34" charset="0"/>
              </a:rPr>
              <a:t> slice he was in the center). New Orleans is at about the same distance from the center.  There is an oil grouping on the right (1 o’clock), but it is discussing the Strategic Petroleum Reserve.  Florida Power and Light is prominent just left of center (getting power back to Florida customers); there are power related concepts throughout the network.  </a:t>
            </a: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p:txBody>
          <a:bodyPr/>
          <a:lstStyle/>
          <a:p>
            <a:pPr>
              <a:defRPr/>
            </a:pPr>
            <a:fld id="{A5DC863E-80B5-4428-A9D0-E568AD669E6E}" type="slidenum">
              <a:rPr lang="en-US" smtClean="0">
                <a:latin typeface="Arial" pitchFamily="34" charset="0"/>
              </a:rPr>
              <a:pPr>
                <a:defRPr/>
              </a:pPr>
              <a:t>29</a:t>
            </a:fld>
            <a:endParaRPr lang="en-US" smtClean="0">
              <a:latin typeface="Arial"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F640DA2-747C-4B23-9D61-A9AA601E34F8}"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p:txBody>
          <a:bodyPr/>
          <a:lstStyle/>
          <a:p>
            <a:pPr>
              <a:defRPr/>
            </a:pPr>
            <a:fld id="{B90877E9-8932-4986-A5D9-89C4A1C04E24}" type="slidenum">
              <a:rPr lang="en-US" smtClean="0">
                <a:latin typeface="Arial" pitchFamily="34" charset="0"/>
              </a:rPr>
              <a:pPr>
                <a:defRPr/>
              </a:pPr>
              <a:t>30</a:t>
            </a:fld>
            <a:endParaRPr lang="en-US" smtClean="0">
              <a:latin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latin typeface="Arial" pitchFamily="34" charset="0"/>
              </a:rPr>
              <a:t>Slice 4:Nodes Mentioned 6 or more times.  Other states are gaining prominence over Florida (Mississippi and Louisiana).  American Red Cross has move out of the center (just this slice – they will move back later), this is consistent with the Network Centrality Graph.  FEMA is also moving into the center this slice.  There is a lot oil an energy concerns here.  Shelters, MRE (meals ready to eat), and Power are key concepts – Alabama Power has join with Florida Light and Power (FL&amp;P). Search and Rescue is showing up (S&amp;R). The National Guard has joined the network.</a:t>
            </a:r>
          </a:p>
          <a:p>
            <a:pPr eaLnBrk="1" hangingPunct="1"/>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p:txBody>
          <a:bodyPr/>
          <a:lstStyle/>
          <a:p>
            <a:pPr>
              <a:defRPr/>
            </a:pPr>
            <a:fld id="{AA5AFD3B-80F9-47D6-A697-0EBB190A22C0}" type="slidenum">
              <a:rPr lang="en-US" smtClean="0">
                <a:latin typeface="Arial" pitchFamily="34" charset="0"/>
              </a:rPr>
              <a:pPr>
                <a:defRPr/>
              </a:pPr>
              <a:t>31</a:t>
            </a:fld>
            <a:endParaRPr lang="en-US" smtClean="0">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p:txBody>
          <a:bodyPr/>
          <a:lstStyle/>
          <a:p>
            <a:pPr>
              <a:defRPr/>
            </a:pPr>
            <a:fld id="{59A0F40A-3C8C-4DC0-A97D-1565206DF12B}" type="slidenum">
              <a:rPr lang="en-US" smtClean="0">
                <a:latin typeface="Arial" pitchFamily="34" charset="0"/>
              </a:rPr>
              <a:pPr>
                <a:defRPr/>
              </a:pPr>
              <a:t>32</a:t>
            </a:fld>
            <a:endParaRPr lang="en-US" smtClean="0">
              <a:latin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latin typeface="Arial" pitchFamily="34" charset="0"/>
              </a:rPr>
              <a:t>Slice 5:Nodes Mentioned 6 or more times.  Florida Power has left the network, Alabama power remains but is at the outer edge of the network (with the concept of Power). The National Guard is maintaining position.  The American Red Cross as moved in and FEMA has moved out.  Shelter is moving to the margin.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a:defRPr/>
            </a:pPr>
            <a:fld id="{EB5D80BF-FA89-45A4-8366-BD9B8D566867}" type="slidenum">
              <a:rPr lang="en-US" smtClean="0">
                <a:latin typeface="Arial" pitchFamily="34" charset="0"/>
              </a:rPr>
              <a:pPr>
                <a:defRPr/>
              </a:pPr>
              <a:t>33</a:t>
            </a:fld>
            <a:endParaRPr lang="en-US" smtClean="0">
              <a:latin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p:txBody>
          <a:bodyPr/>
          <a:lstStyle/>
          <a:p>
            <a:pPr>
              <a:defRPr/>
            </a:pPr>
            <a:fld id="{455DFD7E-8175-4489-9ACF-59EA02E07AEB}" type="slidenum">
              <a:rPr lang="en-US" smtClean="0">
                <a:latin typeface="Arial" pitchFamily="34" charset="0"/>
              </a:rPr>
              <a:pPr>
                <a:defRPr/>
              </a:pPr>
              <a:t>34</a:t>
            </a:fld>
            <a:endParaRPr lang="en-US" smtClean="0">
              <a:latin typeface="Arial"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smtClean="0">
                <a:latin typeface="Arial" pitchFamily="34" charset="0"/>
              </a:rPr>
              <a:t>Slice 6:Nodes Mentioned 6 or more times. Mississippi and Louisiana are the most frequent states mentioned. Urban Search and Rescue has joined the network as a key concept – Power has changed to Outages and AL Power is at the margin still. Shelter has moved back to the middle of the network (is this gaining importance as New Orleans is evacuated?)..  FEMA and ARC have essentially swapped positions and the National Guard is moving towards the center. {Chris Newton shows up here at the 9 o’clock position – blue dot (the only person since Gov Bush faded in slice 4), but this is an artifact of the SITREP sources in the later slices having briefing announcements about roads that Chris is giving.}</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p:txBody>
          <a:bodyPr/>
          <a:lstStyle/>
          <a:p>
            <a:pPr>
              <a:defRPr/>
            </a:pPr>
            <a:fld id="{D55D3432-08B7-4FE7-9604-322181102EF8}" type="slidenum">
              <a:rPr lang="en-US" smtClean="0">
                <a:latin typeface="Arial" pitchFamily="34" charset="0"/>
              </a:rPr>
              <a:pPr>
                <a:defRPr/>
              </a:pPr>
              <a:t>35</a:t>
            </a:fld>
            <a:endParaRPr lang="en-US" smtClean="0">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latin typeface="Arial" pitchFamily="34" charset="0"/>
              </a:rPr>
              <a:t>This slide gives some trend information on two players in the disaster: FEMA and ARC.  It is interesting that FEMA starts low and moves up, while the Red Cross starts high and ends low: are they trading roles or emphasis: FEMA manages the emergency, and Red Cross coordinates the recovery? </a:t>
            </a:r>
          </a:p>
          <a:p>
            <a:pPr eaLnBrk="1" hangingPunct="1"/>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p:txBody>
          <a:bodyPr/>
          <a:lstStyle/>
          <a:p>
            <a:pPr>
              <a:defRPr/>
            </a:pPr>
            <a:fld id="{136B188A-AD93-488B-84EE-D688E97550FF}" type="slidenum">
              <a:rPr lang="en-US" smtClean="0">
                <a:latin typeface="Arial" pitchFamily="34" charset="0"/>
              </a:rPr>
              <a:pPr>
                <a:defRPr/>
              </a:pPr>
              <a:t>36</a:t>
            </a:fld>
            <a:endParaRPr lang="en-US"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065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EA540BA-4C0B-41C6-A4AD-39A607115533}" type="slidenum">
              <a:rPr lang="en-US" sz="1200">
                <a:latin typeface="Calibri" pitchFamily="34" charset="0"/>
              </a:rPr>
              <a:pPr algn="r"/>
              <a:t>37</a:t>
            </a:fld>
            <a:endParaRPr lang="en-US" sz="120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075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C4462EA-D39E-4666-84C7-54EBACD63993}" type="slidenum">
              <a:rPr lang="en-US" sz="1200">
                <a:latin typeface="Calibri" pitchFamily="34" charset="0"/>
              </a:rPr>
              <a:pPr algn="r"/>
              <a:t>38</a:t>
            </a:fld>
            <a:endParaRPr lang="en-US" sz="120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marL="0" lvl="1" eaLnBrk="1" hangingPunct="1">
              <a:spcBef>
                <a:spcPct val="0"/>
              </a:spcBef>
            </a:pPr>
            <a:r>
              <a:rPr lang="en-US" sz="2800" smtClean="0"/>
              <a:t>Focus on players in the U.S. and Canada</a:t>
            </a:r>
          </a:p>
          <a:p>
            <a:pPr eaLnBrk="1" hangingPunct="1">
              <a:spcBef>
                <a:spcPct val="0"/>
              </a:spcBef>
            </a:pPr>
            <a:r>
              <a:rPr lang="en-US" smtClean="0"/>
              <a:t>Female: Red; Male: black</a:t>
            </a:r>
          </a:p>
        </p:txBody>
      </p:sp>
      <p:sp>
        <p:nvSpPr>
          <p:cNvPr id="1136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AD0683D-3467-4ED9-9995-2C6A531B1F88}" type="slidenum">
              <a:rPr lang="en-US" sz="1200">
                <a:latin typeface="Calibri" pitchFamily="34" charset="0"/>
              </a:rPr>
              <a:pPr algn="r"/>
              <a:t>39</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A6A3610F-38AC-410B-A7BB-8EEBD928BEEB}" type="slidenum">
              <a:rPr lang="en-US" smtClean="0">
                <a:latin typeface="Arial" pitchFamily="34" charset="0"/>
              </a:rPr>
              <a:pPr>
                <a:defRPr/>
              </a:pPr>
              <a:t>4</a:t>
            </a:fld>
            <a:endParaRPr lang="en-US" smtClean="0">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146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88E04C3-6329-432B-AEE1-4AEB843CCCEF}" type="slidenum">
              <a:rPr lang="en-US" sz="1200">
                <a:latin typeface="Calibri" pitchFamily="34" charset="0"/>
              </a:rPr>
              <a:pPr algn="r"/>
              <a:t>40</a:t>
            </a:fld>
            <a:endParaRPr lang="en-US" sz="120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1571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4C57F08-D53C-4A35-A8C3-E3642C5A22A2}" type="slidenum">
              <a:rPr lang="en-US" sz="1200">
                <a:latin typeface="Calibri" pitchFamily="34" charset="0"/>
              </a:rPr>
              <a:pPr algn="r"/>
              <a:t>41</a:t>
            </a:fld>
            <a:endParaRPr lang="en-US" sz="120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p:txBody>
          <a:bodyPr/>
          <a:lstStyle/>
          <a:p>
            <a:pPr>
              <a:defRPr/>
            </a:pPr>
            <a:fld id="{136B188A-AD93-488B-84EE-D688E97550FF}" type="slidenum">
              <a:rPr lang="en-US" smtClean="0">
                <a:latin typeface="Arial" pitchFamily="34" charset="0"/>
              </a:rPr>
              <a:pPr>
                <a:defRPr/>
              </a:pPr>
              <a:t>42</a:t>
            </a:fld>
            <a:endParaRPr lang="en-US"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73060" name="Slide Number Placeholder 3"/>
          <p:cNvSpPr>
            <a:spLocks noGrp="1"/>
          </p:cNvSpPr>
          <p:nvPr>
            <p:ph type="sldNum" sz="quarter" idx="5"/>
          </p:nvPr>
        </p:nvSpPr>
        <p:spPr/>
        <p:txBody>
          <a:bodyPr/>
          <a:lstStyle/>
          <a:p>
            <a:pPr>
              <a:defRPr/>
            </a:pPr>
            <a:fld id="{5707C0DF-2ED2-4058-9032-6D0BDF1F7656}" type="slidenum">
              <a:rPr lang="en-US" smtClean="0"/>
              <a:pPr>
                <a:defRPr/>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smtClean="0"/>
          </a:p>
        </p:txBody>
      </p:sp>
      <p:sp>
        <p:nvSpPr>
          <p:cNvPr id="177156" name="Slide Number Placeholder 3"/>
          <p:cNvSpPr>
            <a:spLocks noGrp="1"/>
          </p:cNvSpPr>
          <p:nvPr>
            <p:ph type="sldNum" sz="quarter" idx="5"/>
          </p:nvPr>
        </p:nvSpPr>
        <p:spPr/>
        <p:txBody>
          <a:bodyPr/>
          <a:lstStyle/>
          <a:p>
            <a:pPr>
              <a:defRPr/>
            </a:pPr>
            <a:fld id="{E8438D60-2DC3-49CC-8D1C-24608D3FF85E}" type="slidenum">
              <a:rPr lang="en-US" smtClean="0"/>
              <a:pPr>
                <a:defRPr/>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smtClean="0"/>
          </a:p>
        </p:txBody>
      </p:sp>
      <p:sp>
        <p:nvSpPr>
          <p:cNvPr id="180228" name="Slide Number Placeholder 3"/>
          <p:cNvSpPr>
            <a:spLocks noGrp="1"/>
          </p:cNvSpPr>
          <p:nvPr>
            <p:ph type="sldNum" sz="quarter" idx="5"/>
          </p:nvPr>
        </p:nvSpPr>
        <p:spPr/>
        <p:txBody>
          <a:bodyPr/>
          <a:lstStyle/>
          <a:p>
            <a:pPr>
              <a:defRPr/>
            </a:pPr>
            <a:fld id="{73A96FF3-7429-4B14-BBFC-20AA1AC9FA69}" type="slidenum">
              <a:rPr lang="en-US" smtClean="0"/>
              <a:pPr>
                <a:defRPr/>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p:txBody>
          <a:bodyPr/>
          <a:lstStyle/>
          <a:p>
            <a:pPr>
              <a:defRPr/>
            </a:pPr>
            <a:fld id="{CB4445FF-5D1E-4C05-A63F-7DA5D099C588}" type="slidenum">
              <a:rPr lang="en-US" smtClean="0"/>
              <a:pPr>
                <a:defRPr/>
              </a:pPr>
              <a:t>46</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p:txBody>
          <a:bodyPr/>
          <a:lstStyle/>
          <a:p>
            <a:pPr>
              <a:defRPr/>
            </a:pPr>
            <a:fld id="{EE1997F6-886C-4398-AF1F-2E157FC25A28}" type="slidenum">
              <a:rPr lang="en-US" smtClean="0">
                <a:latin typeface="Arial" pitchFamily="34" charset="0"/>
              </a:rPr>
              <a:pPr>
                <a:defRPr/>
              </a:pPr>
              <a:t>47</a:t>
            </a:fld>
            <a:endParaRPr lang="en-US" smtClean="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p:txBody>
          <a:bodyPr/>
          <a:lstStyle/>
          <a:p>
            <a:pPr>
              <a:defRPr/>
            </a:pPr>
            <a:fld id="{0BF4878F-A1CD-4627-9CC7-E789D2705C0E}" type="slidenum">
              <a:rPr lang="en-US" smtClean="0">
                <a:latin typeface="Arial" pitchFamily="34" charset="0"/>
              </a:rPr>
              <a:pPr>
                <a:defRPr/>
              </a:pPr>
              <a:t>48</a:t>
            </a:fld>
            <a:endParaRPr lang="en-US" smtClean="0">
              <a:latin typeface="Arial"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r>
              <a:rPr lang="en-US" smtClean="0"/>
              <a:t>Pis?</a:t>
            </a:r>
          </a:p>
        </p:txBody>
      </p:sp>
      <p:sp>
        <p:nvSpPr>
          <p:cNvPr id="177156" name="Slide Number Placeholder 3"/>
          <p:cNvSpPr>
            <a:spLocks noGrp="1"/>
          </p:cNvSpPr>
          <p:nvPr>
            <p:ph type="sldNum" sz="quarter" idx="5"/>
          </p:nvPr>
        </p:nvSpPr>
        <p:spPr/>
        <p:txBody>
          <a:bodyPr/>
          <a:lstStyle/>
          <a:p>
            <a:pPr>
              <a:defRPr/>
            </a:pPr>
            <a:fld id="{65BB33DD-9D02-400E-A30D-59D77320A995}" type="slidenum">
              <a:rPr lang="en-US" smtClean="0"/>
              <a:pPr>
                <a:defRPr/>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p:txBody>
          <a:bodyPr/>
          <a:lstStyle/>
          <a:p>
            <a:pPr>
              <a:defRPr/>
            </a:pPr>
            <a:fld id="{D5A2B52E-C101-47A6-B2E9-CE6F93E6ECE6}" type="slidenum">
              <a:rPr lang="en-US" smtClean="0">
                <a:latin typeface="Arial" pitchFamily="34" charset="0"/>
              </a:rPr>
              <a:pPr>
                <a:defRPr/>
              </a:pPr>
              <a:t>5</a:t>
            </a:fld>
            <a:endParaRPr lang="en-US" smtClean="0">
              <a:latin typeface="Arial" pitchFamily="34" charset="0"/>
            </a:endParaRPr>
          </a:p>
        </p:txBody>
      </p:sp>
      <p:sp>
        <p:nvSpPr>
          <p:cNvPr id="73731" name="Rectangle 2"/>
          <p:cNvSpPr>
            <a:spLocks noGrp="1" noRot="1" noChangeAspect="1" noChangeArrowheads="1" noTextEdit="1"/>
          </p:cNvSpPr>
          <p:nvPr>
            <p:ph type="sldImg"/>
          </p:nvPr>
        </p:nvSpPr>
        <p:spPr>
          <a:ln w="12700" cap="flat">
            <a:solidFill>
              <a:schemeClr val="tx1"/>
            </a:solidFill>
          </a:ln>
        </p:spPr>
      </p:sp>
      <p:sp>
        <p:nvSpPr>
          <p:cNvPr id="73732" name="Rectangle 3"/>
          <p:cNvSpPr>
            <a:spLocks noGrp="1" noChangeArrowheads="1"/>
          </p:cNvSpPr>
          <p:nvPr>
            <p:ph type="body" idx="1"/>
          </p:nvPr>
        </p:nvSpPr>
        <p:spPr>
          <a:noFill/>
          <a:ln/>
        </p:spPr>
        <p:txBody>
          <a:bodyPr lIns="92075" tIns="46038" rIns="92075" bIns="46038"/>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p:txBody>
          <a:bodyPr/>
          <a:lstStyle/>
          <a:p>
            <a:pPr>
              <a:defRPr/>
            </a:pPr>
            <a:fld id="{29F8AEBF-52FD-4D87-887E-DA2D38B7CE69}" type="slidenum">
              <a:rPr lang="en-US" smtClean="0">
                <a:latin typeface="Arial" pitchFamily="34" charset="0"/>
              </a:rPr>
              <a:pPr>
                <a:defRPr/>
              </a:pPr>
              <a:t>6</a:t>
            </a:fld>
            <a:endParaRPr lang="en-US" smtClean="0">
              <a:latin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p:txBody>
          <a:bodyPr/>
          <a:lstStyle/>
          <a:p>
            <a:pPr>
              <a:defRPr/>
            </a:pPr>
            <a:fld id="{F57FFC98-4317-45F4-9721-A75DA624F2AA}" type="slidenum">
              <a:rPr lang="en-US" smtClean="0">
                <a:latin typeface="Arial" pitchFamily="34" charset="0"/>
              </a:rPr>
              <a:pPr>
                <a:defRPr/>
              </a:pPr>
              <a:t>7</a:t>
            </a:fld>
            <a:endParaRPr lang="en-US" smtClean="0">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p:txBody>
          <a:bodyPr/>
          <a:lstStyle/>
          <a:p>
            <a:pPr>
              <a:defRPr/>
            </a:pPr>
            <a:fld id="{5DE9F99A-B73B-401F-BA9E-09F389EF9C17}" type="slidenum">
              <a:rPr lang="en-US" smtClean="0">
                <a:latin typeface="Arial" pitchFamily="34" charset="0"/>
              </a:rPr>
              <a:pPr>
                <a:defRPr/>
              </a:pPr>
              <a:t>8</a:t>
            </a:fld>
            <a:endParaRPr lang="en-US" smtClean="0">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p:txBody>
          <a:bodyPr/>
          <a:lstStyle/>
          <a:p>
            <a:pPr>
              <a:defRPr/>
            </a:pPr>
            <a:fld id="{136B188A-AD93-488B-84EE-D688E97550FF}" type="slidenum">
              <a:rPr lang="en-US" smtClean="0">
                <a:latin typeface="Arial" pitchFamily="34" charset="0"/>
              </a:rPr>
              <a:pPr>
                <a:defRPr/>
              </a:pPr>
              <a:t>9</a:t>
            </a:fld>
            <a:endParaRPr lang="en-US"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1A80DD-5D58-465C-A8DA-168FF345F92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1st Kyoto meeting on Social Interaction and Communityware</a:t>
            </a:r>
            <a:endParaRPr lang="en-US" sz="14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81B87C-5175-487C-9445-499730940DD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1st Kyoto meeting on Social Interaction and Communityware</a:t>
            </a:r>
            <a:endParaRPr lang="en-US" sz="14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BE12D4-623E-4085-9DB2-2576BB023E1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430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r>
              <a:rPr lang="en-US"/>
              <a:t>1st Kyoto meeting on Social Interaction and Communityware</a:t>
            </a:r>
            <a:endParaRPr lang="en-US" sz="1400">
              <a:solidFill>
                <a:schemeClr val="tx1"/>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E3FEF66-FFB1-46F2-9095-BB0F2E7A1154}"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43000" y="1981200"/>
            <a:ext cx="3810000" cy="41148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5105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a:t>1st Kyoto meeting on Social Interaction and Communityware</a:t>
            </a:r>
            <a:endParaRPr lang="en-US" sz="1400">
              <a:solidFill>
                <a:schemeClr val="tx1"/>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311C532-FFEE-4A2F-BA53-B48FFACE244F}"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1st Kyoto meeting on Social Interaction and Communityware</a:t>
            </a:r>
            <a:endParaRPr lang="en-US" sz="14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B02CAF-40AC-4757-A0C8-A8BD7BC471E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1st Kyoto meeting on Social Interaction and Communityware</a:t>
            </a:r>
            <a:endParaRPr lang="en-US" sz="14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C3443C-BCDC-4E95-A7A0-2B439C1242B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a:t>1st Kyoto meeting on Social Interaction and Communityware</a:t>
            </a:r>
            <a:endParaRPr lang="en-US" sz="1400">
              <a:solidFill>
                <a:schemeClr val="tx1"/>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CE470D7-3368-4838-86EB-04B9D7A87A1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a:t>1st Kyoto meeting on Social Interaction and Communityware</a:t>
            </a:r>
            <a:endParaRPr lang="en-US" sz="1400">
              <a:solidFill>
                <a:schemeClr val="tx1"/>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66CCA68-E53E-4840-81AE-4956A8CD03E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t>1st Kyoto meeting on Social Interaction and Communityware</a:t>
            </a:r>
            <a:endParaRPr lang="en-US" sz="1400">
              <a:solidFill>
                <a:schemeClr val="tx1"/>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FD742F5-67DA-42C5-AE10-285A8AC22FA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1st Kyoto meeting on Social Interaction and Communityware</a:t>
            </a:r>
            <a:endParaRPr lang="en-US" sz="1400">
              <a:solidFill>
                <a:schemeClr val="tx1"/>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2A405F3-7B42-4ECA-B1BC-84335CD1EB3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1st Kyoto meeting on Social Interaction and Communityware</a:t>
            </a:r>
            <a:endParaRPr lang="en-US" sz="1400">
              <a:solidFill>
                <a:schemeClr val="tx1"/>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8EE62A0-348B-4CF9-A236-06364FD2E4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1st Kyoto meeting on Social Interaction and Communityware</a:t>
            </a:r>
            <a:endParaRPr lang="en-US" sz="1400">
              <a:solidFill>
                <a:schemeClr val="tx1"/>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2653218-BE85-4077-8ED7-D722BED79AB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1st Kyoto meeting on Social Interaction and Communityware</a:t>
            </a:r>
            <a:endParaRPr lang="en-US" sz="140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2783059-57BF-4AC0-A1FB-1217D378B0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ncsa.uiuc.edu/"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oleObject" Target="../embeddings/Microsoft_Office_Word_97_-_2003_Document2.doc"/></Relationships>
</file>

<file path=ppt/slides/_rels/slide11.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18" Type="http://schemas.openxmlformats.org/officeDocument/2006/relationships/image" Target="../media/image43.jpeg"/><Relationship Id="rId26" Type="http://schemas.openxmlformats.org/officeDocument/2006/relationships/image" Target="../media/image51.wmf"/><Relationship Id="rId39" Type="http://schemas.openxmlformats.org/officeDocument/2006/relationships/image" Target="../media/image1.jpeg"/><Relationship Id="rId3" Type="http://schemas.openxmlformats.org/officeDocument/2006/relationships/image" Target="../media/image28.png"/><Relationship Id="rId21" Type="http://schemas.openxmlformats.org/officeDocument/2006/relationships/image" Target="../media/image46.jpeg"/><Relationship Id="rId34" Type="http://schemas.openxmlformats.org/officeDocument/2006/relationships/image" Target="../media/image58.jpeg"/><Relationship Id="rId7" Type="http://schemas.openxmlformats.org/officeDocument/2006/relationships/image" Target="../media/image32.wmf"/><Relationship Id="rId12" Type="http://schemas.openxmlformats.org/officeDocument/2006/relationships/image" Target="../media/image37.jpeg"/><Relationship Id="rId17" Type="http://schemas.openxmlformats.org/officeDocument/2006/relationships/image" Target="../media/image42.gif"/><Relationship Id="rId25" Type="http://schemas.openxmlformats.org/officeDocument/2006/relationships/image" Target="../media/image50.png"/><Relationship Id="rId33" Type="http://schemas.openxmlformats.org/officeDocument/2006/relationships/hyperlink" Target="http://www2.hawaii.edu/~ogden/icon/max.dance1.gif" TargetMode="External"/><Relationship Id="rId38" Type="http://schemas.openxmlformats.org/officeDocument/2006/relationships/image" Target="../media/image61.jpeg"/><Relationship Id="rId2" Type="http://schemas.openxmlformats.org/officeDocument/2006/relationships/notesSlide" Target="../notesSlides/notesSlide11.xml"/><Relationship Id="rId16" Type="http://schemas.openxmlformats.org/officeDocument/2006/relationships/image" Target="../media/image41.jpeg"/><Relationship Id="rId20" Type="http://schemas.openxmlformats.org/officeDocument/2006/relationships/image" Target="../media/image45.wmf"/><Relationship Id="rId29" Type="http://schemas.openxmlformats.org/officeDocument/2006/relationships/image" Target="../media/image54.wmf"/><Relationship Id="rId1" Type="http://schemas.openxmlformats.org/officeDocument/2006/relationships/slideLayout" Target="../slideLayouts/slideLayout1.xml"/><Relationship Id="rId6" Type="http://schemas.openxmlformats.org/officeDocument/2006/relationships/image" Target="../media/image31.jpeg"/><Relationship Id="rId11" Type="http://schemas.openxmlformats.org/officeDocument/2006/relationships/image" Target="../media/image36.wmf"/><Relationship Id="rId24" Type="http://schemas.openxmlformats.org/officeDocument/2006/relationships/image" Target="../media/image49.png"/><Relationship Id="rId32" Type="http://schemas.openxmlformats.org/officeDocument/2006/relationships/image" Target="../media/image57.jpeg"/><Relationship Id="rId37" Type="http://schemas.openxmlformats.org/officeDocument/2006/relationships/hyperlink" Target="http://www.hafdis.dk/Pictures/denmark/jul/2003jul/031129%20Juleklip/04%20Santa%20Claus%20af%20&#230;ldre%20model.jpg" TargetMode="External"/><Relationship Id="rId40" Type="http://schemas.openxmlformats.org/officeDocument/2006/relationships/image" Target="../media/image2.jpeg"/><Relationship Id="rId5" Type="http://schemas.openxmlformats.org/officeDocument/2006/relationships/image" Target="../media/image30.wmf"/><Relationship Id="rId15" Type="http://schemas.openxmlformats.org/officeDocument/2006/relationships/image" Target="../media/image40.gif"/><Relationship Id="rId23" Type="http://schemas.openxmlformats.org/officeDocument/2006/relationships/image" Target="../media/image48.jpeg"/><Relationship Id="rId28" Type="http://schemas.openxmlformats.org/officeDocument/2006/relationships/image" Target="../media/image53.jpeg"/><Relationship Id="rId36" Type="http://schemas.openxmlformats.org/officeDocument/2006/relationships/image" Target="../media/image60.gif"/><Relationship Id="rId10" Type="http://schemas.openxmlformats.org/officeDocument/2006/relationships/image" Target="../media/image35.png"/><Relationship Id="rId19" Type="http://schemas.openxmlformats.org/officeDocument/2006/relationships/image" Target="../media/image44.wmf"/><Relationship Id="rId31" Type="http://schemas.openxmlformats.org/officeDocument/2006/relationships/image" Target="../media/image56.png"/><Relationship Id="rId4" Type="http://schemas.openxmlformats.org/officeDocument/2006/relationships/image" Target="../media/image29.jpeg"/><Relationship Id="rId9" Type="http://schemas.openxmlformats.org/officeDocument/2006/relationships/image" Target="../media/image34.wmf"/><Relationship Id="rId14" Type="http://schemas.openxmlformats.org/officeDocument/2006/relationships/image" Target="../media/image39.wmf"/><Relationship Id="rId22" Type="http://schemas.openxmlformats.org/officeDocument/2006/relationships/image" Target="../media/image47.gif"/><Relationship Id="rId27" Type="http://schemas.openxmlformats.org/officeDocument/2006/relationships/image" Target="../media/image52.jpeg"/><Relationship Id="rId30" Type="http://schemas.openxmlformats.org/officeDocument/2006/relationships/image" Target="../media/image55.jpeg"/><Relationship Id="rId35" Type="http://schemas.openxmlformats.org/officeDocument/2006/relationships/image" Target="../media/image59.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2.jpeg"/><Relationship Id="rId3" Type="http://schemas.openxmlformats.org/officeDocument/2006/relationships/notesSlide" Target="../notesSlides/notesSlide17.xml"/><Relationship Id="rId7" Type="http://schemas.openxmlformats.org/officeDocument/2006/relationships/image" Target="../media/image71.jpeg"/><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70.jpeg"/><Relationship Id="rId11" Type="http://schemas.openxmlformats.org/officeDocument/2006/relationships/image" Target="../media/image74.png"/><Relationship Id="rId5" Type="http://schemas.openxmlformats.org/officeDocument/2006/relationships/image" Target="../media/image69.png"/><Relationship Id="rId10" Type="http://schemas.openxmlformats.org/officeDocument/2006/relationships/oleObject" Target="../embeddings/oleObject1.bin"/><Relationship Id="rId4" Type="http://schemas.openxmlformats.org/officeDocument/2006/relationships/image" Target="../media/image68.png"/><Relationship Id="rId9" Type="http://schemas.openxmlformats.org/officeDocument/2006/relationships/image" Target="../media/image7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image" Target="../media/image76.jpeg"/><Relationship Id="rId4" Type="http://schemas.openxmlformats.org/officeDocument/2006/relationships/hyperlink" Target="http://upload.wikimedia.org/wikipedia/commons/a/a4/Hurricane_Katrina_August_28_2005_NASA.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79.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79.png"/></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79.png"/></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79.png"/></Relationships>
</file>

<file path=ppt/slides/_rels/slide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79.png"/></Relationships>
</file>

<file path=ppt/slides/_rels/slide3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79.png"/></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79.png"/></Relationships>
</file>

<file path=ppt/slides/_rels/slide35.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88.png"/><Relationship Id="rId7"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93.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onicserver.northwestern.edu/tobig/c/portal/layout?p_l_id=PUB.1016.7" TargetMode="External"/><Relationship Id="rId7"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iknowinc.com/iknow/onco/www/iknow.cgi" TargetMode="External"/><Relationship Id="rId5" Type="http://schemas.openxmlformats.org/officeDocument/2006/relationships/hyperlink" Target="http://sonicserver.northwestern.edu:9061/ciknow4ciscope/ncsa.sonic.ciknow.WebApp/WebApp.html" TargetMode="External"/><Relationship Id="rId4" Type="http://schemas.openxmlformats.org/officeDocument/2006/relationships/hyperlink" Target="http://www.nanohub.org/resources/1677?rec=1&amp;keywords=nanomedicine"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99.png"/><Relationship Id="rId18" Type="http://schemas.openxmlformats.org/officeDocument/2006/relationships/image" Target="../media/image2.jpeg"/><Relationship Id="rId3" Type="http://schemas.openxmlformats.org/officeDocument/2006/relationships/hyperlink" Target="http://www.cancer.gov/" TargetMode="External"/><Relationship Id="rId7" Type="http://schemas.openxmlformats.org/officeDocument/2006/relationships/hyperlink" Target="http://www.nsf.gov/index.jsp" TargetMode="External"/><Relationship Id="rId12" Type="http://schemas.openxmlformats.org/officeDocument/2006/relationships/hyperlink" Target="http://www.pg.com/en_US/index.jhtml" TargetMode="External"/><Relationship Id="rId17" Type="http://schemas.openxmlformats.org/officeDocument/2006/relationships/image" Target="../media/image101.png"/><Relationship Id="rId2" Type="http://schemas.openxmlformats.org/officeDocument/2006/relationships/notesSlide" Target="../notesSlides/notesSlide48.xml"/><Relationship Id="rId16"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5.jpeg"/><Relationship Id="rId11" Type="http://schemas.openxmlformats.org/officeDocument/2006/relationships/image" Target="../media/image98.jpeg"/><Relationship Id="rId5" Type="http://schemas.openxmlformats.org/officeDocument/2006/relationships/hyperlink" Target="http://www.americanlegacy.org/americanlegacy/skins/alf/home.aspx" TargetMode="External"/><Relationship Id="rId15" Type="http://schemas.openxmlformats.org/officeDocument/2006/relationships/image" Target="../media/image100.png"/><Relationship Id="rId10" Type="http://schemas.openxmlformats.org/officeDocument/2006/relationships/image" Target="../media/image97.png"/><Relationship Id="rId4" Type="http://schemas.openxmlformats.org/officeDocument/2006/relationships/image" Target="../media/image94.png"/><Relationship Id="rId9" Type="http://schemas.openxmlformats.org/officeDocument/2006/relationships/hyperlink" Target="http://www.cdc.gov/page.do" TargetMode="External"/><Relationship Id="rId14" Type="http://schemas.openxmlformats.org/officeDocument/2006/relationships/hyperlink" Target="http://www.vodafone.com/home/0,3044,CATEGORY_ID=0&amp;LANGUAGE_ID=0&amp;CONTENT_ID=0,00.html"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2.jpeg"/><Relationship Id="rId3" Type="http://schemas.openxmlformats.org/officeDocument/2006/relationships/image" Target="../media/image102.jpeg"/><Relationship Id="rId7" Type="http://schemas.openxmlformats.org/officeDocument/2006/relationships/image" Target="../media/image106.png"/><Relationship Id="rId12"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05.jpeg"/><Relationship Id="rId11" Type="http://schemas.openxmlformats.org/officeDocument/2006/relationships/image" Target="../media/image110.png"/><Relationship Id="rId5" Type="http://schemas.openxmlformats.org/officeDocument/2006/relationships/image" Target="../media/image104.jpe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18" Type="http://schemas.openxmlformats.org/officeDocument/2006/relationships/image" Target="../media/image22.emf"/><Relationship Id="rId3" Type="http://schemas.openxmlformats.org/officeDocument/2006/relationships/image" Target="../media/image7.wmf"/><Relationship Id="rId21" Type="http://schemas.openxmlformats.org/officeDocument/2006/relationships/image" Target="../media/image25.jpeg"/><Relationship Id="rId7" Type="http://schemas.openxmlformats.org/officeDocument/2006/relationships/image" Target="../media/image11.emf"/><Relationship Id="rId12" Type="http://schemas.openxmlformats.org/officeDocument/2006/relationships/image" Target="../media/image16.emf"/><Relationship Id="rId17" Type="http://schemas.openxmlformats.org/officeDocument/2006/relationships/image" Target="../media/image21.emf"/><Relationship Id="rId2" Type="http://schemas.openxmlformats.org/officeDocument/2006/relationships/notesSlide" Target="../notesSlides/notesSlide6.xml"/><Relationship Id="rId16" Type="http://schemas.openxmlformats.org/officeDocument/2006/relationships/image" Target="../media/image20.emf"/><Relationship Id="rId20" Type="http://schemas.openxmlformats.org/officeDocument/2006/relationships/image" Target="../media/image24.emf"/><Relationship Id="rId1" Type="http://schemas.openxmlformats.org/officeDocument/2006/relationships/slideLayout" Target="../slideLayouts/slideLayout7.xml"/><Relationship Id="rId6" Type="http://schemas.openxmlformats.org/officeDocument/2006/relationships/image" Target="../media/image10.wmf"/><Relationship Id="rId11" Type="http://schemas.openxmlformats.org/officeDocument/2006/relationships/image" Target="../media/image15.emf"/><Relationship Id="rId5" Type="http://schemas.openxmlformats.org/officeDocument/2006/relationships/image" Target="../media/image9.wmf"/><Relationship Id="rId15" Type="http://schemas.openxmlformats.org/officeDocument/2006/relationships/image" Target="../media/image19.emf"/><Relationship Id="rId23" Type="http://schemas.openxmlformats.org/officeDocument/2006/relationships/image" Target="../media/image1.jpeg"/><Relationship Id="rId10" Type="http://schemas.openxmlformats.org/officeDocument/2006/relationships/image" Target="../media/image14.emf"/><Relationship Id="rId19" Type="http://schemas.openxmlformats.org/officeDocument/2006/relationships/image" Target="../media/image23.emf"/><Relationship Id="rId4" Type="http://schemas.openxmlformats.org/officeDocument/2006/relationships/image" Target="../media/image8.wmf"/><Relationship Id="rId9" Type="http://schemas.openxmlformats.org/officeDocument/2006/relationships/image" Target="../media/image13.emf"/><Relationship Id="rId14" Type="http://schemas.openxmlformats.org/officeDocument/2006/relationships/image" Target="../media/image18.emf"/><Relationship Id="rId22"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oleObject" Target="../embeddings/Microsoft_Office_Word_97_-_2003_Document1.doc"/></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14400" y="228600"/>
            <a:ext cx="8001000" cy="838200"/>
          </a:xfrm>
          <a:prstGeom prst="rect">
            <a:avLst/>
          </a:prstGeom>
          <a:noFill/>
          <a:ln w="9525">
            <a:noFill/>
            <a:miter lim="800000"/>
            <a:headEnd/>
            <a:tailEnd/>
          </a:ln>
        </p:spPr>
        <p:txBody>
          <a:bodyPr lIns="92075" tIns="46038" rIns="92075" bIns="46038" anchor="ctr"/>
          <a:lstStyle/>
          <a:p>
            <a:endParaRPr lang="en-US" sz="4000" b="1"/>
          </a:p>
        </p:txBody>
      </p:sp>
      <p:sp>
        <p:nvSpPr>
          <p:cNvPr id="1378307" name="Text Box 3"/>
          <p:cNvSpPr txBox="1">
            <a:spLocks noChangeArrowheads="1"/>
          </p:cNvSpPr>
          <p:nvPr/>
        </p:nvSpPr>
        <p:spPr bwMode="auto">
          <a:xfrm>
            <a:off x="762000" y="4143375"/>
            <a:ext cx="8382000" cy="2554288"/>
          </a:xfrm>
          <a:prstGeom prst="rect">
            <a:avLst/>
          </a:prstGeom>
          <a:noFill/>
          <a:ln w="12700">
            <a:noFill/>
            <a:miter lim="800000"/>
            <a:headEnd type="none" w="sm" len="sm"/>
            <a:tailEnd type="none" w="sm" len="sm"/>
          </a:ln>
          <a:effectLst/>
        </p:spPr>
        <p:txBody>
          <a:bodyPr>
            <a:spAutoFit/>
          </a:bodyPr>
          <a:lstStyle/>
          <a:p>
            <a:pPr algn="ctr">
              <a:defRPr/>
            </a:pPr>
            <a:r>
              <a:rPr lang="en-US" sz="1800" b="1" dirty="0"/>
              <a:t>Noshir Contractor</a:t>
            </a:r>
          </a:p>
          <a:p>
            <a:pPr algn="ctr">
              <a:defRPr/>
            </a:pPr>
            <a:r>
              <a:rPr lang="en-US" sz="1800" i="1" dirty="0">
                <a:effectLst>
                  <a:outerShdw blurRad="38100" dist="38100" dir="2700000" algn="tl">
                    <a:srgbClr val="000000"/>
                  </a:outerShdw>
                </a:effectLst>
              </a:rPr>
              <a:t>Jane S. &amp; William J. White Professor of Behavioral Sciences</a:t>
            </a:r>
            <a:r>
              <a:rPr lang="en-US" sz="1800" dirty="0">
                <a:effectLst>
                  <a:outerShdw blurRad="38100" dist="38100" dir="2700000" algn="tl">
                    <a:srgbClr val="000000"/>
                  </a:outerShdw>
                </a:effectLst>
              </a:rPr>
              <a:t/>
            </a:r>
            <a:br>
              <a:rPr lang="en-US" sz="1800" dirty="0">
                <a:effectLst>
                  <a:outerShdw blurRad="38100" dist="38100" dir="2700000" algn="tl">
                    <a:srgbClr val="000000"/>
                  </a:outerShdw>
                </a:effectLst>
              </a:rPr>
            </a:br>
            <a:r>
              <a:rPr lang="en-US" sz="1800" dirty="0"/>
              <a:t>Professor of Ind. </a:t>
            </a:r>
            <a:r>
              <a:rPr lang="en-US" sz="1800" dirty="0" err="1"/>
              <a:t>Engg</a:t>
            </a:r>
            <a:r>
              <a:rPr lang="en-US" sz="1800" dirty="0"/>
              <a:t> &amp; Mgmt Sciences, McCormick School of Engineering </a:t>
            </a:r>
          </a:p>
          <a:p>
            <a:pPr algn="ctr">
              <a:defRPr/>
            </a:pPr>
            <a:r>
              <a:rPr lang="en-US" sz="1800" dirty="0"/>
              <a:t>Professor of Communication Studies, School of Communication &amp; </a:t>
            </a:r>
          </a:p>
          <a:p>
            <a:pPr algn="ctr">
              <a:defRPr/>
            </a:pPr>
            <a:r>
              <a:rPr lang="en-US" sz="1800" dirty="0"/>
              <a:t>Professor of Management &amp; Organizations, Kellogg School of Management,</a:t>
            </a:r>
            <a:endParaRPr lang="en-US" sz="1800" dirty="0">
              <a:hlinkClick r:id="rId3" tooltip="http://www.ncsa.uiuc.edu"/>
            </a:endParaRPr>
          </a:p>
          <a:p>
            <a:pPr algn="ctr">
              <a:defRPr/>
            </a:pPr>
            <a:r>
              <a:rPr lang="en-US" sz="1800" dirty="0"/>
              <a:t>Director, Science of Networks in Communities (SONIC)  Research Laboratory</a:t>
            </a:r>
          </a:p>
          <a:p>
            <a:pPr algn="ctr">
              <a:defRPr/>
            </a:pPr>
            <a:r>
              <a:rPr lang="en-US" sz="1800" dirty="0"/>
              <a:t>nosh@northwestern.edu </a:t>
            </a:r>
          </a:p>
          <a:p>
            <a:pPr algn="ctr">
              <a:defRPr/>
            </a:pPr>
            <a:endParaRPr lang="en-US" sz="1800" dirty="0"/>
          </a:p>
          <a:p>
            <a:pPr>
              <a:defRPr/>
            </a:pPr>
            <a:r>
              <a:rPr lang="en-US" sz="1700" b="1" i="1" dirty="0"/>
              <a:t>    Supported by NSF : OCI-0753047, IIS-0729505</a:t>
            </a:r>
            <a:r>
              <a:rPr lang="en-US" sz="1700" dirty="0"/>
              <a:t>, </a:t>
            </a:r>
            <a:r>
              <a:rPr lang="en-US" sz="1700" b="1" i="1" dirty="0"/>
              <a:t>IIS-0535214, SBE-0555115</a:t>
            </a:r>
            <a:endParaRPr lang="en-US" sz="1700" b="1" i="1" dirty="0">
              <a:hlinkClick r:id="rId3" tooltip="http://www.ncsa.uiuc.edu"/>
            </a:endParaRPr>
          </a:p>
        </p:txBody>
      </p:sp>
      <p:sp>
        <p:nvSpPr>
          <p:cNvPr id="18436" name="Text Box 4"/>
          <p:cNvSpPr txBox="1">
            <a:spLocks noChangeArrowheads="1"/>
          </p:cNvSpPr>
          <p:nvPr/>
        </p:nvSpPr>
        <p:spPr bwMode="auto">
          <a:xfrm>
            <a:off x="0" y="193675"/>
            <a:ext cx="9067800" cy="1077913"/>
          </a:xfrm>
          <a:prstGeom prst="rect">
            <a:avLst/>
          </a:prstGeom>
          <a:noFill/>
          <a:ln w="12700">
            <a:noFill/>
            <a:miter lim="800000"/>
            <a:headEnd type="none" w="sm" len="sm"/>
            <a:tailEnd type="none" w="sm" len="sm"/>
          </a:ln>
        </p:spPr>
        <p:txBody>
          <a:bodyPr>
            <a:spAutoFit/>
          </a:bodyPr>
          <a:lstStyle/>
          <a:p>
            <a:pPr algn="ctr" eaLnBrk="0" hangingPunct="0"/>
            <a:r>
              <a:rPr lang="en-US" sz="3200"/>
              <a:t>Web Science: An Exploratorium for </a:t>
            </a:r>
          </a:p>
          <a:p>
            <a:pPr algn="ctr" eaLnBrk="0" hangingPunct="0"/>
            <a:r>
              <a:rPr lang="en-US" sz="3200"/>
              <a:t>Understanding and Enabling Social Networks</a:t>
            </a:r>
          </a:p>
        </p:txBody>
      </p:sp>
      <p:sp>
        <p:nvSpPr>
          <p:cNvPr id="18437" name="Rectangle 7"/>
          <p:cNvSpPr>
            <a:spLocks noChangeArrowheads="1"/>
          </p:cNvSpPr>
          <p:nvPr/>
        </p:nvSpPr>
        <p:spPr bwMode="auto">
          <a:xfrm>
            <a:off x="0" y="2720975"/>
            <a:ext cx="9144000" cy="0"/>
          </a:xfrm>
          <a:prstGeom prst="rect">
            <a:avLst/>
          </a:prstGeom>
          <a:noFill/>
          <a:ln w="76200" cmpd="tri" algn="ctr">
            <a:noFill/>
            <a:miter lim="800000"/>
            <a:headEnd/>
            <a:tailEnd/>
          </a:ln>
        </p:spPr>
        <p:txBody>
          <a:bodyPr wrap="none" anchor="ctr">
            <a:spAutoFit/>
          </a:bodyPr>
          <a:lstStyle/>
          <a:p>
            <a:endParaRPr lang="en-US"/>
          </a:p>
        </p:txBody>
      </p:sp>
      <p:sp>
        <p:nvSpPr>
          <p:cNvPr id="18438" name="Rectangle 8"/>
          <p:cNvSpPr>
            <a:spLocks noChangeArrowheads="1"/>
          </p:cNvSpPr>
          <p:nvPr/>
        </p:nvSpPr>
        <p:spPr bwMode="auto">
          <a:xfrm>
            <a:off x="0" y="3863975"/>
            <a:ext cx="301625" cy="274638"/>
          </a:xfrm>
          <a:prstGeom prst="rect">
            <a:avLst/>
          </a:prstGeom>
          <a:noFill/>
          <a:ln w="76200" cmpd="tri" algn="ctr">
            <a:noFill/>
            <a:miter lim="800000"/>
            <a:headEnd/>
            <a:tailEnd/>
          </a:ln>
        </p:spPr>
        <p:txBody>
          <a:bodyPr wrap="none" anchor="ctr">
            <a:spAutoFit/>
          </a:bodyPr>
          <a:lstStyle/>
          <a:p>
            <a:r>
              <a:rPr lang="en-US" sz="1200">
                <a:solidFill>
                  <a:srgbClr val="000000"/>
                </a:solidFill>
                <a:cs typeface="Times New Roman" pitchFamily="18" charset="0"/>
              </a:rPr>
              <a:t>  </a:t>
            </a:r>
            <a:r>
              <a:rPr lang="en-US" sz="900"/>
              <a:t> </a:t>
            </a:r>
            <a:endParaRPr lang="en-US"/>
          </a:p>
        </p:txBody>
      </p:sp>
      <p:pic>
        <p:nvPicPr>
          <p:cNvPr id="18439" name="Picture 7" descr="NU Logo"/>
          <p:cNvPicPr>
            <a:picLocks noChangeAspect="1" noChangeArrowheads="1"/>
          </p:cNvPicPr>
          <p:nvPr/>
        </p:nvPicPr>
        <p:blipFill>
          <a:blip r:embed="rId4"/>
          <a:srcRect/>
          <a:stretch>
            <a:fillRect/>
          </a:stretch>
        </p:blipFill>
        <p:spPr bwMode="auto">
          <a:xfrm>
            <a:off x="0" y="5897563"/>
            <a:ext cx="960438" cy="960437"/>
          </a:xfrm>
          <a:prstGeom prst="rect">
            <a:avLst/>
          </a:prstGeom>
          <a:noFill/>
          <a:ln w="9525">
            <a:noFill/>
            <a:miter lim="800000"/>
            <a:headEnd/>
            <a:tailEnd/>
          </a:ln>
        </p:spPr>
      </p:pic>
      <p:grpSp>
        <p:nvGrpSpPr>
          <p:cNvPr id="18440" name="Group 9"/>
          <p:cNvGrpSpPr>
            <a:grpSpLocks/>
          </p:cNvGrpSpPr>
          <p:nvPr/>
        </p:nvGrpSpPr>
        <p:grpSpPr bwMode="auto">
          <a:xfrm>
            <a:off x="7467600" y="5903913"/>
            <a:ext cx="1676400" cy="954087"/>
            <a:chOff x="7467600" y="5903893"/>
            <a:chExt cx="1676400" cy="954107"/>
          </a:xfrm>
        </p:grpSpPr>
        <p:pic>
          <p:nvPicPr>
            <p:cNvPr id="18444" name="Picture 3" descr="Sonic logo.jpg"/>
            <p:cNvPicPr>
              <a:picLocks noChangeAspect="1"/>
            </p:cNvPicPr>
            <p:nvPr/>
          </p:nvPicPr>
          <p:blipFill>
            <a:blip r:embed="rId5"/>
            <a:srcRect/>
            <a:stretch>
              <a:fillRect/>
            </a:stretch>
          </p:blipFill>
          <p:spPr bwMode="auto">
            <a:xfrm>
              <a:off x="8229600" y="6259420"/>
              <a:ext cx="855517" cy="293780"/>
            </a:xfrm>
            <a:prstGeom prst="rect">
              <a:avLst/>
            </a:prstGeom>
            <a:noFill/>
            <a:ln w="9525">
              <a:noFill/>
              <a:miter lim="800000"/>
              <a:headEnd/>
              <a:tailEnd/>
            </a:ln>
          </p:spPr>
        </p:pic>
        <p:sp>
          <p:nvSpPr>
            <p:cNvPr id="18445"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a:spcBef>
                  <a:spcPct val="50000"/>
                </a:spcBef>
              </a:pPr>
              <a:endParaRPr lang="en-US" sz="800">
                <a:solidFill>
                  <a:srgbClr val="333333"/>
                </a:solidFill>
                <a:latin typeface="Gill Sans"/>
              </a:endParaRPr>
            </a:p>
            <a:p>
              <a:pPr algn="r">
                <a:spcBef>
                  <a:spcPct val="50000"/>
                </a:spcBef>
              </a:pPr>
              <a:r>
                <a:rPr lang="en-US" sz="800">
                  <a:latin typeface="Gill Sans"/>
                </a:rPr>
                <a:t>Advancing the Science of Networks in Communities</a:t>
              </a:r>
              <a:endParaRPr lang="en-US" sz="800"/>
            </a:p>
          </p:txBody>
        </p:sp>
      </p:grpSp>
      <p:pic>
        <p:nvPicPr>
          <p:cNvPr id="13" name="Picture 3" descr="lovegetyunit"/>
          <p:cNvPicPr>
            <a:picLocks noChangeAspect="1" noChangeArrowheads="1"/>
          </p:cNvPicPr>
          <p:nvPr/>
        </p:nvPicPr>
        <p:blipFill>
          <a:blip r:embed="rId6"/>
          <a:srcRect/>
          <a:stretch>
            <a:fillRect/>
          </a:stretch>
        </p:blipFill>
        <p:spPr bwMode="auto">
          <a:xfrm>
            <a:off x="1371600" y="2438400"/>
            <a:ext cx="2400300" cy="1600200"/>
          </a:xfrm>
          <a:prstGeom prst="rect">
            <a:avLst/>
          </a:prstGeom>
          <a:noFill/>
          <a:ln w="9525">
            <a:noFill/>
            <a:miter lim="800000"/>
            <a:headEnd/>
            <a:tailEnd/>
          </a:ln>
        </p:spPr>
      </p:pic>
      <p:pic>
        <p:nvPicPr>
          <p:cNvPr id="14" name="Picture 4" descr="lovegetytitle"/>
          <p:cNvPicPr>
            <a:picLocks noChangeAspect="1" noChangeArrowheads="1"/>
          </p:cNvPicPr>
          <p:nvPr/>
        </p:nvPicPr>
        <p:blipFill>
          <a:blip r:embed="rId7"/>
          <a:srcRect/>
          <a:stretch>
            <a:fillRect/>
          </a:stretch>
        </p:blipFill>
        <p:spPr bwMode="auto">
          <a:xfrm>
            <a:off x="1066800" y="1295400"/>
            <a:ext cx="3200400" cy="1081088"/>
          </a:xfrm>
          <a:prstGeom prst="rect">
            <a:avLst/>
          </a:prstGeom>
          <a:noFill/>
          <a:ln w="9525">
            <a:noFill/>
            <a:miter lim="800000"/>
            <a:headEnd/>
            <a:tailEnd/>
          </a:ln>
        </p:spPr>
      </p:pic>
      <p:pic>
        <p:nvPicPr>
          <p:cNvPr id="18443" name="Picture 10"/>
          <p:cNvPicPr>
            <a:picLocks noChangeAspect="1" noChangeArrowheads="1"/>
          </p:cNvPicPr>
          <p:nvPr/>
        </p:nvPicPr>
        <p:blipFill>
          <a:blip r:embed="rId8"/>
          <a:srcRect/>
          <a:stretch>
            <a:fillRect/>
          </a:stretch>
        </p:blipFill>
        <p:spPr bwMode="auto">
          <a:xfrm>
            <a:off x="4419600" y="1524000"/>
            <a:ext cx="4113213" cy="2590800"/>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676400" y="1752600"/>
          <a:ext cx="6843713" cy="3559175"/>
        </p:xfrm>
        <a:graphic>
          <a:graphicData uri="http://schemas.openxmlformats.org/presentationml/2006/ole">
            <p:oleObj spid="_x0000_s2050" name="Document" r:id="rId4" imgW="5917010" imgH="3077347" progId="Word.Document.8">
              <p:embed/>
            </p:oleObj>
          </a:graphicData>
        </a:graphic>
      </p:graphicFrame>
      <p:sp>
        <p:nvSpPr>
          <p:cNvPr id="2051" name="Rectangle 3"/>
          <p:cNvSpPr>
            <a:spLocks noChangeArrowheads="1"/>
          </p:cNvSpPr>
          <p:nvPr/>
        </p:nvSpPr>
        <p:spPr bwMode="auto">
          <a:xfrm>
            <a:off x="990600" y="304800"/>
            <a:ext cx="8153400" cy="762000"/>
          </a:xfrm>
          <a:prstGeom prst="rect">
            <a:avLst/>
          </a:prstGeom>
          <a:noFill/>
          <a:ln w="9525">
            <a:noFill/>
            <a:miter lim="800000"/>
            <a:headEnd/>
            <a:tailEnd/>
          </a:ln>
        </p:spPr>
        <p:txBody>
          <a:bodyPr lIns="92075" tIns="46038" rIns="92075" bIns="46038" anchor="ctr"/>
          <a:lstStyle/>
          <a:p>
            <a:pPr algn="ctr" eaLnBrk="0" hangingPunct="0"/>
            <a:r>
              <a:rPr lang="en-US" sz="3600">
                <a:solidFill>
                  <a:schemeClr val="tx2"/>
                </a:solidFill>
              </a:rPr>
              <a:t>Contextualizing Goals of Communities</a:t>
            </a:r>
          </a:p>
        </p:txBody>
      </p:sp>
      <p:sp>
        <p:nvSpPr>
          <p:cNvPr id="2052" name="Text Box 4"/>
          <p:cNvSpPr txBox="1">
            <a:spLocks noChangeArrowheads="1"/>
          </p:cNvSpPr>
          <p:nvPr/>
        </p:nvSpPr>
        <p:spPr bwMode="auto">
          <a:xfrm>
            <a:off x="1143000" y="5562600"/>
            <a:ext cx="7772400" cy="641350"/>
          </a:xfrm>
          <a:prstGeom prst="rect">
            <a:avLst/>
          </a:prstGeom>
          <a:noFill/>
          <a:ln w="76200" cmpd="tri" algn="ctr">
            <a:noFill/>
            <a:miter lim="800000"/>
            <a:headEnd/>
            <a:tailEnd/>
          </a:ln>
        </p:spPr>
        <p:txBody>
          <a:bodyPr>
            <a:spAutoFit/>
          </a:bodyPr>
          <a:lstStyle/>
          <a:p>
            <a:pPr eaLnBrk="0" hangingPunct="0"/>
            <a:r>
              <a:rPr lang="en-US"/>
              <a:t>Challenges of empirically testing, extending, and exploring theories about networks  … until now</a:t>
            </a:r>
          </a:p>
        </p:txBody>
      </p:sp>
      <p:pic>
        <p:nvPicPr>
          <p:cNvPr id="2053" name="Picture 7" descr="NU Logo"/>
          <p:cNvPicPr>
            <a:picLocks noChangeAspect="1" noChangeArrowheads="1"/>
          </p:cNvPicPr>
          <p:nvPr/>
        </p:nvPicPr>
        <p:blipFill>
          <a:blip r:embed="rId5"/>
          <a:srcRect/>
          <a:stretch>
            <a:fillRect/>
          </a:stretch>
        </p:blipFill>
        <p:spPr bwMode="auto">
          <a:xfrm>
            <a:off x="0" y="5897563"/>
            <a:ext cx="960438" cy="960437"/>
          </a:xfrm>
          <a:prstGeom prst="rect">
            <a:avLst/>
          </a:prstGeom>
          <a:noFill/>
          <a:ln w="9525">
            <a:noFill/>
            <a:miter lim="800000"/>
            <a:headEnd/>
            <a:tailEnd/>
          </a:ln>
        </p:spPr>
      </p:pic>
      <p:grpSp>
        <p:nvGrpSpPr>
          <p:cNvPr id="2054" name="Group 9"/>
          <p:cNvGrpSpPr>
            <a:grpSpLocks/>
          </p:cNvGrpSpPr>
          <p:nvPr/>
        </p:nvGrpSpPr>
        <p:grpSpPr bwMode="auto">
          <a:xfrm>
            <a:off x="7467600" y="5903913"/>
            <a:ext cx="1676400" cy="954087"/>
            <a:chOff x="7467600" y="5903893"/>
            <a:chExt cx="1676400" cy="954107"/>
          </a:xfrm>
        </p:grpSpPr>
        <p:pic>
          <p:nvPicPr>
            <p:cNvPr id="2055" name="Picture 3" descr="Sonic logo.jpg"/>
            <p:cNvPicPr>
              <a:picLocks noChangeAspect="1"/>
            </p:cNvPicPr>
            <p:nvPr/>
          </p:nvPicPr>
          <p:blipFill>
            <a:blip r:embed="rId6"/>
            <a:srcRect/>
            <a:stretch>
              <a:fillRect/>
            </a:stretch>
          </p:blipFill>
          <p:spPr bwMode="auto">
            <a:xfrm>
              <a:off x="8229600" y="6259420"/>
              <a:ext cx="855517" cy="293780"/>
            </a:xfrm>
            <a:prstGeom prst="rect">
              <a:avLst/>
            </a:prstGeom>
            <a:noFill/>
            <a:ln w="9525">
              <a:noFill/>
              <a:miter lim="800000"/>
              <a:headEnd/>
              <a:tailEnd/>
            </a:ln>
          </p:spPr>
        </p:pic>
        <p:sp>
          <p:nvSpPr>
            <p:cNvPr id="2056"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nal_div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376259" name="Picture 3" descr="people2"/>
          <p:cNvPicPr>
            <a:picLocks noChangeAspect="1" noChangeArrowheads="1"/>
          </p:cNvPicPr>
          <p:nvPr/>
        </p:nvPicPr>
        <p:blipFill>
          <a:blip r:embed="rId4"/>
          <a:srcRect/>
          <a:stretch>
            <a:fillRect/>
          </a:stretch>
        </p:blipFill>
        <p:spPr bwMode="auto">
          <a:xfrm>
            <a:off x="1066800" y="2133600"/>
            <a:ext cx="588963" cy="762000"/>
          </a:xfrm>
          <a:prstGeom prst="rect">
            <a:avLst/>
          </a:prstGeom>
          <a:noFill/>
          <a:ln w="9525">
            <a:noFill/>
            <a:miter lim="800000"/>
            <a:headEnd/>
            <a:tailEnd/>
          </a:ln>
        </p:spPr>
      </p:pic>
      <p:pic>
        <p:nvPicPr>
          <p:cNvPr id="1376260" name="Picture 4" descr="j0403979"/>
          <p:cNvPicPr>
            <a:picLocks noChangeAspect="1" noChangeArrowheads="1"/>
          </p:cNvPicPr>
          <p:nvPr/>
        </p:nvPicPr>
        <p:blipFill>
          <a:blip r:embed="rId5"/>
          <a:srcRect/>
          <a:stretch>
            <a:fillRect/>
          </a:stretch>
        </p:blipFill>
        <p:spPr bwMode="auto">
          <a:xfrm>
            <a:off x="3124200" y="1066800"/>
            <a:ext cx="762000" cy="762000"/>
          </a:xfrm>
          <a:prstGeom prst="rect">
            <a:avLst/>
          </a:prstGeom>
          <a:noFill/>
          <a:ln w="9525">
            <a:noFill/>
            <a:miter lim="800000"/>
            <a:headEnd/>
            <a:tailEnd/>
          </a:ln>
        </p:spPr>
      </p:pic>
      <p:pic>
        <p:nvPicPr>
          <p:cNvPr id="25605" name="Picture 5" descr="dataset2"/>
          <p:cNvPicPr>
            <a:picLocks noChangeAspect="1" noChangeArrowheads="1"/>
          </p:cNvPicPr>
          <p:nvPr/>
        </p:nvPicPr>
        <p:blipFill>
          <a:blip r:embed="rId6"/>
          <a:srcRect/>
          <a:stretch>
            <a:fillRect/>
          </a:stretch>
        </p:blipFill>
        <p:spPr bwMode="auto">
          <a:xfrm>
            <a:off x="2514600" y="5105400"/>
            <a:ext cx="838200" cy="601663"/>
          </a:xfrm>
          <a:prstGeom prst="rect">
            <a:avLst/>
          </a:prstGeom>
          <a:noFill/>
          <a:ln w="9525">
            <a:noFill/>
            <a:miter lim="800000"/>
            <a:headEnd/>
            <a:tailEnd/>
          </a:ln>
        </p:spPr>
      </p:pic>
      <p:pic>
        <p:nvPicPr>
          <p:cNvPr id="25606" name="Picture 6" descr="j0290796"/>
          <p:cNvPicPr>
            <a:picLocks noChangeAspect="1" noChangeArrowheads="1"/>
          </p:cNvPicPr>
          <p:nvPr/>
        </p:nvPicPr>
        <p:blipFill>
          <a:blip r:embed="rId7"/>
          <a:srcRect/>
          <a:stretch>
            <a:fillRect/>
          </a:stretch>
        </p:blipFill>
        <p:spPr bwMode="auto">
          <a:xfrm>
            <a:off x="3124200" y="3352800"/>
            <a:ext cx="533400" cy="511175"/>
          </a:xfrm>
          <a:prstGeom prst="rect">
            <a:avLst/>
          </a:prstGeom>
          <a:noFill/>
          <a:ln w="9525">
            <a:noFill/>
            <a:miter lim="800000"/>
            <a:headEnd/>
            <a:tailEnd/>
          </a:ln>
        </p:spPr>
      </p:pic>
      <p:pic>
        <p:nvPicPr>
          <p:cNvPr id="25607" name="Picture 7" descr="people6"/>
          <p:cNvPicPr>
            <a:picLocks noChangeAspect="1" noChangeArrowheads="1"/>
          </p:cNvPicPr>
          <p:nvPr/>
        </p:nvPicPr>
        <p:blipFill>
          <a:blip r:embed="rId8"/>
          <a:srcRect/>
          <a:stretch>
            <a:fillRect/>
          </a:stretch>
        </p:blipFill>
        <p:spPr bwMode="auto">
          <a:xfrm>
            <a:off x="5029200" y="914400"/>
            <a:ext cx="433388" cy="723900"/>
          </a:xfrm>
          <a:prstGeom prst="rect">
            <a:avLst/>
          </a:prstGeom>
          <a:noFill/>
          <a:ln w="9525">
            <a:noFill/>
            <a:miter lim="800000"/>
            <a:headEnd/>
            <a:tailEnd/>
          </a:ln>
        </p:spPr>
      </p:pic>
      <p:pic>
        <p:nvPicPr>
          <p:cNvPr id="25608" name="Picture 8" descr="j0404413"/>
          <p:cNvPicPr>
            <a:picLocks noChangeAspect="1" noChangeArrowheads="1"/>
          </p:cNvPicPr>
          <p:nvPr/>
        </p:nvPicPr>
        <p:blipFill>
          <a:blip r:embed="rId9"/>
          <a:srcRect/>
          <a:stretch>
            <a:fillRect/>
          </a:stretch>
        </p:blipFill>
        <p:spPr bwMode="auto">
          <a:xfrm>
            <a:off x="4953000" y="4495800"/>
            <a:ext cx="739775" cy="681038"/>
          </a:xfrm>
          <a:prstGeom prst="rect">
            <a:avLst/>
          </a:prstGeom>
          <a:noFill/>
          <a:ln w="9525">
            <a:noFill/>
            <a:miter lim="800000"/>
            <a:headEnd/>
            <a:tailEnd/>
          </a:ln>
        </p:spPr>
      </p:pic>
      <p:pic>
        <p:nvPicPr>
          <p:cNvPr id="1376265" name="Picture 9" descr="documents3"/>
          <p:cNvPicPr>
            <a:picLocks noChangeAspect="1" noChangeArrowheads="1"/>
          </p:cNvPicPr>
          <p:nvPr/>
        </p:nvPicPr>
        <p:blipFill>
          <a:blip r:embed="rId10"/>
          <a:srcRect/>
          <a:stretch>
            <a:fillRect/>
          </a:stretch>
        </p:blipFill>
        <p:spPr bwMode="auto">
          <a:xfrm>
            <a:off x="762000" y="4419600"/>
            <a:ext cx="325438" cy="381000"/>
          </a:xfrm>
          <a:prstGeom prst="rect">
            <a:avLst/>
          </a:prstGeom>
          <a:noFill/>
          <a:ln w="9525">
            <a:noFill/>
            <a:miter lim="800000"/>
            <a:headEnd/>
            <a:tailEnd/>
          </a:ln>
        </p:spPr>
      </p:pic>
      <p:pic>
        <p:nvPicPr>
          <p:cNvPr id="25610" name="Picture 10" descr="j0290794"/>
          <p:cNvPicPr>
            <a:picLocks noChangeAspect="1" noChangeArrowheads="1"/>
          </p:cNvPicPr>
          <p:nvPr/>
        </p:nvPicPr>
        <p:blipFill>
          <a:blip r:embed="rId11"/>
          <a:srcRect/>
          <a:stretch>
            <a:fillRect/>
          </a:stretch>
        </p:blipFill>
        <p:spPr bwMode="auto">
          <a:xfrm>
            <a:off x="1066800" y="5029200"/>
            <a:ext cx="354013" cy="336550"/>
          </a:xfrm>
          <a:prstGeom prst="rect">
            <a:avLst/>
          </a:prstGeom>
          <a:noFill/>
          <a:ln w="9525">
            <a:noFill/>
            <a:miter lim="800000"/>
            <a:headEnd/>
            <a:tailEnd/>
          </a:ln>
        </p:spPr>
      </p:pic>
      <p:pic>
        <p:nvPicPr>
          <p:cNvPr id="25611" name="Picture 11" descr="oprah"/>
          <p:cNvPicPr>
            <a:picLocks noChangeAspect="1" noChangeArrowheads="1"/>
          </p:cNvPicPr>
          <p:nvPr/>
        </p:nvPicPr>
        <p:blipFill>
          <a:blip r:embed="rId12"/>
          <a:srcRect/>
          <a:stretch>
            <a:fillRect/>
          </a:stretch>
        </p:blipFill>
        <p:spPr bwMode="auto">
          <a:xfrm>
            <a:off x="2078038" y="1676400"/>
            <a:ext cx="493712" cy="685800"/>
          </a:xfrm>
          <a:prstGeom prst="rect">
            <a:avLst/>
          </a:prstGeom>
          <a:noFill/>
          <a:ln w="9525">
            <a:noFill/>
            <a:miter lim="800000"/>
            <a:headEnd/>
            <a:tailEnd/>
          </a:ln>
        </p:spPr>
      </p:pic>
      <p:pic>
        <p:nvPicPr>
          <p:cNvPr id="25612" name="Picture 12" descr="j0400332"/>
          <p:cNvPicPr>
            <a:picLocks noChangeAspect="1" noChangeArrowheads="1"/>
          </p:cNvPicPr>
          <p:nvPr/>
        </p:nvPicPr>
        <p:blipFill>
          <a:blip r:embed="rId13"/>
          <a:srcRect/>
          <a:stretch>
            <a:fillRect/>
          </a:stretch>
        </p:blipFill>
        <p:spPr bwMode="auto">
          <a:xfrm>
            <a:off x="7696200" y="1279525"/>
            <a:ext cx="1143000" cy="827088"/>
          </a:xfrm>
          <a:prstGeom prst="rect">
            <a:avLst/>
          </a:prstGeom>
          <a:noFill/>
          <a:ln w="9525">
            <a:noFill/>
            <a:miter lim="800000"/>
            <a:headEnd/>
            <a:tailEnd/>
          </a:ln>
        </p:spPr>
      </p:pic>
      <p:pic>
        <p:nvPicPr>
          <p:cNvPr id="25613" name="Picture 13" descr="j0405890"/>
          <p:cNvPicPr>
            <a:picLocks noChangeAspect="1" noChangeArrowheads="1"/>
          </p:cNvPicPr>
          <p:nvPr/>
        </p:nvPicPr>
        <p:blipFill>
          <a:blip r:embed="rId14"/>
          <a:srcRect/>
          <a:stretch>
            <a:fillRect/>
          </a:stretch>
        </p:blipFill>
        <p:spPr bwMode="auto">
          <a:xfrm>
            <a:off x="4343400" y="1981200"/>
            <a:ext cx="457200" cy="455613"/>
          </a:xfrm>
          <a:prstGeom prst="rect">
            <a:avLst/>
          </a:prstGeom>
          <a:noFill/>
          <a:ln w="9525">
            <a:noFill/>
            <a:miter lim="800000"/>
            <a:headEnd/>
            <a:tailEnd/>
          </a:ln>
        </p:spPr>
      </p:pic>
      <p:pic>
        <p:nvPicPr>
          <p:cNvPr id="25614" name="Picture 14" descr="j0234712"/>
          <p:cNvPicPr>
            <a:picLocks noChangeAspect="1" noChangeArrowheads="1" noCrop="1"/>
          </p:cNvPicPr>
          <p:nvPr/>
        </p:nvPicPr>
        <p:blipFill>
          <a:blip r:embed="rId15"/>
          <a:srcRect/>
          <a:stretch>
            <a:fillRect/>
          </a:stretch>
        </p:blipFill>
        <p:spPr bwMode="auto">
          <a:xfrm>
            <a:off x="7696200" y="2667000"/>
            <a:ext cx="1038225" cy="1123950"/>
          </a:xfrm>
          <a:prstGeom prst="rect">
            <a:avLst/>
          </a:prstGeom>
          <a:noFill/>
          <a:ln w="9525">
            <a:noFill/>
            <a:miter lim="800000"/>
            <a:headEnd/>
            <a:tailEnd/>
          </a:ln>
        </p:spPr>
      </p:pic>
      <p:pic>
        <p:nvPicPr>
          <p:cNvPr id="1376271" name="Picture 15" descr="people5"/>
          <p:cNvPicPr>
            <a:picLocks noChangeAspect="1" noChangeArrowheads="1"/>
          </p:cNvPicPr>
          <p:nvPr/>
        </p:nvPicPr>
        <p:blipFill>
          <a:blip r:embed="rId16"/>
          <a:srcRect/>
          <a:stretch>
            <a:fillRect/>
          </a:stretch>
        </p:blipFill>
        <p:spPr bwMode="auto">
          <a:xfrm>
            <a:off x="6634163" y="4648200"/>
            <a:ext cx="731837" cy="990600"/>
          </a:xfrm>
          <a:prstGeom prst="rect">
            <a:avLst/>
          </a:prstGeom>
          <a:noFill/>
          <a:ln w="9525">
            <a:noFill/>
            <a:miter lim="800000"/>
            <a:headEnd/>
            <a:tailEnd/>
          </a:ln>
        </p:spPr>
      </p:pic>
      <p:pic>
        <p:nvPicPr>
          <p:cNvPr id="25616" name="Picture 16" descr="j0236473"/>
          <p:cNvPicPr>
            <a:picLocks noChangeAspect="1" noChangeArrowheads="1" noCrop="1"/>
          </p:cNvPicPr>
          <p:nvPr/>
        </p:nvPicPr>
        <p:blipFill>
          <a:blip r:embed="rId17"/>
          <a:srcRect/>
          <a:stretch>
            <a:fillRect/>
          </a:stretch>
        </p:blipFill>
        <p:spPr bwMode="auto">
          <a:xfrm>
            <a:off x="533400" y="3429000"/>
            <a:ext cx="685800" cy="685800"/>
          </a:xfrm>
          <a:prstGeom prst="rect">
            <a:avLst/>
          </a:prstGeom>
          <a:noFill/>
          <a:ln w="9525">
            <a:noFill/>
            <a:miter lim="800000"/>
            <a:headEnd/>
            <a:tailEnd/>
          </a:ln>
        </p:spPr>
      </p:pic>
      <p:pic>
        <p:nvPicPr>
          <p:cNvPr id="25617" name="Picture 17" descr="dataset2"/>
          <p:cNvPicPr>
            <a:picLocks noChangeAspect="1" noChangeArrowheads="1"/>
          </p:cNvPicPr>
          <p:nvPr/>
        </p:nvPicPr>
        <p:blipFill>
          <a:blip r:embed="rId6"/>
          <a:srcRect/>
          <a:stretch>
            <a:fillRect/>
          </a:stretch>
        </p:blipFill>
        <p:spPr bwMode="auto">
          <a:xfrm>
            <a:off x="5715000" y="1524000"/>
            <a:ext cx="838200" cy="601663"/>
          </a:xfrm>
          <a:prstGeom prst="rect">
            <a:avLst/>
          </a:prstGeom>
          <a:noFill/>
          <a:ln w="9525">
            <a:noFill/>
            <a:miter lim="800000"/>
            <a:headEnd/>
            <a:tailEnd/>
          </a:ln>
        </p:spPr>
      </p:pic>
      <p:pic>
        <p:nvPicPr>
          <p:cNvPr id="25618" name="Picture 18" descr="documents1"/>
          <p:cNvPicPr>
            <a:picLocks noChangeAspect="1" noChangeArrowheads="1"/>
          </p:cNvPicPr>
          <p:nvPr/>
        </p:nvPicPr>
        <p:blipFill>
          <a:blip r:embed="rId18"/>
          <a:srcRect/>
          <a:stretch>
            <a:fillRect/>
          </a:stretch>
        </p:blipFill>
        <p:spPr bwMode="auto">
          <a:xfrm>
            <a:off x="3006725" y="3962400"/>
            <a:ext cx="688975" cy="977900"/>
          </a:xfrm>
          <a:prstGeom prst="rect">
            <a:avLst/>
          </a:prstGeom>
          <a:noFill/>
          <a:ln w="9525">
            <a:noFill/>
            <a:miter lim="800000"/>
            <a:headEnd/>
            <a:tailEnd/>
          </a:ln>
        </p:spPr>
      </p:pic>
      <p:pic>
        <p:nvPicPr>
          <p:cNvPr id="25619" name="Picture 20" descr="j0404013"/>
          <p:cNvPicPr>
            <a:picLocks noChangeAspect="1" noChangeArrowheads="1"/>
          </p:cNvPicPr>
          <p:nvPr/>
        </p:nvPicPr>
        <p:blipFill>
          <a:blip r:embed="rId19"/>
          <a:srcRect/>
          <a:stretch>
            <a:fillRect/>
          </a:stretch>
        </p:blipFill>
        <p:spPr bwMode="auto">
          <a:xfrm>
            <a:off x="1295400" y="3429000"/>
            <a:ext cx="463550" cy="461963"/>
          </a:xfrm>
          <a:prstGeom prst="rect">
            <a:avLst/>
          </a:prstGeom>
          <a:noFill/>
          <a:ln w="9525">
            <a:noFill/>
            <a:miter lim="800000"/>
            <a:headEnd/>
            <a:tailEnd/>
          </a:ln>
        </p:spPr>
      </p:pic>
      <p:pic>
        <p:nvPicPr>
          <p:cNvPr id="1376277" name="Picture 21" descr="j0406124"/>
          <p:cNvPicPr>
            <a:picLocks noChangeAspect="1" noChangeArrowheads="1"/>
          </p:cNvPicPr>
          <p:nvPr/>
        </p:nvPicPr>
        <p:blipFill>
          <a:blip r:embed="rId20"/>
          <a:srcRect/>
          <a:stretch>
            <a:fillRect/>
          </a:stretch>
        </p:blipFill>
        <p:spPr bwMode="auto">
          <a:xfrm>
            <a:off x="6624638" y="2895600"/>
            <a:ext cx="393700" cy="457200"/>
          </a:xfrm>
          <a:prstGeom prst="rect">
            <a:avLst/>
          </a:prstGeom>
          <a:noFill/>
          <a:ln w="9525">
            <a:noFill/>
            <a:miter lim="800000"/>
            <a:headEnd/>
            <a:tailEnd/>
          </a:ln>
        </p:spPr>
      </p:pic>
      <p:pic>
        <p:nvPicPr>
          <p:cNvPr id="1376278" name="Picture 22" descr="j0406124"/>
          <p:cNvPicPr>
            <a:picLocks noChangeAspect="1" noChangeArrowheads="1"/>
          </p:cNvPicPr>
          <p:nvPr/>
        </p:nvPicPr>
        <p:blipFill>
          <a:blip r:embed="rId20"/>
          <a:srcRect/>
          <a:stretch>
            <a:fillRect/>
          </a:stretch>
        </p:blipFill>
        <p:spPr bwMode="auto">
          <a:xfrm>
            <a:off x="3352800" y="2057400"/>
            <a:ext cx="404813" cy="469900"/>
          </a:xfrm>
          <a:prstGeom prst="rect">
            <a:avLst/>
          </a:prstGeom>
          <a:noFill/>
          <a:ln w="9525">
            <a:noFill/>
            <a:miter lim="800000"/>
            <a:headEnd/>
            <a:tailEnd/>
          </a:ln>
        </p:spPr>
      </p:pic>
      <p:pic>
        <p:nvPicPr>
          <p:cNvPr id="1376279" name="Picture 23" descr="j0406124"/>
          <p:cNvPicPr>
            <a:picLocks noChangeAspect="1" noChangeArrowheads="1"/>
          </p:cNvPicPr>
          <p:nvPr/>
        </p:nvPicPr>
        <p:blipFill>
          <a:blip r:embed="rId20"/>
          <a:srcRect/>
          <a:stretch>
            <a:fillRect/>
          </a:stretch>
        </p:blipFill>
        <p:spPr bwMode="auto">
          <a:xfrm>
            <a:off x="8308975" y="4648200"/>
            <a:ext cx="404813" cy="469900"/>
          </a:xfrm>
          <a:prstGeom prst="rect">
            <a:avLst/>
          </a:prstGeom>
          <a:noFill/>
          <a:ln w="9525">
            <a:noFill/>
            <a:miter lim="800000"/>
            <a:headEnd/>
            <a:tailEnd/>
          </a:ln>
        </p:spPr>
      </p:pic>
      <p:pic>
        <p:nvPicPr>
          <p:cNvPr id="1376280" name="Picture 24" descr="j0406124"/>
          <p:cNvPicPr>
            <a:picLocks noChangeAspect="1" noChangeArrowheads="1"/>
          </p:cNvPicPr>
          <p:nvPr/>
        </p:nvPicPr>
        <p:blipFill>
          <a:blip r:embed="rId20"/>
          <a:srcRect/>
          <a:stretch>
            <a:fillRect/>
          </a:stretch>
        </p:blipFill>
        <p:spPr bwMode="auto">
          <a:xfrm>
            <a:off x="1905000" y="3810000"/>
            <a:ext cx="536575" cy="622300"/>
          </a:xfrm>
          <a:prstGeom prst="rect">
            <a:avLst/>
          </a:prstGeom>
          <a:noFill/>
          <a:ln w="9525">
            <a:noFill/>
            <a:miter lim="800000"/>
            <a:headEnd/>
            <a:tailEnd/>
          </a:ln>
        </p:spPr>
      </p:pic>
      <p:pic>
        <p:nvPicPr>
          <p:cNvPr id="1376281" name="Picture 25" descr="j0406124"/>
          <p:cNvPicPr>
            <a:picLocks noChangeAspect="1" noChangeArrowheads="1"/>
          </p:cNvPicPr>
          <p:nvPr/>
        </p:nvPicPr>
        <p:blipFill>
          <a:blip r:embed="rId20"/>
          <a:srcRect/>
          <a:stretch>
            <a:fillRect/>
          </a:stretch>
        </p:blipFill>
        <p:spPr bwMode="auto">
          <a:xfrm>
            <a:off x="7086600" y="3962400"/>
            <a:ext cx="460375" cy="533400"/>
          </a:xfrm>
          <a:prstGeom prst="rect">
            <a:avLst/>
          </a:prstGeom>
          <a:noFill/>
          <a:ln w="9525">
            <a:noFill/>
            <a:miter lim="800000"/>
            <a:headEnd/>
            <a:tailEnd/>
          </a:ln>
        </p:spPr>
      </p:pic>
      <p:pic>
        <p:nvPicPr>
          <p:cNvPr id="25625" name="Picture 26" descr="people8"/>
          <p:cNvPicPr>
            <a:picLocks noChangeAspect="1" noChangeArrowheads="1"/>
          </p:cNvPicPr>
          <p:nvPr/>
        </p:nvPicPr>
        <p:blipFill>
          <a:blip r:embed="rId21"/>
          <a:srcRect/>
          <a:stretch>
            <a:fillRect/>
          </a:stretch>
        </p:blipFill>
        <p:spPr bwMode="auto">
          <a:xfrm>
            <a:off x="3733800" y="3048000"/>
            <a:ext cx="574675" cy="660400"/>
          </a:xfrm>
          <a:prstGeom prst="rect">
            <a:avLst/>
          </a:prstGeom>
          <a:noFill/>
          <a:ln w="9525">
            <a:noFill/>
            <a:miter lim="800000"/>
            <a:headEnd/>
            <a:tailEnd/>
          </a:ln>
        </p:spPr>
      </p:pic>
      <p:pic>
        <p:nvPicPr>
          <p:cNvPr id="25626" name="Picture 27" descr="j0283653"/>
          <p:cNvPicPr>
            <a:picLocks noChangeAspect="1" noChangeArrowheads="1" noCrop="1"/>
          </p:cNvPicPr>
          <p:nvPr/>
        </p:nvPicPr>
        <p:blipFill>
          <a:blip r:embed="rId22"/>
          <a:srcRect/>
          <a:stretch>
            <a:fillRect/>
          </a:stretch>
        </p:blipFill>
        <p:spPr bwMode="auto">
          <a:xfrm>
            <a:off x="228600" y="4724400"/>
            <a:ext cx="638175" cy="573088"/>
          </a:xfrm>
          <a:prstGeom prst="rect">
            <a:avLst/>
          </a:prstGeom>
          <a:noFill/>
          <a:ln w="9525">
            <a:noFill/>
            <a:miter lim="800000"/>
            <a:headEnd/>
            <a:tailEnd/>
          </a:ln>
        </p:spPr>
      </p:pic>
      <p:pic>
        <p:nvPicPr>
          <p:cNvPr id="25627" name="Picture 28" descr="j0403979"/>
          <p:cNvPicPr>
            <a:picLocks noChangeAspect="1" noChangeArrowheads="1"/>
          </p:cNvPicPr>
          <p:nvPr/>
        </p:nvPicPr>
        <p:blipFill>
          <a:blip r:embed="rId5"/>
          <a:srcRect/>
          <a:stretch>
            <a:fillRect/>
          </a:stretch>
        </p:blipFill>
        <p:spPr bwMode="auto">
          <a:xfrm>
            <a:off x="4953000" y="5486400"/>
            <a:ext cx="692150" cy="692150"/>
          </a:xfrm>
          <a:prstGeom prst="rect">
            <a:avLst/>
          </a:prstGeom>
          <a:noFill/>
          <a:ln w="9525">
            <a:noFill/>
            <a:miter lim="800000"/>
            <a:headEnd/>
            <a:tailEnd/>
          </a:ln>
        </p:spPr>
      </p:pic>
      <p:pic>
        <p:nvPicPr>
          <p:cNvPr id="25628" name="Picture 29" descr="j0403979"/>
          <p:cNvPicPr>
            <a:picLocks noChangeAspect="1" noChangeArrowheads="1"/>
          </p:cNvPicPr>
          <p:nvPr/>
        </p:nvPicPr>
        <p:blipFill>
          <a:blip r:embed="rId5"/>
          <a:srcRect/>
          <a:stretch>
            <a:fillRect/>
          </a:stretch>
        </p:blipFill>
        <p:spPr bwMode="auto">
          <a:xfrm>
            <a:off x="914400" y="1219200"/>
            <a:ext cx="609600" cy="609600"/>
          </a:xfrm>
          <a:prstGeom prst="rect">
            <a:avLst/>
          </a:prstGeom>
          <a:noFill/>
          <a:ln w="9525">
            <a:noFill/>
            <a:miter lim="800000"/>
            <a:headEnd/>
            <a:tailEnd/>
          </a:ln>
        </p:spPr>
      </p:pic>
      <p:pic>
        <p:nvPicPr>
          <p:cNvPr id="25629" name="Picture 30" descr="j0403979"/>
          <p:cNvPicPr>
            <a:picLocks noChangeAspect="1" noChangeArrowheads="1"/>
          </p:cNvPicPr>
          <p:nvPr/>
        </p:nvPicPr>
        <p:blipFill>
          <a:blip r:embed="rId5"/>
          <a:srcRect/>
          <a:stretch>
            <a:fillRect/>
          </a:stretch>
        </p:blipFill>
        <p:spPr bwMode="auto">
          <a:xfrm>
            <a:off x="4419600" y="3505200"/>
            <a:ext cx="609600" cy="609600"/>
          </a:xfrm>
          <a:prstGeom prst="rect">
            <a:avLst/>
          </a:prstGeom>
          <a:noFill/>
          <a:ln w="9525">
            <a:noFill/>
            <a:miter lim="800000"/>
            <a:headEnd/>
            <a:tailEnd/>
          </a:ln>
        </p:spPr>
      </p:pic>
      <p:pic>
        <p:nvPicPr>
          <p:cNvPr id="1376287" name="Picture 31" descr="documents3"/>
          <p:cNvPicPr>
            <a:picLocks noChangeAspect="1" noChangeArrowheads="1"/>
          </p:cNvPicPr>
          <p:nvPr/>
        </p:nvPicPr>
        <p:blipFill>
          <a:blip r:embed="rId10"/>
          <a:srcRect/>
          <a:stretch>
            <a:fillRect/>
          </a:stretch>
        </p:blipFill>
        <p:spPr bwMode="auto">
          <a:xfrm>
            <a:off x="7315200" y="5334000"/>
            <a:ext cx="717550" cy="838200"/>
          </a:xfrm>
          <a:prstGeom prst="rect">
            <a:avLst/>
          </a:prstGeom>
          <a:noFill/>
          <a:ln w="9525">
            <a:noFill/>
            <a:miter lim="800000"/>
            <a:headEnd/>
            <a:tailEnd/>
          </a:ln>
        </p:spPr>
      </p:pic>
      <p:pic>
        <p:nvPicPr>
          <p:cNvPr id="25631" name="Picture 32" descr="dataset1"/>
          <p:cNvPicPr>
            <a:picLocks noChangeAspect="1" noChangeArrowheads="1"/>
          </p:cNvPicPr>
          <p:nvPr/>
        </p:nvPicPr>
        <p:blipFill>
          <a:blip r:embed="rId23"/>
          <a:srcRect/>
          <a:stretch>
            <a:fillRect/>
          </a:stretch>
        </p:blipFill>
        <p:spPr bwMode="auto">
          <a:xfrm>
            <a:off x="2133600" y="914400"/>
            <a:ext cx="647700" cy="501650"/>
          </a:xfrm>
          <a:prstGeom prst="rect">
            <a:avLst/>
          </a:prstGeom>
          <a:noFill/>
          <a:ln w="9525">
            <a:noFill/>
            <a:miter lim="800000"/>
            <a:headEnd/>
            <a:tailEnd/>
          </a:ln>
        </p:spPr>
      </p:pic>
      <p:pic>
        <p:nvPicPr>
          <p:cNvPr id="25632" name="Picture 33" descr="dataset1"/>
          <p:cNvPicPr>
            <a:picLocks noChangeAspect="1" noChangeArrowheads="1"/>
          </p:cNvPicPr>
          <p:nvPr/>
        </p:nvPicPr>
        <p:blipFill>
          <a:blip r:embed="rId23"/>
          <a:srcRect/>
          <a:stretch>
            <a:fillRect/>
          </a:stretch>
        </p:blipFill>
        <p:spPr bwMode="auto">
          <a:xfrm>
            <a:off x="5257800" y="3886200"/>
            <a:ext cx="647700" cy="500063"/>
          </a:xfrm>
          <a:prstGeom prst="rect">
            <a:avLst/>
          </a:prstGeom>
          <a:noFill/>
          <a:ln w="9525">
            <a:noFill/>
            <a:miter lim="800000"/>
            <a:headEnd/>
            <a:tailEnd/>
          </a:ln>
        </p:spPr>
      </p:pic>
      <p:pic>
        <p:nvPicPr>
          <p:cNvPr id="25633" name="Picture 34" descr="dataset1"/>
          <p:cNvPicPr>
            <a:picLocks noChangeAspect="1" noChangeArrowheads="1"/>
          </p:cNvPicPr>
          <p:nvPr/>
        </p:nvPicPr>
        <p:blipFill>
          <a:blip r:embed="rId23"/>
          <a:srcRect/>
          <a:stretch>
            <a:fillRect/>
          </a:stretch>
        </p:blipFill>
        <p:spPr bwMode="auto">
          <a:xfrm>
            <a:off x="304800" y="2362200"/>
            <a:ext cx="419100" cy="323850"/>
          </a:xfrm>
          <a:prstGeom prst="rect">
            <a:avLst/>
          </a:prstGeom>
          <a:noFill/>
          <a:ln w="9525">
            <a:noFill/>
            <a:miter lim="800000"/>
            <a:headEnd/>
            <a:tailEnd/>
          </a:ln>
        </p:spPr>
      </p:pic>
      <p:pic>
        <p:nvPicPr>
          <p:cNvPr id="25634" name="Picture 35" descr="BS00877A"/>
          <p:cNvPicPr>
            <a:picLocks noChangeAspect="1" noChangeArrowheads="1"/>
          </p:cNvPicPr>
          <p:nvPr/>
        </p:nvPicPr>
        <p:blipFill>
          <a:blip r:embed="rId24"/>
          <a:srcRect/>
          <a:stretch>
            <a:fillRect/>
          </a:stretch>
        </p:blipFill>
        <p:spPr bwMode="auto">
          <a:xfrm>
            <a:off x="6019800" y="4876800"/>
            <a:ext cx="203200" cy="228600"/>
          </a:xfrm>
          <a:prstGeom prst="rect">
            <a:avLst/>
          </a:prstGeom>
          <a:noFill/>
          <a:ln w="9525">
            <a:noFill/>
            <a:miter lim="800000"/>
            <a:headEnd/>
            <a:tailEnd/>
          </a:ln>
        </p:spPr>
      </p:pic>
      <p:pic>
        <p:nvPicPr>
          <p:cNvPr id="25635" name="Picture 36" descr="BS00877A"/>
          <p:cNvPicPr>
            <a:picLocks noChangeAspect="1" noChangeArrowheads="1"/>
          </p:cNvPicPr>
          <p:nvPr/>
        </p:nvPicPr>
        <p:blipFill>
          <a:blip r:embed="rId25"/>
          <a:srcRect/>
          <a:stretch>
            <a:fillRect/>
          </a:stretch>
        </p:blipFill>
        <p:spPr bwMode="auto">
          <a:xfrm>
            <a:off x="4343400" y="3200400"/>
            <a:ext cx="314325" cy="352425"/>
          </a:xfrm>
          <a:prstGeom prst="rect">
            <a:avLst/>
          </a:prstGeom>
          <a:noFill/>
          <a:ln w="9525">
            <a:noFill/>
            <a:miter lim="800000"/>
            <a:headEnd/>
            <a:tailEnd/>
          </a:ln>
        </p:spPr>
      </p:pic>
      <p:pic>
        <p:nvPicPr>
          <p:cNvPr id="25636" name="Picture 37" descr="BS00877A"/>
          <p:cNvPicPr>
            <a:picLocks noChangeAspect="1" noChangeArrowheads="1"/>
          </p:cNvPicPr>
          <p:nvPr/>
        </p:nvPicPr>
        <p:blipFill>
          <a:blip r:embed="rId25"/>
          <a:srcRect/>
          <a:stretch>
            <a:fillRect/>
          </a:stretch>
        </p:blipFill>
        <p:spPr bwMode="auto">
          <a:xfrm>
            <a:off x="6781800" y="914400"/>
            <a:ext cx="314325" cy="352425"/>
          </a:xfrm>
          <a:prstGeom prst="rect">
            <a:avLst/>
          </a:prstGeom>
          <a:noFill/>
          <a:ln w="9525">
            <a:noFill/>
            <a:miter lim="800000"/>
            <a:headEnd/>
            <a:tailEnd/>
          </a:ln>
        </p:spPr>
      </p:pic>
      <p:pic>
        <p:nvPicPr>
          <p:cNvPr id="25637" name="Picture 38" descr="j0290890"/>
          <p:cNvPicPr>
            <a:picLocks noChangeAspect="1" noChangeArrowheads="1"/>
          </p:cNvPicPr>
          <p:nvPr/>
        </p:nvPicPr>
        <p:blipFill>
          <a:blip r:embed="rId26"/>
          <a:srcRect/>
          <a:stretch>
            <a:fillRect/>
          </a:stretch>
        </p:blipFill>
        <p:spPr bwMode="auto">
          <a:xfrm>
            <a:off x="2133600" y="2819400"/>
            <a:ext cx="523875" cy="457200"/>
          </a:xfrm>
          <a:prstGeom prst="rect">
            <a:avLst/>
          </a:prstGeom>
          <a:noFill/>
          <a:ln w="9525">
            <a:noFill/>
            <a:miter lim="800000"/>
            <a:headEnd/>
            <a:tailEnd/>
          </a:ln>
        </p:spPr>
      </p:pic>
      <p:pic>
        <p:nvPicPr>
          <p:cNvPr id="25638" name="Picture 39" descr="j0290890"/>
          <p:cNvPicPr>
            <a:picLocks noChangeAspect="1" noChangeArrowheads="1"/>
          </p:cNvPicPr>
          <p:nvPr/>
        </p:nvPicPr>
        <p:blipFill>
          <a:blip r:embed="rId26"/>
          <a:srcRect/>
          <a:stretch>
            <a:fillRect/>
          </a:stretch>
        </p:blipFill>
        <p:spPr bwMode="auto">
          <a:xfrm>
            <a:off x="6248400" y="2209800"/>
            <a:ext cx="523875" cy="457200"/>
          </a:xfrm>
          <a:prstGeom prst="rect">
            <a:avLst/>
          </a:prstGeom>
          <a:noFill/>
          <a:ln w="9525">
            <a:noFill/>
            <a:miter lim="800000"/>
            <a:headEnd/>
            <a:tailEnd/>
          </a:ln>
        </p:spPr>
      </p:pic>
      <p:pic>
        <p:nvPicPr>
          <p:cNvPr id="25639" name="Picture 40" descr="j0290890"/>
          <p:cNvPicPr>
            <a:picLocks noChangeAspect="1" noChangeArrowheads="1"/>
          </p:cNvPicPr>
          <p:nvPr/>
        </p:nvPicPr>
        <p:blipFill>
          <a:blip r:embed="rId26"/>
          <a:srcRect/>
          <a:stretch>
            <a:fillRect/>
          </a:stretch>
        </p:blipFill>
        <p:spPr bwMode="auto">
          <a:xfrm>
            <a:off x="6096000" y="5638800"/>
            <a:ext cx="523875" cy="457200"/>
          </a:xfrm>
          <a:prstGeom prst="rect">
            <a:avLst/>
          </a:prstGeom>
          <a:noFill/>
          <a:ln w="9525">
            <a:noFill/>
            <a:miter lim="800000"/>
            <a:headEnd/>
            <a:tailEnd/>
          </a:ln>
        </p:spPr>
      </p:pic>
      <p:pic>
        <p:nvPicPr>
          <p:cNvPr id="25640" name="Picture 41" descr="analytic tool3"/>
          <p:cNvPicPr>
            <a:picLocks noChangeAspect="1" noChangeArrowheads="1"/>
          </p:cNvPicPr>
          <p:nvPr/>
        </p:nvPicPr>
        <p:blipFill>
          <a:blip r:embed="rId27"/>
          <a:srcRect/>
          <a:stretch>
            <a:fillRect/>
          </a:stretch>
        </p:blipFill>
        <p:spPr bwMode="auto">
          <a:xfrm>
            <a:off x="3962400" y="914400"/>
            <a:ext cx="825500" cy="620713"/>
          </a:xfrm>
          <a:prstGeom prst="rect">
            <a:avLst/>
          </a:prstGeom>
          <a:noFill/>
          <a:ln w="9525">
            <a:noFill/>
            <a:miter lim="800000"/>
            <a:headEnd/>
            <a:tailEnd/>
          </a:ln>
        </p:spPr>
      </p:pic>
      <p:pic>
        <p:nvPicPr>
          <p:cNvPr id="25641" name="Picture 42" descr="analytic tool3"/>
          <p:cNvPicPr>
            <a:picLocks noChangeAspect="1" noChangeArrowheads="1"/>
          </p:cNvPicPr>
          <p:nvPr/>
        </p:nvPicPr>
        <p:blipFill>
          <a:blip r:embed="rId27"/>
          <a:srcRect/>
          <a:stretch>
            <a:fillRect/>
          </a:stretch>
        </p:blipFill>
        <p:spPr bwMode="auto">
          <a:xfrm>
            <a:off x="1295400" y="5334000"/>
            <a:ext cx="825500" cy="620713"/>
          </a:xfrm>
          <a:prstGeom prst="rect">
            <a:avLst/>
          </a:prstGeom>
          <a:noFill/>
          <a:ln w="9525">
            <a:noFill/>
            <a:miter lim="800000"/>
            <a:headEnd/>
            <a:tailEnd/>
          </a:ln>
        </p:spPr>
      </p:pic>
      <p:pic>
        <p:nvPicPr>
          <p:cNvPr id="25642" name="Picture 43" descr="analytictool2"/>
          <p:cNvPicPr>
            <a:picLocks noChangeAspect="1" noChangeArrowheads="1"/>
          </p:cNvPicPr>
          <p:nvPr/>
        </p:nvPicPr>
        <p:blipFill>
          <a:blip r:embed="rId28"/>
          <a:srcRect/>
          <a:stretch>
            <a:fillRect/>
          </a:stretch>
        </p:blipFill>
        <p:spPr bwMode="auto">
          <a:xfrm>
            <a:off x="6781800" y="1600200"/>
            <a:ext cx="457200" cy="361950"/>
          </a:xfrm>
          <a:prstGeom prst="rect">
            <a:avLst/>
          </a:prstGeom>
          <a:noFill/>
          <a:ln w="9525">
            <a:noFill/>
            <a:miter lim="800000"/>
            <a:headEnd/>
            <a:tailEnd/>
          </a:ln>
        </p:spPr>
      </p:pic>
      <p:pic>
        <p:nvPicPr>
          <p:cNvPr id="25643" name="Picture 44" descr="analytictool2"/>
          <p:cNvPicPr>
            <a:picLocks noChangeAspect="1" noChangeArrowheads="1"/>
          </p:cNvPicPr>
          <p:nvPr/>
        </p:nvPicPr>
        <p:blipFill>
          <a:blip r:embed="rId28"/>
          <a:srcRect/>
          <a:stretch>
            <a:fillRect/>
          </a:stretch>
        </p:blipFill>
        <p:spPr bwMode="auto">
          <a:xfrm>
            <a:off x="3733800" y="2590800"/>
            <a:ext cx="533400" cy="420688"/>
          </a:xfrm>
          <a:prstGeom prst="rect">
            <a:avLst/>
          </a:prstGeom>
          <a:noFill/>
          <a:ln w="9525">
            <a:noFill/>
            <a:miter lim="800000"/>
            <a:headEnd/>
            <a:tailEnd/>
          </a:ln>
        </p:spPr>
      </p:pic>
      <p:pic>
        <p:nvPicPr>
          <p:cNvPr id="25644" name="Picture 45" descr="analytictool2"/>
          <p:cNvPicPr>
            <a:picLocks noChangeAspect="1" noChangeArrowheads="1"/>
          </p:cNvPicPr>
          <p:nvPr/>
        </p:nvPicPr>
        <p:blipFill>
          <a:blip r:embed="rId28"/>
          <a:srcRect/>
          <a:stretch>
            <a:fillRect/>
          </a:stretch>
        </p:blipFill>
        <p:spPr bwMode="auto">
          <a:xfrm>
            <a:off x="1219200" y="4495800"/>
            <a:ext cx="533400" cy="420688"/>
          </a:xfrm>
          <a:prstGeom prst="rect">
            <a:avLst/>
          </a:prstGeom>
          <a:noFill/>
          <a:ln w="9525">
            <a:noFill/>
            <a:miter lim="800000"/>
            <a:headEnd/>
            <a:tailEnd/>
          </a:ln>
        </p:spPr>
      </p:pic>
      <p:pic>
        <p:nvPicPr>
          <p:cNvPr id="25645" name="Picture 46" descr="analytictool2"/>
          <p:cNvPicPr>
            <a:picLocks noChangeAspect="1" noChangeArrowheads="1"/>
          </p:cNvPicPr>
          <p:nvPr/>
        </p:nvPicPr>
        <p:blipFill>
          <a:blip r:embed="rId28"/>
          <a:srcRect/>
          <a:stretch>
            <a:fillRect/>
          </a:stretch>
        </p:blipFill>
        <p:spPr bwMode="auto">
          <a:xfrm>
            <a:off x="5562600" y="2362200"/>
            <a:ext cx="533400" cy="420688"/>
          </a:xfrm>
          <a:prstGeom prst="rect">
            <a:avLst/>
          </a:prstGeom>
          <a:noFill/>
          <a:ln w="9525">
            <a:noFill/>
            <a:miter lim="800000"/>
            <a:headEnd/>
            <a:tailEnd/>
          </a:ln>
        </p:spPr>
      </p:pic>
      <p:pic>
        <p:nvPicPr>
          <p:cNvPr id="25646" name="Picture 47" descr="analytictool2"/>
          <p:cNvPicPr>
            <a:picLocks noChangeAspect="1" noChangeArrowheads="1"/>
          </p:cNvPicPr>
          <p:nvPr/>
        </p:nvPicPr>
        <p:blipFill>
          <a:blip r:embed="rId28"/>
          <a:srcRect/>
          <a:stretch>
            <a:fillRect/>
          </a:stretch>
        </p:blipFill>
        <p:spPr bwMode="auto">
          <a:xfrm>
            <a:off x="3733800" y="4038600"/>
            <a:ext cx="533400" cy="420688"/>
          </a:xfrm>
          <a:prstGeom prst="rect">
            <a:avLst/>
          </a:prstGeom>
          <a:noFill/>
          <a:ln w="9525">
            <a:noFill/>
            <a:miter lim="800000"/>
            <a:headEnd/>
            <a:tailEnd/>
          </a:ln>
        </p:spPr>
      </p:pic>
      <p:pic>
        <p:nvPicPr>
          <p:cNvPr id="1376304" name="Picture 48" descr="documents3"/>
          <p:cNvPicPr>
            <a:picLocks noChangeAspect="1" noChangeArrowheads="1"/>
          </p:cNvPicPr>
          <p:nvPr/>
        </p:nvPicPr>
        <p:blipFill>
          <a:blip r:embed="rId10"/>
          <a:srcRect/>
          <a:stretch>
            <a:fillRect/>
          </a:stretch>
        </p:blipFill>
        <p:spPr bwMode="auto">
          <a:xfrm>
            <a:off x="2743200" y="1447800"/>
            <a:ext cx="522288" cy="609600"/>
          </a:xfrm>
          <a:prstGeom prst="rect">
            <a:avLst/>
          </a:prstGeom>
          <a:noFill/>
          <a:ln w="9525">
            <a:noFill/>
            <a:miter lim="800000"/>
            <a:headEnd/>
            <a:tailEnd/>
          </a:ln>
        </p:spPr>
      </p:pic>
      <p:pic>
        <p:nvPicPr>
          <p:cNvPr id="25648" name="Picture 49" descr="documents1"/>
          <p:cNvPicPr>
            <a:picLocks noChangeAspect="1" noChangeArrowheads="1"/>
          </p:cNvPicPr>
          <p:nvPr/>
        </p:nvPicPr>
        <p:blipFill>
          <a:blip r:embed="rId18"/>
          <a:srcRect/>
          <a:stretch>
            <a:fillRect/>
          </a:stretch>
        </p:blipFill>
        <p:spPr bwMode="auto">
          <a:xfrm>
            <a:off x="7924800" y="2209800"/>
            <a:ext cx="366713" cy="520700"/>
          </a:xfrm>
          <a:prstGeom prst="rect">
            <a:avLst/>
          </a:prstGeom>
          <a:noFill/>
          <a:ln w="9525">
            <a:noFill/>
            <a:miter lim="800000"/>
            <a:headEnd/>
            <a:tailEnd/>
          </a:ln>
        </p:spPr>
      </p:pic>
      <p:pic>
        <p:nvPicPr>
          <p:cNvPr id="1376306" name="Picture 50" descr="j0230811"/>
          <p:cNvPicPr>
            <a:picLocks noChangeAspect="1" noChangeArrowheads="1"/>
          </p:cNvPicPr>
          <p:nvPr/>
        </p:nvPicPr>
        <p:blipFill>
          <a:blip r:embed="rId29"/>
          <a:srcRect/>
          <a:stretch>
            <a:fillRect/>
          </a:stretch>
        </p:blipFill>
        <p:spPr bwMode="auto">
          <a:xfrm>
            <a:off x="2667000" y="2881313"/>
            <a:ext cx="533400" cy="484187"/>
          </a:xfrm>
          <a:prstGeom prst="rect">
            <a:avLst/>
          </a:prstGeom>
          <a:noFill/>
          <a:ln w="9525">
            <a:noFill/>
            <a:miter lim="800000"/>
            <a:headEnd/>
            <a:tailEnd/>
          </a:ln>
        </p:spPr>
      </p:pic>
      <p:pic>
        <p:nvPicPr>
          <p:cNvPr id="25650" name="Picture 51" descr="j0400342"/>
          <p:cNvPicPr>
            <a:picLocks noChangeAspect="1" noChangeArrowheads="1"/>
          </p:cNvPicPr>
          <p:nvPr/>
        </p:nvPicPr>
        <p:blipFill>
          <a:blip r:embed="rId30"/>
          <a:srcRect/>
          <a:stretch>
            <a:fillRect/>
          </a:stretch>
        </p:blipFill>
        <p:spPr bwMode="auto">
          <a:xfrm>
            <a:off x="4876800" y="1828800"/>
            <a:ext cx="455613" cy="682625"/>
          </a:xfrm>
          <a:prstGeom prst="rect">
            <a:avLst/>
          </a:prstGeom>
          <a:noFill/>
          <a:ln w="9525">
            <a:noFill/>
            <a:miter lim="800000"/>
            <a:headEnd/>
            <a:tailEnd/>
          </a:ln>
        </p:spPr>
      </p:pic>
      <p:pic>
        <p:nvPicPr>
          <p:cNvPr id="1376308" name="Picture 52" descr="j0406124"/>
          <p:cNvPicPr>
            <a:picLocks noChangeAspect="1" noChangeArrowheads="1"/>
          </p:cNvPicPr>
          <p:nvPr/>
        </p:nvPicPr>
        <p:blipFill>
          <a:blip r:embed="rId20"/>
          <a:srcRect/>
          <a:stretch>
            <a:fillRect/>
          </a:stretch>
        </p:blipFill>
        <p:spPr bwMode="auto">
          <a:xfrm>
            <a:off x="533400" y="2743200"/>
            <a:ext cx="536575" cy="622300"/>
          </a:xfrm>
          <a:prstGeom prst="rect">
            <a:avLst/>
          </a:prstGeom>
          <a:noFill/>
          <a:ln w="9525">
            <a:noFill/>
            <a:miter lim="800000"/>
            <a:headEnd/>
            <a:tailEnd/>
          </a:ln>
        </p:spPr>
      </p:pic>
      <p:pic>
        <p:nvPicPr>
          <p:cNvPr id="1376309" name="Picture 53" descr="j0406124"/>
          <p:cNvPicPr>
            <a:picLocks noChangeAspect="1" noChangeArrowheads="1"/>
          </p:cNvPicPr>
          <p:nvPr/>
        </p:nvPicPr>
        <p:blipFill>
          <a:blip r:embed="rId20"/>
          <a:srcRect/>
          <a:stretch>
            <a:fillRect/>
          </a:stretch>
        </p:blipFill>
        <p:spPr bwMode="auto">
          <a:xfrm>
            <a:off x="5867400" y="2971800"/>
            <a:ext cx="536575" cy="622300"/>
          </a:xfrm>
          <a:prstGeom prst="rect">
            <a:avLst/>
          </a:prstGeom>
          <a:noFill/>
          <a:ln w="9525">
            <a:noFill/>
            <a:miter lim="800000"/>
            <a:headEnd/>
            <a:tailEnd/>
          </a:ln>
        </p:spPr>
      </p:pic>
      <p:pic>
        <p:nvPicPr>
          <p:cNvPr id="1376310" name="Picture 54" descr="j0406124"/>
          <p:cNvPicPr>
            <a:picLocks noChangeAspect="1" noChangeArrowheads="1"/>
          </p:cNvPicPr>
          <p:nvPr/>
        </p:nvPicPr>
        <p:blipFill>
          <a:blip r:embed="rId20"/>
          <a:srcRect/>
          <a:stretch>
            <a:fillRect/>
          </a:stretch>
        </p:blipFill>
        <p:spPr bwMode="auto">
          <a:xfrm>
            <a:off x="1676400" y="1219200"/>
            <a:ext cx="536575" cy="622300"/>
          </a:xfrm>
          <a:prstGeom prst="rect">
            <a:avLst/>
          </a:prstGeom>
          <a:noFill/>
          <a:ln w="9525">
            <a:noFill/>
            <a:miter lim="800000"/>
            <a:headEnd/>
            <a:tailEnd/>
          </a:ln>
        </p:spPr>
      </p:pic>
      <p:pic>
        <p:nvPicPr>
          <p:cNvPr id="1376311" name="Picture 55" descr="j0406124"/>
          <p:cNvPicPr>
            <a:picLocks noChangeAspect="1" noChangeArrowheads="1"/>
          </p:cNvPicPr>
          <p:nvPr/>
        </p:nvPicPr>
        <p:blipFill>
          <a:blip r:embed="rId20"/>
          <a:srcRect/>
          <a:stretch>
            <a:fillRect/>
          </a:stretch>
        </p:blipFill>
        <p:spPr bwMode="auto">
          <a:xfrm>
            <a:off x="533400" y="4191000"/>
            <a:ext cx="263525" cy="304800"/>
          </a:xfrm>
          <a:prstGeom prst="rect">
            <a:avLst/>
          </a:prstGeom>
          <a:noFill/>
          <a:ln w="9525">
            <a:noFill/>
            <a:miter lim="800000"/>
            <a:headEnd/>
            <a:tailEnd/>
          </a:ln>
        </p:spPr>
      </p:pic>
      <p:pic>
        <p:nvPicPr>
          <p:cNvPr id="25655" name="Picture 56" descr="BS00877A"/>
          <p:cNvPicPr>
            <a:picLocks noChangeAspect="1" noChangeArrowheads="1"/>
          </p:cNvPicPr>
          <p:nvPr/>
        </p:nvPicPr>
        <p:blipFill>
          <a:blip r:embed="rId31"/>
          <a:srcRect/>
          <a:stretch>
            <a:fillRect/>
          </a:stretch>
        </p:blipFill>
        <p:spPr bwMode="auto">
          <a:xfrm>
            <a:off x="6172200" y="4038600"/>
            <a:ext cx="203200" cy="228600"/>
          </a:xfrm>
          <a:prstGeom prst="rect">
            <a:avLst/>
          </a:prstGeom>
          <a:noFill/>
          <a:ln w="9525">
            <a:noFill/>
            <a:miter lim="800000"/>
            <a:headEnd/>
            <a:tailEnd/>
          </a:ln>
        </p:spPr>
      </p:pic>
      <p:pic>
        <p:nvPicPr>
          <p:cNvPr id="25656" name="Picture 57" descr="analytictool2"/>
          <p:cNvPicPr>
            <a:picLocks noChangeAspect="1" noChangeArrowheads="1"/>
          </p:cNvPicPr>
          <p:nvPr/>
        </p:nvPicPr>
        <p:blipFill>
          <a:blip r:embed="rId32"/>
          <a:srcRect/>
          <a:stretch>
            <a:fillRect/>
          </a:stretch>
        </p:blipFill>
        <p:spPr bwMode="auto">
          <a:xfrm>
            <a:off x="2590800" y="4419600"/>
            <a:ext cx="304800" cy="293688"/>
          </a:xfrm>
          <a:prstGeom prst="rect">
            <a:avLst/>
          </a:prstGeom>
          <a:noFill/>
          <a:ln w="9525">
            <a:noFill/>
            <a:miter lim="800000"/>
            <a:headEnd/>
            <a:tailEnd/>
          </a:ln>
        </p:spPr>
      </p:pic>
      <p:pic>
        <p:nvPicPr>
          <p:cNvPr id="25657" name="Picture 58" descr="max">
            <a:hlinkClick r:id="rId33"/>
          </p:cNvPr>
          <p:cNvPicPr>
            <a:picLocks noChangeAspect="1" noChangeArrowheads="1"/>
          </p:cNvPicPr>
          <p:nvPr/>
        </p:nvPicPr>
        <p:blipFill>
          <a:blip r:embed="rId34"/>
          <a:srcRect/>
          <a:stretch>
            <a:fillRect/>
          </a:stretch>
        </p:blipFill>
        <p:spPr bwMode="auto">
          <a:xfrm>
            <a:off x="8001000" y="3810000"/>
            <a:ext cx="457200" cy="590550"/>
          </a:xfrm>
          <a:prstGeom prst="rect">
            <a:avLst/>
          </a:prstGeom>
          <a:noFill/>
          <a:ln w="9525">
            <a:noFill/>
            <a:miter lim="800000"/>
            <a:headEnd/>
            <a:tailEnd/>
          </a:ln>
        </p:spPr>
      </p:pic>
      <p:pic>
        <p:nvPicPr>
          <p:cNvPr id="25658" name="Picture 59" descr="people7"/>
          <p:cNvPicPr>
            <a:picLocks noChangeAspect="1" noChangeArrowheads="1"/>
          </p:cNvPicPr>
          <p:nvPr/>
        </p:nvPicPr>
        <p:blipFill>
          <a:blip r:embed="rId35"/>
          <a:srcRect/>
          <a:stretch>
            <a:fillRect/>
          </a:stretch>
        </p:blipFill>
        <p:spPr bwMode="auto">
          <a:xfrm>
            <a:off x="6934200" y="2286000"/>
            <a:ext cx="430213" cy="609600"/>
          </a:xfrm>
          <a:prstGeom prst="rect">
            <a:avLst/>
          </a:prstGeom>
          <a:noFill/>
          <a:ln w="9525">
            <a:noFill/>
            <a:miter lim="800000"/>
            <a:headEnd/>
            <a:tailEnd/>
          </a:ln>
        </p:spPr>
      </p:pic>
      <p:pic>
        <p:nvPicPr>
          <p:cNvPr id="1376316" name="Picture 60" descr="j0309743"/>
          <p:cNvPicPr>
            <a:picLocks noChangeAspect="1" noChangeArrowheads="1" noCrop="1"/>
          </p:cNvPicPr>
          <p:nvPr/>
        </p:nvPicPr>
        <p:blipFill>
          <a:blip r:embed="rId36"/>
          <a:srcRect/>
          <a:stretch>
            <a:fillRect/>
          </a:stretch>
        </p:blipFill>
        <p:spPr bwMode="auto">
          <a:xfrm>
            <a:off x="7162800" y="1981200"/>
            <a:ext cx="533400" cy="447675"/>
          </a:xfrm>
          <a:prstGeom prst="rect">
            <a:avLst/>
          </a:prstGeom>
          <a:noFill/>
          <a:ln w="9525">
            <a:noFill/>
            <a:miter lim="800000"/>
            <a:headEnd/>
            <a:tailEnd/>
          </a:ln>
        </p:spPr>
      </p:pic>
      <p:pic>
        <p:nvPicPr>
          <p:cNvPr id="25660" name="Picture 61" descr="analytic tool3"/>
          <p:cNvPicPr>
            <a:picLocks noChangeAspect="1" noChangeArrowheads="1"/>
          </p:cNvPicPr>
          <p:nvPr/>
        </p:nvPicPr>
        <p:blipFill>
          <a:blip r:embed="rId27"/>
          <a:srcRect/>
          <a:stretch>
            <a:fillRect/>
          </a:stretch>
        </p:blipFill>
        <p:spPr bwMode="auto">
          <a:xfrm>
            <a:off x="4038600" y="3657600"/>
            <a:ext cx="444500" cy="334963"/>
          </a:xfrm>
          <a:prstGeom prst="rect">
            <a:avLst/>
          </a:prstGeom>
          <a:noFill/>
          <a:ln w="9525">
            <a:noFill/>
            <a:miter lim="800000"/>
            <a:headEnd/>
            <a:tailEnd/>
          </a:ln>
        </p:spPr>
      </p:pic>
      <p:pic>
        <p:nvPicPr>
          <p:cNvPr id="25661" name="Picture 62" descr="analytictool2"/>
          <p:cNvPicPr>
            <a:picLocks noChangeAspect="1" noChangeArrowheads="1"/>
          </p:cNvPicPr>
          <p:nvPr/>
        </p:nvPicPr>
        <p:blipFill>
          <a:blip r:embed="rId28"/>
          <a:srcRect/>
          <a:stretch>
            <a:fillRect/>
          </a:stretch>
        </p:blipFill>
        <p:spPr bwMode="auto">
          <a:xfrm>
            <a:off x="7467600" y="2514600"/>
            <a:ext cx="355600" cy="280988"/>
          </a:xfrm>
          <a:prstGeom prst="rect">
            <a:avLst/>
          </a:prstGeom>
          <a:noFill/>
          <a:ln w="9525">
            <a:noFill/>
            <a:miter lim="800000"/>
            <a:headEnd/>
            <a:tailEnd/>
          </a:ln>
        </p:spPr>
      </p:pic>
      <p:pic>
        <p:nvPicPr>
          <p:cNvPr id="25662" name="Picture 63" descr="documents1"/>
          <p:cNvPicPr>
            <a:picLocks noChangeAspect="1" noChangeArrowheads="1"/>
          </p:cNvPicPr>
          <p:nvPr/>
        </p:nvPicPr>
        <p:blipFill>
          <a:blip r:embed="rId18"/>
          <a:srcRect/>
          <a:stretch>
            <a:fillRect/>
          </a:stretch>
        </p:blipFill>
        <p:spPr bwMode="auto">
          <a:xfrm>
            <a:off x="6248400" y="838200"/>
            <a:ext cx="366713" cy="520700"/>
          </a:xfrm>
          <a:prstGeom prst="rect">
            <a:avLst/>
          </a:prstGeom>
          <a:noFill/>
          <a:ln w="9525">
            <a:noFill/>
            <a:miter lim="800000"/>
            <a:headEnd/>
            <a:tailEnd/>
          </a:ln>
        </p:spPr>
      </p:pic>
      <p:pic>
        <p:nvPicPr>
          <p:cNvPr id="1376320" name="Picture 64" descr="04%2520Santa%2520Claus%2520af%2520%C3%A6ldre%2520model">
            <a:hlinkClick r:id="rId37"/>
          </p:cNvPr>
          <p:cNvPicPr>
            <a:picLocks noChangeAspect="1" noChangeArrowheads="1"/>
          </p:cNvPicPr>
          <p:nvPr/>
        </p:nvPicPr>
        <p:blipFill>
          <a:blip r:embed="rId38"/>
          <a:srcRect/>
          <a:stretch>
            <a:fillRect/>
          </a:stretch>
        </p:blipFill>
        <p:spPr bwMode="auto">
          <a:xfrm>
            <a:off x="1066800" y="4038600"/>
            <a:ext cx="352425" cy="361950"/>
          </a:xfrm>
          <a:prstGeom prst="rect">
            <a:avLst/>
          </a:prstGeom>
          <a:noFill/>
          <a:ln w="9525">
            <a:noFill/>
            <a:miter lim="800000"/>
            <a:headEnd/>
            <a:tailEnd/>
          </a:ln>
        </p:spPr>
      </p:pic>
      <p:sp>
        <p:nvSpPr>
          <p:cNvPr id="25664" name="Text Box 65"/>
          <p:cNvSpPr txBox="1">
            <a:spLocks noChangeArrowheads="1"/>
          </p:cNvSpPr>
          <p:nvPr/>
        </p:nvSpPr>
        <p:spPr bwMode="auto">
          <a:xfrm>
            <a:off x="0" y="0"/>
            <a:ext cx="9144000" cy="830997"/>
          </a:xfrm>
          <a:prstGeom prst="rect">
            <a:avLst/>
          </a:prstGeom>
          <a:noFill/>
          <a:ln w="12700">
            <a:noFill/>
            <a:miter lim="800000"/>
            <a:headEnd type="none" w="sm" len="sm"/>
            <a:tailEnd type="none" w="sm" len="sm"/>
          </a:ln>
        </p:spPr>
        <p:txBody>
          <a:bodyPr>
            <a:spAutoFit/>
          </a:bodyPr>
          <a:lstStyle/>
          <a:p>
            <a:pPr algn="ctr" eaLnBrk="0" hangingPunct="0"/>
            <a:r>
              <a:rPr lang="en-US" dirty="0" smtClean="0">
                <a:solidFill>
                  <a:schemeClr val="bg1"/>
                </a:solidFill>
                <a:latin typeface="Calibri" pitchFamily="34" charset="0"/>
              </a:rPr>
              <a:t>Multidimensional Networks in the Semantic Web/Web 2.0</a:t>
            </a:r>
            <a:endParaRPr lang="en-US" dirty="0">
              <a:solidFill>
                <a:schemeClr val="bg1"/>
              </a:solidFill>
              <a:latin typeface="Calibri" pitchFamily="34" charset="0"/>
            </a:endParaRPr>
          </a:p>
          <a:p>
            <a:pPr algn="ctr" eaLnBrk="0" hangingPunct="0"/>
            <a:r>
              <a:rPr lang="en-US" dirty="0">
                <a:solidFill>
                  <a:schemeClr val="bg1"/>
                </a:solidFill>
                <a:latin typeface="Calibri" pitchFamily="34" charset="0"/>
              </a:rPr>
              <a:t>Multiple Types of Nodes and Multiple Types of Relationships</a:t>
            </a:r>
          </a:p>
        </p:txBody>
      </p:sp>
      <p:pic>
        <p:nvPicPr>
          <p:cNvPr id="25665" name="Picture 7" descr="NU Logo"/>
          <p:cNvPicPr>
            <a:picLocks noChangeAspect="1" noChangeArrowheads="1"/>
          </p:cNvPicPr>
          <p:nvPr/>
        </p:nvPicPr>
        <p:blipFill>
          <a:blip r:embed="rId39"/>
          <a:srcRect/>
          <a:stretch>
            <a:fillRect/>
          </a:stretch>
        </p:blipFill>
        <p:spPr bwMode="auto">
          <a:xfrm>
            <a:off x="0" y="5897563"/>
            <a:ext cx="960438" cy="960437"/>
          </a:xfrm>
          <a:prstGeom prst="rect">
            <a:avLst/>
          </a:prstGeom>
          <a:noFill/>
          <a:ln w="9525">
            <a:noFill/>
            <a:miter lim="800000"/>
            <a:headEnd/>
            <a:tailEnd/>
          </a:ln>
        </p:spPr>
      </p:pic>
      <p:grpSp>
        <p:nvGrpSpPr>
          <p:cNvPr id="25666" name="Group 9"/>
          <p:cNvGrpSpPr>
            <a:grpSpLocks/>
          </p:cNvGrpSpPr>
          <p:nvPr/>
        </p:nvGrpSpPr>
        <p:grpSpPr bwMode="auto">
          <a:xfrm>
            <a:off x="7543800" y="5943600"/>
            <a:ext cx="1676400" cy="838200"/>
            <a:chOff x="7543800" y="5982238"/>
            <a:chExt cx="1676400" cy="861792"/>
          </a:xfrm>
        </p:grpSpPr>
        <p:pic>
          <p:nvPicPr>
            <p:cNvPr id="25667" name="Picture 3" descr="Sonic logo.jpg"/>
            <p:cNvPicPr>
              <a:picLocks noChangeAspect="1"/>
            </p:cNvPicPr>
            <p:nvPr/>
          </p:nvPicPr>
          <p:blipFill>
            <a:blip r:embed="rId40"/>
            <a:srcRect/>
            <a:stretch>
              <a:fillRect/>
            </a:stretch>
          </p:blipFill>
          <p:spPr bwMode="auto">
            <a:xfrm>
              <a:off x="8229600" y="6259420"/>
              <a:ext cx="855517" cy="293780"/>
            </a:xfrm>
            <a:prstGeom prst="rect">
              <a:avLst/>
            </a:prstGeom>
            <a:noFill/>
            <a:ln w="9525">
              <a:noFill/>
              <a:miter lim="800000"/>
              <a:headEnd/>
              <a:tailEnd/>
            </a:ln>
          </p:spPr>
        </p:pic>
        <p:sp>
          <p:nvSpPr>
            <p:cNvPr id="25668" name="TextBox 4"/>
            <p:cNvSpPr txBox="1">
              <a:spLocks noChangeArrowheads="1"/>
            </p:cNvSpPr>
            <p:nvPr/>
          </p:nvSpPr>
          <p:spPr bwMode="auto">
            <a:xfrm>
              <a:off x="7543800" y="5982238"/>
              <a:ext cx="1676400" cy="861792"/>
            </a:xfrm>
            <a:prstGeom prst="rect">
              <a:avLst/>
            </a:prstGeom>
            <a:noFill/>
            <a:ln w="9525">
              <a:noFill/>
              <a:miter lim="800000"/>
              <a:headEnd/>
              <a:tailEnd/>
            </a:ln>
          </p:spPr>
          <p:txBody>
            <a:bodyPr>
              <a:spAutoFit/>
            </a:bodyPr>
            <a:lstStyle/>
            <a:p>
              <a:pPr algn="ctr" eaLnBrk="0" hangingPunct="0">
                <a:spcBef>
                  <a:spcPct val="50000"/>
                </a:spcBef>
              </a:pPr>
              <a:r>
                <a:rPr lang="en-US" dirty="0">
                  <a:solidFill>
                    <a:schemeClr val="bg1"/>
                  </a:solidFill>
                  <a:latin typeface="BrowalliaUPC" pitchFamily="34" charset="-34"/>
                  <a:cs typeface="BrowalliaUPC" pitchFamily="34" charset="-34"/>
                </a:rPr>
                <a:t>           </a:t>
              </a:r>
              <a:r>
                <a:rPr lang="en-US" sz="1600" dirty="0">
                  <a:solidFill>
                    <a:schemeClr val="bg1"/>
                  </a:solidFill>
                  <a:latin typeface="BrowalliaUPC" pitchFamily="34" charset="-34"/>
                  <a:cs typeface="BrowalliaUPC" pitchFamily="34" charset="-34"/>
                </a:rPr>
                <a:t>SONIC</a:t>
              </a:r>
              <a:endParaRPr lang="en-US" sz="1600" dirty="0">
                <a:solidFill>
                  <a:schemeClr val="bg1"/>
                </a:solidFill>
                <a:latin typeface="Gill Sans"/>
              </a:endParaRPr>
            </a:p>
            <a:p>
              <a:pPr algn="r" eaLnBrk="0" hangingPunct="0">
                <a:spcBef>
                  <a:spcPct val="50000"/>
                </a:spcBef>
              </a:pPr>
              <a:endParaRPr lang="en-US" sz="800" dirty="0">
                <a:solidFill>
                  <a:schemeClr val="bg1"/>
                </a:solidFill>
                <a:latin typeface="Gill Sans"/>
              </a:endParaRPr>
            </a:p>
            <a:p>
              <a:pPr algn="r" eaLnBrk="0" hangingPunct="0">
                <a:spcBef>
                  <a:spcPct val="50000"/>
                </a:spcBef>
              </a:pPr>
              <a:r>
                <a:rPr lang="en-US" sz="800" dirty="0">
                  <a:solidFill>
                    <a:schemeClr val="bg1"/>
                  </a:solidFill>
                  <a:latin typeface="Gill Sans"/>
                </a:rPr>
                <a:t>Advancing the Science of Networks in Communities</a:t>
              </a:r>
              <a:endParaRPr lang="en-US" sz="800" dirty="0">
                <a:solidFill>
                  <a:schemeClr val="bg1"/>
                </a:solidFill>
                <a:latin typeface="Calibri"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10000" accel="50000" fill="remove" nodeType="clickEffect">
                                  <p:stCondLst>
                                    <p:cond delay="500"/>
                                  </p:stCondLst>
                                  <p:childTnLst>
                                    <p:animScale>
                                      <p:cBhvr>
                                        <p:cTn id="6" dur="5000" fill="hold"/>
                                        <p:tgtEl>
                                          <p:spTgt spid="1376281"/>
                                        </p:tgtEl>
                                      </p:cBhvr>
                                      <p:by x="150000" y="150000"/>
                                    </p:animScale>
                                  </p:childTnLst>
                                </p:cTn>
                              </p:par>
                              <p:par>
                                <p:cTn id="7" presetID="6" presetClass="emph" presetSubtype="0" repeatCount="10000" fill="remove" nodeType="withEffect">
                                  <p:stCondLst>
                                    <p:cond delay="0"/>
                                  </p:stCondLst>
                                  <p:childTnLst>
                                    <p:animScale>
                                      <p:cBhvr>
                                        <p:cTn id="8" dur="500" fill="hold"/>
                                        <p:tgtEl>
                                          <p:spTgt spid="1376277"/>
                                        </p:tgtEl>
                                      </p:cBhvr>
                                      <p:by x="150000" y="150000"/>
                                    </p:animScale>
                                  </p:childTnLst>
                                </p:cTn>
                              </p:par>
                              <p:par>
                                <p:cTn id="9" presetID="6" presetClass="emph" presetSubtype="0" fill="hold" nodeType="withEffect">
                                  <p:stCondLst>
                                    <p:cond delay="0"/>
                                  </p:stCondLst>
                                  <p:childTnLst>
                                    <p:animScale>
                                      <p:cBhvr>
                                        <p:cTn id="10" dur="2000" fill="hold"/>
                                        <p:tgtEl>
                                          <p:spTgt spid="1376279"/>
                                        </p:tgtEl>
                                      </p:cBhvr>
                                      <p:by x="150000" y="150000"/>
                                    </p:animScale>
                                  </p:childTnLst>
                                </p:cTn>
                              </p:par>
                              <p:par>
                                <p:cTn id="11" presetID="6" presetClass="emph" presetSubtype="0" accel="50000" fill="remove" nodeType="withEffect">
                                  <p:stCondLst>
                                    <p:cond delay="0"/>
                                  </p:stCondLst>
                                  <p:childTnLst>
                                    <p:animScale>
                                      <p:cBhvr>
                                        <p:cTn id="12" dur="1000" fill="hold"/>
                                        <p:tgtEl>
                                          <p:spTgt spid="1376280"/>
                                        </p:tgtEl>
                                      </p:cBhvr>
                                      <p:by x="150000" y="150000"/>
                                    </p:animScale>
                                  </p:childTnLst>
                                </p:cTn>
                              </p:par>
                              <p:par>
                                <p:cTn id="13" presetID="6" presetClass="emph" presetSubtype="0" accel="50000" fill="remove" nodeType="withEffect">
                                  <p:stCondLst>
                                    <p:cond delay="0"/>
                                  </p:stCondLst>
                                  <p:childTnLst>
                                    <p:animScale>
                                      <p:cBhvr>
                                        <p:cTn id="14" dur="1000" fill="hold"/>
                                        <p:tgtEl>
                                          <p:spTgt spid="1376308"/>
                                        </p:tgtEl>
                                      </p:cBhvr>
                                      <p:by x="150000" y="150000"/>
                                    </p:animScale>
                                  </p:childTnLst>
                                </p:cTn>
                              </p:par>
                              <p:par>
                                <p:cTn id="15" presetID="6" presetClass="emph" presetSubtype="0" accel="50000" fill="remove" nodeType="withEffect">
                                  <p:stCondLst>
                                    <p:cond delay="0"/>
                                  </p:stCondLst>
                                  <p:childTnLst>
                                    <p:animScale>
                                      <p:cBhvr>
                                        <p:cTn id="16" dur="1000" fill="hold"/>
                                        <p:tgtEl>
                                          <p:spTgt spid="1376309"/>
                                        </p:tgtEl>
                                      </p:cBhvr>
                                      <p:by x="150000" y="150000"/>
                                    </p:animScale>
                                  </p:childTnLst>
                                </p:cTn>
                              </p:par>
                              <p:par>
                                <p:cTn id="17" presetID="6" presetClass="emph" presetSubtype="0" accel="50000" fill="remove" nodeType="withEffect">
                                  <p:stCondLst>
                                    <p:cond delay="0"/>
                                  </p:stCondLst>
                                  <p:childTnLst>
                                    <p:animScale>
                                      <p:cBhvr>
                                        <p:cTn id="18" dur="1000" fill="hold"/>
                                        <p:tgtEl>
                                          <p:spTgt spid="1376310"/>
                                        </p:tgtEl>
                                      </p:cBhvr>
                                      <p:by x="150000" y="150000"/>
                                    </p:animScale>
                                  </p:childTnLst>
                                </p:cTn>
                              </p:par>
                              <p:par>
                                <p:cTn id="19" presetID="6" presetClass="emph" presetSubtype="0" accel="50000" fill="remove" nodeType="withEffect">
                                  <p:stCondLst>
                                    <p:cond delay="0"/>
                                  </p:stCondLst>
                                  <p:childTnLst>
                                    <p:animScale>
                                      <p:cBhvr>
                                        <p:cTn id="20" dur="1000" fill="hold"/>
                                        <p:tgtEl>
                                          <p:spTgt spid="1376311"/>
                                        </p:tgtEl>
                                      </p:cBhvr>
                                      <p:by x="150000" y="150000"/>
                                    </p:animScale>
                                  </p:childTnLst>
                                </p:cTn>
                              </p:par>
                              <p:par>
                                <p:cTn id="21" presetID="30" presetClass="emph" presetSubtype="0" fill="hold" nodeType="withEffect">
                                  <p:stCondLst>
                                    <p:cond delay="0"/>
                                  </p:stCondLst>
                                  <p:childTnLst>
                                    <p:animClr clrSpc="hsl" dir="cw">
                                      <p:cBhvr override="childStyle">
                                        <p:cTn id="22" dur="500" fill="hold"/>
                                        <p:tgtEl>
                                          <p:spTgt spid="1376271"/>
                                        </p:tgtEl>
                                        <p:attrNameLst>
                                          <p:attrName>style.color</p:attrName>
                                        </p:attrNameLst>
                                      </p:cBhvr>
                                      <p:by>
                                        <p:hsl h="0" s="12549" l="25098"/>
                                      </p:by>
                                    </p:animClr>
                                    <p:animClr clrSpc="hsl" dir="cw">
                                      <p:cBhvr>
                                        <p:cTn id="23" dur="500" fill="hold"/>
                                        <p:tgtEl>
                                          <p:spTgt spid="1376271"/>
                                        </p:tgtEl>
                                        <p:attrNameLst>
                                          <p:attrName>fillcolor</p:attrName>
                                        </p:attrNameLst>
                                      </p:cBhvr>
                                      <p:by>
                                        <p:hsl h="0" s="12549" l="25098"/>
                                      </p:by>
                                    </p:animClr>
                                    <p:animClr clrSpc="hsl" dir="cw">
                                      <p:cBhvr>
                                        <p:cTn id="24" dur="500" fill="hold"/>
                                        <p:tgtEl>
                                          <p:spTgt spid="1376271"/>
                                        </p:tgtEl>
                                        <p:attrNameLst>
                                          <p:attrName>stroke.color</p:attrName>
                                        </p:attrNameLst>
                                      </p:cBhvr>
                                      <p:by>
                                        <p:hsl h="0" s="12549" l="25098"/>
                                      </p:by>
                                    </p:animClr>
                                    <p:set>
                                      <p:cBhvr>
                                        <p:cTn id="25" dur="500" fill="hold"/>
                                        <p:tgtEl>
                                          <p:spTgt spid="1376271"/>
                                        </p:tgtEl>
                                        <p:attrNameLst>
                                          <p:attrName>fill.type</p:attrName>
                                        </p:attrNameLst>
                                      </p:cBhvr>
                                      <p:to>
                                        <p:strVal val="solid"/>
                                      </p:to>
                                    </p:set>
                                  </p:childTnLst>
                                </p:cTn>
                              </p:par>
                              <p:par>
                                <p:cTn id="26" presetID="9" presetClass="emph" presetSubtype="0" nodeType="withEffect">
                                  <p:stCondLst>
                                    <p:cond delay="0"/>
                                  </p:stCondLst>
                                  <p:childTnLst>
                                    <p:set>
                                      <p:cBhvr rctx="PPT">
                                        <p:cTn id="27" dur="5000"/>
                                        <p:tgtEl>
                                          <p:spTgt spid="1376287"/>
                                        </p:tgtEl>
                                        <p:attrNameLst>
                                          <p:attrName>style.opacity</p:attrName>
                                        </p:attrNameLst>
                                      </p:cBhvr>
                                      <p:to>
                                        <p:strVal val="0.25"/>
                                      </p:to>
                                    </p:set>
                                    <p:animEffect filter="image" prLst="opacity: 0.25">
                                      <p:cBhvr rctx="IE">
                                        <p:cTn id="28" dur="5000"/>
                                        <p:tgtEl>
                                          <p:spTgt spid="1376287"/>
                                        </p:tgtEl>
                                      </p:cBhvr>
                                    </p:animEffect>
                                  </p:childTnLst>
                                </p:cTn>
                              </p:par>
                              <p:par>
                                <p:cTn id="29" presetID="9" presetClass="emph" presetSubtype="0" nodeType="withEffect">
                                  <p:stCondLst>
                                    <p:cond delay="0"/>
                                  </p:stCondLst>
                                  <p:childTnLst>
                                    <p:set>
                                      <p:cBhvr rctx="PPT">
                                        <p:cTn id="30" dur="indefinite"/>
                                        <p:tgtEl>
                                          <p:spTgt spid="1376304"/>
                                        </p:tgtEl>
                                        <p:attrNameLst>
                                          <p:attrName>style.opacity</p:attrName>
                                        </p:attrNameLst>
                                      </p:cBhvr>
                                      <p:to>
                                        <p:strVal val="0.5"/>
                                      </p:to>
                                    </p:set>
                                    <p:animEffect filter="image" prLst="opacity: 0.5">
                                      <p:cBhvr rctx="IE">
                                        <p:cTn id="31" dur="indefinite"/>
                                        <p:tgtEl>
                                          <p:spTgt spid="1376304"/>
                                        </p:tgtEl>
                                      </p:cBhvr>
                                    </p:animEffect>
                                  </p:childTnLst>
                                </p:cTn>
                              </p:par>
                              <p:par>
                                <p:cTn id="32" presetID="9" presetClass="emph" presetSubtype="0" nodeType="withEffect">
                                  <p:stCondLst>
                                    <p:cond delay="0"/>
                                  </p:stCondLst>
                                  <p:childTnLst>
                                    <p:set>
                                      <p:cBhvr rctx="PPT">
                                        <p:cTn id="33" dur="3000"/>
                                        <p:tgtEl>
                                          <p:spTgt spid="1376265"/>
                                        </p:tgtEl>
                                        <p:attrNameLst>
                                          <p:attrName>style.opacity</p:attrName>
                                        </p:attrNameLst>
                                      </p:cBhvr>
                                      <p:to>
                                        <p:strVal val="0"/>
                                      </p:to>
                                    </p:set>
                                    <p:animEffect filter="image" prLst="opacity: 0">
                                      <p:cBhvr rctx="IE">
                                        <p:cTn id="34" dur="3000"/>
                                        <p:tgtEl>
                                          <p:spTgt spid="1376265"/>
                                        </p:tgtEl>
                                      </p:cBhvr>
                                    </p:animEffect>
                                  </p:childTnLst>
                                </p:cTn>
                              </p:par>
                              <p:par>
                                <p:cTn id="35" presetID="26" presetClass="emph" presetSubtype="0" repeatCount="10000" fill="remove" nodeType="withEffect">
                                  <p:stCondLst>
                                    <p:cond delay="0"/>
                                  </p:stCondLst>
                                  <p:childTnLst>
                                    <p:animEffect transition="out" filter="fade">
                                      <p:cBhvr>
                                        <p:cTn id="36" dur="500" tmFilter="0, 0; .2, .5; .8, .5; 1, 0"/>
                                        <p:tgtEl>
                                          <p:spTgt spid="1376260"/>
                                        </p:tgtEl>
                                      </p:cBhvr>
                                    </p:animEffect>
                                    <p:animScale>
                                      <p:cBhvr>
                                        <p:cTn id="37" dur="250" autoRev="1" fill="hold"/>
                                        <p:tgtEl>
                                          <p:spTgt spid="1376260"/>
                                        </p:tgtEl>
                                      </p:cBhvr>
                                      <p:by x="105000" y="105000"/>
                                    </p:animScale>
                                  </p:childTnLst>
                                </p:cTn>
                              </p:par>
                              <p:par>
                                <p:cTn id="38" presetID="26" presetClass="emph" presetSubtype="0" repeatCount="10000" fill="remove" nodeType="withEffect">
                                  <p:stCondLst>
                                    <p:cond delay="0"/>
                                  </p:stCondLst>
                                  <p:childTnLst>
                                    <p:animEffect transition="out" filter="fade">
                                      <p:cBhvr>
                                        <p:cTn id="39" dur="2000" tmFilter="0, 0; .2, .5; .8, .5; 1, 0"/>
                                        <p:tgtEl>
                                          <p:spTgt spid="1376306"/>
                                        </p:tgtEl>
                                      </p:cBhvr>
                                    </p:animEffect>
                                    <p:animScale>
                                      <p:cBhvr>
                                        <p:cTn id="40" dur="1000" autoRev="1" fill="hold"/>
                                        <p:tgtEl>
                                          <p:spTgt spid="1376306"/>
                                        </p:tgtEl>
                                      </p:cBhvr>
                                      <p:by x="105000" y="105000"/>
                                    </p:animScale>
                                  </p:childTnLst>
                                </p:cTn>
                              </p:par>
                              <p:par>
                                <p:cTn id="41" presetID="8" presetClass="emph" presetSubtype="0" repeatCount="10000" fill="remove" nodeType="withEffect">
                                  <p:stCondLst>
                                    <p:cond delay="0"/>
                                  </p:stCondLst>
                                  <p:childTnLst>
                                    <p:animRot by="21600000">
                                      <p:cBhvr>
                                        <p:cTn id="42" dur="5000" fill="hold"/>
                                        <p:tgtEl>
                                          <p:spTgt spid="1376259"/>
                                        </p:tgtEl>
                                        <p:attrNameLst>
                                          <p:attrName>r</p:attrName>
                                        </p:attrNameLst>
                                      </p:cBhvr>
                                    </p:animRot>
                                  </p:childTnLst>
                                </p:cTn>
                              </p:par>
                              <p:par>
                                <p:cTn id="43" presetID="6" presetClass="emph" presetSubtype="0" repeatCount="10000" fill="remove" nodeType="withEffect">
                                  <p:stCondLst>
                                    <p:cond delay="0"/>
                                  </p:stCondLst>
                                  <p:childTnLst>
                                    <p:animScale>
                                      <p:cBhvr>
                                        <p:cTn id="44" dur="3000" fill="hold"/>
                                        <p:tgtEl>
                                          <p:spTgt spid="1376316"/>
                                        </p:tgtEl>
                                      </p:cBhvr>
                                      <p:by x="150000" y="150000"/>
                                    </p:animScale>
                                  </p:childTnLst>
                                </p:cTn>
                              </p:par>
                              <p:par>
                                <p:cTn id="45" presetID="26" presetClass="emph" presetSubtype="0" repeatCount="10000" fill="remove" nodeType="withEffect">
                                  <p:stCondLst>
                                    <p:cond delay="0"/>
                                  </p:stCondLst>
                                  <p:childTnLst>
                                    <p:animEffect transition="out" filter="fade">
                                      <p:cBhvr>
                                        <p:cTn id="46" dur="5000" tmFilter="0, 0; .2, .5; .8, .5; 1, 0"/>
                                        <p:tgtEl>
                                          <p:spTgt spid="1376278"/>
                                        </p:tgtEl>
                                      </p:cBhvr>
                                    </p:animEffect>
                                    <p:animScale>
                                      <p:cBhvr>
                                        <p:cTn id="47" dur="2500" autoRev="1" fill="hold"/>
                                        <p:tgtEl>
                                          <p:spTgt spid="1376278"/>
                                        </p:tgtEl>
                                      </p:cBhvr>
                                      <p:by x="105000" y="105000"/>
                                    </p:animScale>
                                  </p:childTnLst>
                                </p:cTn>
                              </p:par>
                              <p:par>
                                <p:cTn id="48" presetID="6" presetClass="emph" presetSubtype="0" repeatCount="10000" fill="hold" nodeType="withEffect">
                                  <p:stCondLst>
                                    <p:cond delay="0"/>
                                  </p:stCondLst>
                                  <p:childTnLst>
                                    <p:animScale>
                                      <p:cBhvr>
                                        <p:cTn id="49" dur="5000" fill="hold"/>
                                        <p:tgtEl>
                                          <p:spTgt spid="137632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71600" y="0"/>
            <a:ext cx="7772400" cy="1143000"/>
          </a:xfrm>
        </p:spPr>
        <p:txBody>
          <a:bodyPr/>
          <a:lstStyle/>
          <a:p>
            <a:pPr eaLnBrk="1" hangingPunct="1"/>
            <a:r>
              <a:rPr lang="en-US" sz="4000" smtClean="0"/>
              <a:t>Its all about “Relational Metadata”</a:t>
            </a:r>
          </a:p>
        </p:txBody>
      </p:sp>
      <p:sp>
        <p:nvSpPr>
          <p:cNvPr id="26627" name="Rectangle 3"/>
          <p:cNvSpPr>
            <a:spLocks noGrp="1" noChangeArrowheads="1"/>
          </p:cNvSpPr>
          <p:nvPr>
            <p:ph idx="1"/>
          </p:nvPr>
        </p:nvSpPr>
        <p:spPr>
          <a:xfrm>
            <a:off x="1219200" y="1219200"/>
            <a:ext cx="7772400" cy="5334000"/>
          </a:xfrm>
        </p:spPr>
        <p:txBody>
          <a:bodyPr/>
          <a:lstStyle/>
          <a:p>
            <a:pPr eaLnBrk="1" hangingPunct="1">
              <a:lnSpc>
                <a:spcPct val="80000"/>
              </a:lnSpc>
              <a:buFont typeface="Monotype Sorts"/>
              <a:buNone/>
            </a:pPr>
            <a:endParaRPr lang="en-US" sz="2000" dirty="0" smtClean="0"/>
          </a:p>
          <a:p>
            <a:pPr eaLnBrk="1" hangingPunct="1">
              <a:lnSpc>
                <a:spcPct val="80000"/>
              </a:lnSpc>
              <a:buFont typeface="Monotype Sorts"/>
              <a:buChar char="n"/>
            </a:pPr>
            <a:r>
              <a:rPr lang="en-US" sz="2000" dirty="0" smtClean="0"/>
              <a:t>Technologies that “</a:t>
            </a:r>
            <a:r>
              <a:rPr lang="en-US" sz="2000" b="1" i="1" dirty="0" smtClean="0">
                <a:solidFill>
                  <a:srgbClr val="FF6600"/>
                </a:solidFill>
              </a:rPr>
              <a:t>capture</a:t>
            </a:r>
            <a:r>
              <a:rPr lang="en-US" sz="2000" dirty="0" smtClean="0"/>
              <a:t>” communities’ relational meta-data (Pingback and trackback in </a:t>
            </a:r>
            <a:r>
              <a:rPr lang="en-US" sz="2000" dirty="0" err="1" smtClean="0"/>
              <a:t>interblog</a:t>
            </a:r>
            <a:r>
              <a:rPr lang="en-US" sz="2000" dirty="0" smtClean="0"/>
              <a:t> networks, </a:t>
            </a:r>
            <a:r>
              <a:rPr lang="en-US" sz="2000" dirty="0" err="1" smtClean="0"/>
              <a:t>blogrolls</a:t>
            </a:r>
            <a:r>
              <a:rPr lang="en-US" sz="2000" dirty="0" smtClean="0"/>
              <a:t>, data provenance)</a:t>
            </a:r>
          </a:p>
          <a:p>
            <a:pPr eaLnBrk="1" hangingPunct="1">
              <a:lnSpc>
                <a:spcPct val="80000"/>
              </a:lnSpc>
              <a:buFont typeface="Monotype Sorts"/>
              <a:buChar char="n"/>
            </a:pPr>
            <a:endParaRPr lang="en-US" sz="2000" dirty="0" smtClean="0"/>
          </a:p>
          <a:p>
            <a:pPr eaLnBrk="1" hangingPunct="1">
              <a:lnSpc>
                <a:spcPct val="80000"/>
              </a:lnSpc>
              <a:buFont typeface="Monotype Sorts"/>
              <a:buChar char="n"/>
            </a:pPr>
            <a:r>
              <a:rPr lang="en-US" sz="2000" dirty="0" smtClean="0"/>
              <a:t>Technologies to “</a:t>
            </a:r>
            <a:r>
              <a:rPr lang="en-US" sz="2000" b="1" i="1" dirty="0" smtClean="0">
                <a:solidFill>
                  <a:srgbClr val="FF6600"/>
                </a:solidFill>
              </a:rPr>
              <a:t>tag</a:t>
            </a:r>
            <a:r>
              <a:rPr lang="en-US" sz="2000" dirty="0" smtClean="0"/>
              <a:t>” communities’ relational metadata (from Dublin Core taxonomies to </a:t>
            </a:r>
            <a:r>
              <a:rPr lang="en-US" sz="2000" dirty="0" err="1" smtClean="0"/>
              <a:t>folksonomies</a:t>
            </a:r>
            <a:r>
              <a:rPr lang="en-US" sz="2000" dirty="0" smtClean="0"/>
              <a:t> (‘wisdom of crowds’) like </a:t>
            </a:r>
          </a:p>
          <a:p>
            <a:pPr lvl="1" eaLnBrk="1" hangingPunct="1">
              <a:lnSpc>
                <a:spcPct val="80000"/>
              </a:lnSpc>
              <a:buFont typeface="Monotype Sorts"/>
              <a:buChar char="u"/>
            </a:pPr>
            <a:r>
              <a:rPr lang="en-US" sz="2000" dirty="0" smtClean="0"/>
              <a:t>Tagging pictures (</a:t>
            </a:r>
            <a:r>
              <a:rPr lang="en-US" sz="2000" dirty="0" err="1" smtClean="0"/>
              <a:t>Flickr</a:t>
            </a:r>
            <a:r>
              <a:rPr lang="en-US" sz="2000" dirty="0" smtClean="0"/>
              <a:t>)</a:t>
            </a:r>
          </a:p>
          <a:p>
            <a:pPr lvl="1" eaLnBrk="1" hangingPunct="1">
              <a:lnSpc>
                <a:spcPct val="80000"/>
              </a:lnSpc>
              <a:buFont typeface="Monotype Sorts"/>
              <a:buChar char="u"/>
            </a:pPr>
            <a:r>
              <a:rPr lang="en-US" sz="2000" dirty="0" smtClean="0"/>
              <a:t>Social bookmarking (del.icio.us, </a:t>
            </a:r>
            <a:r>
              <a:rPr lang="en-US" sz="2000" dirty="0" err="1" smtClean="0"/>
              <a:t>LookupThis</a:t>
            </a:r>
            <a:r>
              <a:rPr lang="en-US" sz="2000" dirty="0" smtClean="0"/>
              <a:t>, </a:t>
            </a:r>
            <a:r>
              <a:rPr lang="en-US" sz="2000" dirty="0" err="1" smtClean="0"/>
              <a:t>BlinkList</a:t>
            </a:r>
            <a:r>
              <a:rPr lang="en-US" sz="2000" dirty="0" smtClean="0"/>
              <a:t>)</a:t>
            </a:r>
          </a:p>
          <a:p>
            <a:pPr lvl="1" eaLnBrk="1" hangingPunct="1">
              <a:lnSpc>
                <a:spcPct val="80000"/>
              </a:lnSpc>
              <a:buFont typeface="Monotype Sorts"/>
              <a:buChar char="u"/>
            </a:pPr>
            <a:r>
              <a:rPr lang="en-US" sz="2000" dirty="0" smtClean="0"/>
              <a:t>Social citations (CiteULike.org)</a:t>
            </a:r>
          </a:p>
          <a:p>
            <a:pPr lvl="1" eaLnBrk="1" hangingPunct="1">
              <a:lnSpc>
                <a:spcPct val="80000"/>
              </a:lnSpc>
              <a:buFont typeface="Monotype Sorts"/>
              <a:buChar char="u"/>
            </a:pPr>
            <a:r>
              <a:rPr lang="en-US" sz="2000" dirty="0" smtClean="0"/>
              <a:t>Social libraries (discogs.com, LibraryThing.com)</a:t>
            </a:r>
          </a:p>
          <a:p>
            <a:pPr lvl="1" eaLnBrk="1" hangingPunct="1">
              <a:lnSpc>
                <a:spcPct val="80000"/>
              </a:lnSpc>
              <a:buFont typeface="Monotype Sorts"/>
              <a:buChar char="u"/>
            </a:pPr>
            <a:r>
              <a:rPr lang="en-US" sz="2000" dirty="0" smtClean="0"/>
              <a:t>Social shopping (</a:t>
            </a:r>
            <a:r>
              <a:rPr lang="en-US" sz="2000" dirty="0" err="1" smtClean="0"/>
              <a:t>SwagRoll</a:t>
            </a:r>
            <a:r>
              <a:rPr lang="en-US" sz="2000" dirty="0" smtClean="0"/>
              <a:t>, </a:t>
            </a:r>
            <a:r>
              <a:rPr lang="en-US" sz="2000" dirty="0" err="1" smtClean="0"/>
              <a:t>Kaboodle</a:t>
            </a:r>
            <a:r>
              <a:rPr lang="en-US" sz="2000" dirty="0" smtClean="0"/>
              <a:t>, thethingsiwant.com)</a:t>
            </a:r>
          </a:p>
          <a:p>
            <a:pPr lvl="1" eaLnBrk="1" hangingPunct="1">
              <a:lnSpc>
                <a:spcPct val="80000"/>
              </a:lnSpc>
              <a:buFont typeface="Monotype Sorts"/>
              <a:buChar char="u"/>
            </a:pPr>
            <a:r>
              <a:rPr lang="en-US" sz="2000" dirty="0" smtClean="0"/>
              <a:t>Social networks (FOAF, SIOC, </a:t>
            </a:r>
            <a:r>
              <a:rPr lang="en-US" sz="2000" dirty="0" err="1" smtClean="0"/>
              <a:t>SocialGraph</a:t>
            </a:r>
            <a:r>
              <a:rPr lang="en-US" sz="2000" dirty="0" smtClean="0"/>
              <a:t>)</a:t>
            </a:r>
          </a:p>
          <a:p>
            <a:pPr eaLnBrk="1" hangingPunct="1">
              <a:lnSpc>
                <a:spcPct val="80000"/>
              </a:lnSpc>
              <a:buFont typeface="Monotype Sorts"/>
              <a:buNone/>
            </a:pPr>
            <a:endParaRPr lang="en-US" sz="2000" dirty="0" smtClean="0"/>
          </a:p>
          <a:p>
            <a:pPr eaLnBrk="1" hangingPunct="1">
              <a:lnSpc>
                <a:spcPct val="80000"/>
              </a:lnSpc>
              <a:buFont typeface="Monotype Sorts"/>
              <a:buChar char="n"/>
            </a:pPr>
            <a:r>
              <a:rPr lang="en-US" sz="2000" dirty="0" smtClean="0"/>
              <a:t>Technologies to “</a:t>
            </a:r>
            <a:r>
              <a:rPr lang="en-US" sz="2000" b="1" i="1" dirty="0" smtClean="0">
                <a:solidFill>
                  <a:srgbClr val="FF6600"/>
                </a:solidFill>
              </a:rPr>
              <a:t>manifest</a:t>
            </a:r>
            <a:r>
              <a:rPr lang="en-US" sz="2000" dirty="0" smtClean="0"/>
              <a:t>” communities’ relational metadata (</a:t>
            </a:r>
            <a:r>
              <a:rPr lang="en-US" sz="2000" dirty="0" err="1" smtClean="0"/>
              <a:t>Tagclouds</a:t>
            </a:r>
            <a:r>
              <a:rPr lang="en-US" sz="2000" dirty="0" smtClean="0"/>
              <a:t>, Recommender systems, Rating/Reputation systems, ISI’s </a:t>
            </a:r>
            <a:r>
              <a:rPr lang="en-US" sz="2000" dirty="0" err="1" smtClean="0"/>
              <a:t>HistCite</a:t>
            </a:r>
            <a:r>
              <a:rPr lang="en-US" sz="2000" dirty="0" smtClean="0"/>
              <a:t>, Network Visualization systems)</a:t>
            </a:r>
          </a:p>
        </p:txBody>
      </p:sp>
      <p:pic>
        <p:nvPicPr>
          <p:cNvPr id="26628" name="Picture 7" descr="NU Logo"/>
          <p:cNvPicPr>
            <a:picLocks noChangeAspect="1" noChangeArrowheads="1"/>
          </p:cNvPicPr>
          <p:nvPr/>
        </p:nvPicPr>
        <p:blipFill>
          <a:blip r:embed="rId3"/>
          <a:srcRect/>
          <a:stretch>
            <a:fillRect/>
          </a:stretch>
        </p:blipFill>
        <p:spPr bwMode="auto">
          <a:xfrm>
            <a:off x="0" y="5897563"/>
            <a:ext cx="960438" cy="960437"/>
          </a:xfrm>
          <a:prstGeom prst="rect">
            <a:avLst/>
          </a:prstGeom>
          <a:noFill/>
          <a:ln w="9525">
            <a:noFill/>
            <a:miter lim="800000"/>
            <a:headEnd/>
            <a:tailEnd/>
          </a:ln>
        </p:spPr>
      </p:pic>
      <p:grpSp>
        <p:nvGrpSpPr>
          <p:cNvPr id="26629" name="Group 9"/>
          <p:cNvGrpSpPr>
            <a:grpSpLocks/>
          </p:cNvGrpSpPr>
          <p:nvPr/>
        </p:nvGrpSpPr>
        <p:grpSpPr bwMode="auto">
          <a:xfrm>
            <a:off x="7467600" y="5903913"/>
            <a:ext cx="1676400" cy="954087"/>
            <a:chOff x="7467600" y="5903893"/>
            <a:chExt cx="1676400" cy="954107"/>
          </a:xfrm>
        </p:grpSpPr>
        <p:pic>
          <p:nvPicPr>
            <p:cNvPr id="26630" name="Picture 3" descr="Sonic logo.jpg"/>
            <p:cNvPicPr>
              <a:picLocks noChangeAspect="1"/>
            </p:cNvPicPr>
            <p:nvPr/>
          </p:nvPicPr>
          <p:blipFill>
            <a:blip r:embed="rId4"/>
            <a:srcRect/>
            <a:stretch>
              <a:fillRect/>
            </a:stretch>
          </p:blipFill>
          <p:spPr bwMode="auto">
            <a:xfrm>
              <a:off x="8229600" y="6259420"/>
              <a:ext cx="855517" cy="293780"/>
            </a:xfrm>
            <a:prstGeom prst="rect">
              <a:avLst/>
            </a:prstGeom>
            <a:noFill/>
            <a:ln w="9525">
              <a:noFill/>
              <a:miter lim="800000"/>
              <a:headEnd/>
              <a:tailEnd/>
            </a:ln>
          </p:spPr>
        </p:pic>
        <p:sp>
          <p:nvSpPr>
            <p:cNvPr id="26631"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rgbClr val="333333"/>
                  </a:solidFill>
                  <a:latin typeface="BrowalliaUPC" pitchFamily="34" charset="-34"/>
                  <a:cs typeface="BrowalliaUPC" pitchFamily="34" charset="-34"/>
                </a:rPr>
                <a:t>           </a:t>
              </a:r>
              <a:r>
                <a:rPr lang="en-US" sz="1600" dirty="0">
                  <a:latin typeface="BrowalliaUPC" pitchFamily="34" charset="-34"/>
                  <a:cs typeface="BrowalliaUPC" pitchFamily="34" charset="-34"/>
                </a:rPr>
                <a:t>SONIC</a:t>
              </a:r>
              <a:endParaRPr lang="en-US" sz="1600" dirty="0">
                <a:latin typeface="Gill Sans"/>
              </a:endParaRPr>
            </a:p>
            <a:p>
              <a:pPr algn="r" eaLnBrk="0" hangingPunct="0">
                <a:spcBef>
                  <a:spcPct val="50000"/>
                </a:spcBef>
              </a:pPr>
              <a:endParaRPr lang="en-US" sz="800" dirty="0">
                <a:solidFill>
                  <a:srgbClr val="333333"/>
                </a:solidFill>
                <a:latin typeface="Gill Sans"/>
              </a:endParaRPr>
            </a:p>
            <a:p>
              <a:pPr algn="r" eaLnBrk="0" hangingPunct="0">
                <a:spcBef>
                  <a:spcPct val="50000"/>
                </a:spcBef>
              </a:pPr>
              <a:r>
                <a:rPr lang="en-US" sz="800" dirty="0">
                  <a:latin typeface="Gill Sans"/>
                </a:rPr>
                <a:t>Advancing the Science of Networks in Communities</a:t>
              </a:r>
              <a:endParaRPr lang="en-US" sz="800" dirty="0"/>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t>The Hubble telescope:  $2.5 billion</a:t>
            </a:r>
          </a:p>
        </p:txBody>
      </p:sp>
      <p:pic>
        <p:nvPicPr>
          <p:cNvPr id="27653" name="Picture 2"/>
          <p:cNvPicPr>
            <a:picLocks noChangeAspect="1" noChangeArrowheads="1"/>
          </p:cNvPicPr>
          <p:nvPr/>
        </p:nvPicPr>
        <p:blipFill>
          <a:blip r:embed="rId3"/>
          <a:srcRect/>
          <a:stretch>
            <a:fillRect/>
          </a:stretch>
        </p:blipFill>
        <p:spPr bwMode="auto">
          <a:xfrm>
            <a:off x="1828800" y="1524000"/>
            <a:ext cx="5854700" cy="3852863"/>
          </a:xfrm>
          <a:prstGeom prst="rect">
            <a:avLst/>
          </a:prstGeom>
          <a:noFill/>
          <a:ln w="9525" algn="ctr">
            <a:noFill/>
            <a:miter lim="800000"/>
            <a:headEnd/>
            <a:tailEnd/>
          </a:ln>
        </p:spPr>
      </p:pic>
      <p:pic>
        <p:nvPicPr>
          <p:cNvPr id="6" name="Picture 7" descr="NU Logo"/>
          <p:cNvPicPr>
            <a:picLocks noChangeAspect="1" noChangeArrowheads="1"/>
          </p:cNvPicPr>
          <p:nvPr/>
        </p:nvPicPr>
        <p:blipFill>
          <a:blip r:embed="rId4"/>
          <a:srcRect/>
          <a:stretch>
            <a:fillRect/>
          </a:stretch>
        </p:blipFill>
        <p:spPr bwMode="auto">
          <a:xfrm>
            <a:off x="0" y="5897563"/>
            <a:ext cx="960438" cy="960437"/>
          </a:xfrm>
          <a:prstGeom prst="rect">
            <a:avLst/>
          </a:prstGeom>
          <a:noFill/>
          <a:ln w="9525">
            <a:noFill/>
            <a:miter lim="800000"/>
            <a:headEnd/>
            <a:tailEnd/>
          </a:ln>
        </p:spPr>
      </p:pic>
      <p:grpSp>
        <p:nvGrpSpPr>
          <p:cNvPr id="7" name="Group 9"/>
          <p:cNvGrpSpPr>
            <a:grpSpLocks/>
          </p:cNvGrpSpPr>
          <p:nvPr/>
        </p:nvGrpSpPr>
        <p:grpSpPr bwMode="auto">
          <a:xfrm>
            <a:off x="7467600" y="5903913"/>
            <a:ext cx="1676400" cy="954087"/>
            <a:chOff x="7467600" y="5903893"/>
            <a:chExt cx="1676400" cy="954107"/>
          </a:xfrm>
        </p:grpSpPr>
        <p:pic>
          <p:nvPicPr>
            <p:cNvPr id="8" name="Picture 3" descr="Sonic logo.jpg"/>
            <p:cNvPicPr>
              <a:picLocks noChangeAspect="1"/>
            </p:cNvPicPr>
            <p:nvPr/>
          </p:nvPicPr>
          <p:blipFill>
            <a:blip r:embed="rId5"/>
            <a:srcRect/>
            <a:stretch>
              <a:fillRect/>
            </a:stretch>
          </p:blipFill>
          <p:spPr bwMode="auto">
            <a:xfrm>
              <a:off x="8229600" y="6259420"/>
              <a:ext cx="855517" cy="293780"/>
            </a:xfrm>
            <a:prstGeom prst="rect">
              <a:avLst/>
            </a:prstGeom>
            <a:noFill/>
            <a:ln w="9525">
              <a:noFill/>
              <a:miter lim="800000"/>
              <a:headEnd/>
              <a:tailEnd/>
            </a:ln>
          </p:spPr>
        </p:pic>
        <p:sp>
          <p:nvSpPr>
            <p:cNvPr id="9"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rgbClr val="333333"/>
                  </a:solidFill>
                  <a:latin typeface="BrowalliaUPC" pitchFamily="34" charset="-34"/>
                  <a:cs typeface="BrowalliaUPC" pitchFamily="34" charset="-34"/>
                </a:rPr>
                <a:t>           </a:t>
              </a:r>
              <a:r>
                <a:rPr lang="en-US" sz="1600" dirty="0">
                  <a:latin typeface="BrowalliaUPC" pitchFamily="34" charset="-34"/>
                  <a:cs typeface="BrowalliaUPC" pitchFamily="34" charset="-34"/>
                </a:rPr>
                <a:t>SONIC</a:t>
              </a:r>
              <a:endParaRPr lang="en-US" sz="1600" dirty="0">
                <a:latin typeface="Gill Sans"/>
              </a:endParaRPr>
            </a:p>
            <a:p>
              <a:pPr algn="r" eaLnBrk="0" hangingPunct="0">
                <a:spcBef>
                  <a:spcPct val="50000"/>
                </a:spcBef>
              </a:pPr>
              <a:endParaRPr lang="en-US" sz="800" dirty="0">
                <a:solidFill>
                  <a:srgbClr val="333333"/>
                </a:solidFill>
                <a:latin typeface="Gill Sans"/>
              </a:endParaRPr>
            </a:p>
            <a:p>
              <a:pPr algn="r" eaLnBrk="0" hangingPunct="0">
                <a:spcBef>
                  <a:spcPct val="50000"/>
                </a:spcBef>
              </a:pPr>
              <a:r>
                <a:rPr lang="en-US" sz="800" dirty="0">
                  <a:latin typeface="Gill Sans"/>
                </a:rPr>
                <a:t>Advancing the Science of Networks in Communities</a:t>
              </a:r>
              <a:endParaRPr lang="en-US" sz="800" dirty="0"/>
            </a:p>
          </p:txBody>
        </p:sp>
      </p:grpSp>
      <p:sp>
        <p:nvSpPr>
          <p:cNvPr id="10" name="Title 1"/>
          <p:cNvSpPr txBox="1">
            <a:spLocks/>
          </p:cNvSpPr>
          <p:nvPr/>
        </p:nvSpPr>
        <p:spPr bwMode="auto">
          <a:xfrm>
            <a:off x="2209800" y="6096000"/>
            <a:ext cx="4724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1" u="none" strike="noStrike" kern="1200" cap="none" spc="0" normalizeH="0" baseline="0" noProof="0" dirty="0" smtClean="0">
                <a:ln>
                  <a:noFill/>
                </a:ln>
                <a:solidFill>
                  <a:schemeClr val="tx1"/>
                </a:solidFill>
                <a:effectLst/>
                <a:uLnTx/>
                <a:uFillTx/>
                <a:latin typeface="+mj-lt"/>
                <a:ea typeface="+mj-ea"/>
                <a:cs typeface="+mj-cs"/>
              </a:rPr>
              <a:t>Source: David Lazer</a:t>
            </a:r>
            <a:endParaRPr kumimoji="0" lang="en-US" b="0" i="1" u="none" strike="noStrike" kern="1200" cap="none" spc="0" normalizeH="0" baseline="3000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eaLnBrk="1" hangingPunct="1"/>
            <a:r>
              <a:rPr lang="en-US" sz="4000" dirty="0" smtClean="0"/>
              <a:t>CERN particle accelerator:  $1 billion/year</a:t>
            </a:r>
          </a:p>
        </p:txBody>
      </p:sp>
      <p:pic>
        <p:nvPicPr>
          <p:cNvPr id="28676" name="Picture 2"/>
          <p:cNvPicPr>
            <a:picLocks noChangeAspect="1" noChangeArrowheads="1"/>
          </p:cNvPicPr>
          <p:nvPr/>
        </p:nvPicPr>
        <p:blipFill>
          <a:blip r:embed="rId3"/>
          <a:srcRect/>
          <a:stretch>
            <a:fillRect/>
          </a:stretch>
        </p:blipFill>
        <p:spPr bwMode="auto">
          <a:xfrm>
            <a:off x="1590675" y="1676400"/>
            <a:ext cx="5800725" cy="4130675"/>
          </a:xfrm>
          <a:prstGeom prst="rect">
            <a:avLst/>
          </a:prstGeom>
          <a:noFill/>
          <a:ln w="9525" algn="ctr">
            <a:noFill/>
            <a:miter lim="800000"/>
            <a:headEnd/>
            <a:tailEnd/>
          </a:ln>
        </p:spPr>
      </p:pic>
      <p:pic>
        <p:nvPicPr>
          <p:cNvPr id="6" name="Picture 7" descr="NU Logo"/>
          <p:cNvPicPr>
            <a:picLocks noChangeAspect="1" noChangeArrowheads="1"/>
          </p:cNvPicPr>
          <p:nvPr/>
        </p:nvPicPr>
        <p:blipFill>
          <a:blip r:embed="rId4"/>
          <a:srcRect/>
          <a:stretch>
            <a:fillRect/>
          </a:stretch>
        </p:blipFill>
        <p:spPr bwMode="auto">
          <a:xfrm>
            <a:off x="0" y="5897563"/>
            <a:ext cx="960438" cy="960437"/>
          </a:xfrm>
          <a:prstGeom prst="rect">
            <a:avLst/>
          </a:prstGeom>
          <a:noFill/>
          <a:ln w="9525">
            <a:noFill/>
            <a:miter lim="800000"/>
            <a:headEnd/>
            <a:tailEnd/>
          </a:ln>
        </p:spPr>
      </p:pic>
      <p:grpSp>
        <p:nvGrpSpPr>
          <p:cNvPr id="8" name="Group 9"/>
          <p:cNvGrpSpPr>
            <a:grpSpLocks/>
          </p:cNvGrpSpPr>
          <p:nvPr/>
        </p:nvGrpSpPr>
        <p:grpSpPr bwMode="auto">
          <a:xfrm>
            <a:off x="7467600" y="5903913"/>
            <a:ext cx="1676400" cy="954087"/>
            <a:chOff x="7467600" y="5903893"/>
            <a:chExt cx="1676400" cy="954107"/>
          </a:xfrm>
        </p:grpSpPr>
        <p:pic>
          <p:nvPicPr>
            <p:cNvPr id="9" name="Picture 3" descr="Sonic logo.jpg"/>
            <p:cNvPicPr>
              <a:picLocks noChangeAspect="1"/>
            </p:cNvPicPr>
            <p:nvPr/>
          </p:nvPicPr>
          <p:blipFill>
            <a:blip r:embed="rId5"/>
            <a:srcRect/>
            <a:stretch>
              <a:fillRect/>
            </a:stretch>
          </p:blipFill>
          <p:spPr bwMode="auto">
            <a:xfrm>
              <a:off x="8229600" y="6259420"/>
              <a:ext cx="855517" cy="293780"/>
            </a:xfrm>
            <a:prstGeom prst="rect">
              <a:avLst/>
            </a:prstGeom>
            <a:noFill/>
            <a:ln w="9525">
              <a:noFill/>
              <a:miter lim="800000"/>
              <a:headEnd/>
              <a:tailEnd/>
            </a:ln>
          </p:spPr>
        </p:pic>
        <p:sp>
          <p:nvSpPr>
            <p:cNvPr id="10"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rgbClr val="333333"/>
                  </a:solidFill>
                  <a:latin typeface="BrowalliaUPC" pitchFamily="34" charset="-34"/>
                  <a:cs typeface="BrowalliaUPC" pitchFamily="34" charset="-34"/>
                </a:rPr>
                <a:t>           </a:t>
              </a:r>
              <a:r>
                <a:rPr lang="en-US" sz="1600" dirty="0">
                  <a:latin typeface="BrowalliaUPC" pitchFamily="34" charset="-34"/>
                  <a:cs typeface="BrowalliaUPC" pitchFamily="34" charset="-34"/>
                </a:rPr>
                <a:t>SONIC</a:t>
              </a:r>
              <a:endParaRPr lang="en-US" sz="1600" dirty="0">
                <a:latin typeface="Gill Sans"/>
              </a:endParaRPr>
            </a:p>
            <a:p>
              <a:pPr algn="r" eaLnBrk="0" hangingPunct="0">
                <a:spcBef>
                  <a:spcPct val="50000"/>
                </a:spcBef>
              </a:pPr>
              <a:endParaRPr lang="en-US" sz="800" dirty="0">
                <a:solidFill>
                  <a:srgbClr val="333333"/>
                </a:solidFill>
                <a:latin typeface="Gill Sans"/>
              </a:endParaRPr>
            </a:p>
            <a:p>
              <a:pPr algn="r" eaLnBrk="0" hangingPunct="0">
                <a:spcBef>
                  <a:spcPct val="50000"/>
                </a:spcBef>
              </a:pPr>
              <a:r>
                <a:rPr lang="en-US" sz="800" dirty="0">
                  <a:latin typeface="Gill Sans"/>
                </a:rPr>
                <a:t>Advancing the Science of Networks in Communities</a:t>
              </a:r>
              <a:endParaRPr lang="en-US" sz="800" dirty="0"/>
            </a:p>
          </p:txBody>
        </p:sp>
      </p:grpSp>
      <p:sp>
        <p:nvSpPr>
          <p:cNvPr id="11" name="Title 1"/>
          <p:cNvSpPr txBox="1">
            <a:spLocks/>
          </p:cNvSpPr>
          <p:nvPr/>
        </p:nvSpPr>
        <p:spPr bwMode="auto">
          <a:xfrm>
            <a:off x="2209800" y="6096000"/>
            <a:ext cx="4724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1" u="none" strike="noStrike" kern="1200" cap="none" spc="0" normalizeH="0" baseline="0" noProof="0" dirty="0" smtClean="0">
                <a:ln>
                  <a:noFill/>
                </a:ln>
                <a:solidFill>
                  <a:schemeClr val="tx1"/>
                </a:solidFill>
                <a:effectLst/>
                <a:uLnTx/>
                <a:uFillTx/>
                <a:latin typeface="+mj-lt"/>
                <a:ea typeface="+mj-ea"/>
                <a:cs typeface="+mj-cs"/>
              </a:rPr>
              <a:t>Source: David Lazer</a:t>
            </a:r>
            <a:endParaRPr kumimoji="0" lang="en-US" b="0" i="1" u="none" strike="noStrike" kern="1200" cap="none" spc="0" normalizeH="0" baseline="30000" noProof="0" dirty="0" smtClean="0">
              <a:ln>
                <a:noFill/>
              </a:ln>
              <a:solidFill>
                <a:schemeClr val="tx1"/>
              </a:solidFill>
              <a:effectLst/>
              <a:uLnTx/>
              <a:uFillTx/>
              <a:latin typeface="+mj-lt"/>
              <a:ea typeface="+mj-ea"/>
              <a:cs typeface="+mj-cs"/>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hangingPunct="1"/>
            <a:r>
              <a:rPr lang="en-US" dirty="0" smtClean="0"/>
              <a:t>The Web:  priceless</a:t>
            </a:r>
            <a:r>
              <a:rPr lang="en-US" baseline="30000" dirty="0" smtClean="0"/>
              <a:t>*</a:t>
            </a:r>
          </a:p>
        </p:txBody>
      </p:sp>
      <p:pic>
        <p:nvPicPr>
          <p:cNvPr id="29700" name="Picture 2"/>
          <p:cNvPicPr>
            <a:picLocks noChangeAspect="1" noChangeArrowheads="1"/>
          </p:cNvPicPr>
          <p:nvPr/>
        </p:nvPicPr>
        <p:blipFill>
          <a:blip r:embed="rId3"/>
          <a:srcRect/>
          <a:stretch>
            <a:fillRect/>
          </a:stretch>
        </p:blipFill>
        <p:spPr bwMode="auto">
          <a:xfrm>
            <a:off x="2209800" y="1219200"/>
            <a:ext cx="4724400" cy="4641850"/>
          </a:xfrm>
          <a:prstGeom prst="rect">
            <a:avLst/>
          </a:prstGeom>
          <a:noFill/>
          <a:ln w="9525" algn="ctr">
            <a:noFill/>
            <a:miter lim="800000"/>
            <a:headEnd/>
            <a:tailEnd/>
          </a:ln>
        </p:spPr>
      </p:pic>
      <p:pic>
        <p:nvPicPr>
          <p:cNvPr id="29702" name="Picture 6"/>
          <p:cNvPicPr>
            <a:picLocks noChangeAspect="1" noChangeArrowheads="1"/>
          </p:cNvPicPr>
          <p:nvPr/>
        </p:nvPicPr>
        <p:blipFill>
          <a:blip r:embed="rId4"/>
          <a:srcRect/>
          <a:stretch>
            <a:fillRect/>
          </a:stretch>
        </p:blipFill>
        <p:spPr bwMode="auto">
          <a:xfrm>
            <a:off x="219075" y="4648200"/>
            <a:ext cx="1685925" cy="544021"/>
          </a:xfrm>
          <a:prstGeom prst="rect">
            <a:avLst/>
          </a:prstGeom>
          <a:noFill/>
          <a:ln w="9525">
            <a:noFill/>
            <a:miter lim="800000"/>
            <a:headEnd/>
            <a:tailEnd/>
          </a:ln>
          <a:effectLst/>
        </p:spPr>
      </p:pic>
      <p:sp>
        <p:nvSpPr>
          <p:cNvPr id="8" name="Title 1"/>
          <p:cNvSpPr txBox="1">
            <a:spLocks/>
          </p:cNvSpPr>
          <p:nvPr/>
        </p:nvSpPr>
        <p:spPr bwMode="auto">
          <a:xfrm>
            <a:off x="2209800" y="6096000"/>
            <a:ext cx="4724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1" u="none" strike="noStrike" kern="1200" cap="none" spc="0" normalizeH="0" baseline="0" noProof="0" dirty="0" smtClean="0">
                <a:ln>
                  <a:noFill/>
                </a:ln>
                <a:solidFill>
                  <a:schemeClr val="tx1"/>
                </a:solidFill>
                <a:effectLst/>
                <a:uLnTx/>
                <a:uFillTx/>
                <a:latin typeface="+mj-lt"/>
                <a:ea typeface="+mj-ea"/>
                <a:cs typeface="+mj-cs"/>
              </a:rPr>
              <a:t>Source: David Lazer</a:t>
            </a:r>
            <a:endParaRPr kumimoji="0" lang="en-US" b="0" i="1" u="none" strike="noStrike" kern="1200" cap="none" spc="0" normalizeH="0" baseline="30000" noProof="0" dirty="0" smtClean="0">
              <a:ln>
                <a:noFill/>
              </a:ln>
              <a:solidFill>
                <a:schemeClr val="tx1"/>
              </a:solidFill>
              <a:effectLst/>
              <a:uLnTx/>
              <a:uFillTx/>
              <a:latin typeface="+mj-lt"/>
              <a:ea typeface="+mj-ea"/>
              <a:cs typeface="+mj-cs"/>
            </a:endParaRPr>
          </a:p>
        </p:txBody>
      </p:sp>
      <p:sp>
        <p:nvSpPr>
          <p:cNvPr id="9" name="Title 1"/>
          <p:cNvSpPr txBox="1">
            <a:spLocks/>
          </p:cNvSpPr>
          <p:nvPr/>
        </p:nvSpPr>
        <p:spPr bwMode="auto">
          <a:xfrm>
            <a:off x="-228600" y="4114800"/>
            <a:ext cx="2438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smtClean="0">
                <a:ln>
                  <a:noFill/>
                </a:ln>
                <a:effectLst/>
                <a:uLnTx/>
                <a:uFillTx/>
                <a:latin typeface="+mj-lt"/>
                <a:ea typeface="+mj-ea"/>
                <a:cs typeface="+mj-cs"/>
              </a:rPr>
              <a:t>* Apologies to MasterCard</a:t>
            </a:r>
            <a:endParaRPr kumimoji="0" lang="en-US" sz="1400" b="0" i="1" u="none" strike="noStrike" kern="1200" cap="none" spc="0" normalizeH="0" baseline="30000" noProof="0" dirty="0" smtClean="0">
              <a:ln>
                <a:noFill/>
              </a:ln>
              <a:effectLst/>
              <a:uLnTx/>
              <a:uFillTx/>
              <a:latin typeface="+mj-lt"/>
              <a:ea typeface="+mj-ea"/>
              <a:cs typeface="+mj-cs"/>
            </a:endParaRPr>
          </a:p>
        </p:txBody>
      </p:sp>
      <p:pic>
        <p:nvPicPr>
          <p:cNvPr id="10" name="Picture 7" descr="NU Logo"/>
          <p:cNvPicPr>
            <a:picLocks noChangeAspect="1" noChangeArrowheads="1"/>
          </p:cNvPicPr>
          <p:nvPr/>
        </p:nvPicPr>
        <p:blipFill>
          <a:blip r:embed="rId5"/>
          <a:srcRect/>
          <a:stretch>
            <a:fillRect/>
          </a:stretch>
        </p:blipFill>
        <p:spPr bwMode="auto">
          <a:xfrm>
            <a:off x="0" y="5897563"/>
            <a:ext cx="960438" cy="960437"/>
          </a:xfrm>
          <a:prstGeom prst="rect">
            <a:avLst/>
          </a:prstGeom>
          <a:noFill/>
          <a:ln w="9525">
            <a:noFill/>
            <a:miter lim="800000"/>
            <a:headEnd/>
            <a:tailEnd/>
          </a:ln>
        </p:spPr>
      </p:pic>
      <p:grpSp>
        <p:nvGrpSpPr>
          <p:cNvPr id="11" name="Group 9"/>
          <p:cNvGrpSpPr>
            <a:grpSpLocks/>
          </p:cNvGrpSpPr>
          <p:nvPr/>
        </p:nvGrpSpPr>
        <p:grpSpPr bwMode="auto">
          <a:xfrm>
            <a:off x="7467600" y="5903913"/>
            <a:ext cx="1676400" cy="954087"/>
            <a:chOff x="7467600" y="5903893"/>
            <a:chExt cx="1676400" cy="954107"/>
          </a:xfrm>
        </p:grpSpPr>
        <p:pic>
          <p:nvPicPr>
            <p:cNvPr id="12" name="Picture 3" descr="Sonic logo.jpg"/>
            <p:cNvPicPr>
              <a:picLocks noChangeAspect="1"/>
            </p:cNvPicPr>
            <p:nvPr/>
          </p:nvPicPr>
          <p:blipFill>
            <a:blip r:embed="rId6"/>
            <a:srcRect/>
            <a:stretch>
              <a:fillRect/>
            </a:stretch>
          </p:blipFill>
          <p:spPr bwMode="auto">
            <a:xfrm>
              <a:off x="8229600" y="6259420"/>
              <a:ext cx="855517" cy="293780"/>
            </a:xfrm>
            <a:prstGeom prst="rect">
              <a:avLst/>
            </a:prstGeom>
            <a:noFill/>
            <a:ln w="9525">
              <a:noFill/>
              <a:miter lim="800000"/>
              <a:headEnd/>
              <a:tailEnd/>
            </a:ln>
          </p:spPr>
        </p:pic>
        <p:sp>
          <p:nvSpPr>
            <p:cNvPr id="13"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rgbClr val="333333"/>
                  </a:solidFill>
                  <a:latin typeface="BrowalliaUPC" pitchFamily="34" charset="-34"/>
                  <a:cs typeface="BrowalliaUPC" pitchFamily="34" charset="-34"/>
                </a:rPr>
                <a:t>           </a:t>
              </a:r>
              <a:r>
                <a:rPr lang="en-US" sz="1600" dirty="0">
                  <a:latin typeface="BrowalliaUPC" pitchFamily="34" charset="-34"/>
                  <a:cs typeface="BrowalliaUPC" pitchFamily="34" charset="-34"/>
                </a:rPr>
                <a:t>SONIC</a:t>
              </a:r>
              <a:endParaRPr lang="en-US" sz="1600" dirty="0">
                <a:latin typeface="Gill Sans"/>
              </a:endParaRPr>
            </a:p>
            <a:p>
              <a:pPr algn="r" eaLnBrk="0" hangingPunct="0">
                <a:spcBef>
                  <a:spcPct val="50000"/>
                </a:spcBef>
              </a:pPr>
              <a:endParaRPr lang="en-US" sz="800" dirty="0">
                <a:solidFill>
                  <a:srgbClr val="333333"/>
                </a:solidFill>
                <a:latin typeface="Gill Sans"/>
              </a:endParaRPr>
            </a:p>
            <a:p>
              <a:pPr algn="r" eaLnBrk="0" hangingPunct="0">
                <a:spcBef>
                  <a:spcPct val="50000"/>
                </a:spcBef>
              </a:pPr>
              <a:r>
                <a:rPr lang="en-US" sz="800" dirty="0">
                  <a:latin typeface="Gill Sans"/>
                </a:rPr>
                <a:t>Advancing the Science of Networks in Communities</a:t>
              </a:r>
              <a:endParaRPr lang="en-US" sz="800"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a:stretch>
            <a:fillRect/>
          </a:stretch>
        </p:blipFill>
        <p:spPr bwMode="auto">
          <a:xfrm>
            <a:off x="1219200" y="381000"/>
            <a:ext cx="6657975" cy="6030913"/>
          </a:xfrm>
          <a:prstGeom prst="rect">
            <a:avLst/>
          </a:prstGeom>
          <a:noFill/>
          <a:ln w="9525">
            <a:noFill/>
            <a:miter lim="800000"/>
            <a:headEnd/>
            <a:tailEnd/>
          </a:ln>
        </p:spPr>
      </p:pic>
      <p:pic>
        <p:nvPicPr>
          <p:cNvPr id="3" name="Picture 7" descr="NU Logo"/>
          <p:cNvPicPr>
            <a:picLocks noChangeAspect="1" noChangeArrowheads="1"/>
          </p:cNvPicPr>
          <p:nvPr/>
        </p:nvPicPr>
        <p:blipFill>
          <a:blip r:embed="rId4"/>
          <a:srcRect/>
          <a:stretch>
            <a:fillRect/>
          </a:stretch>
        </p:blipFill>
        <p:spPr bwMode="auto">
          <a:xfrm>
            <a:off x="0" y="5897563"/>
            <a:ext cx="960438" cy="960437"/>
          </a:xfrm>
          <a:prstGeom prst="rect">
            <a:avLst/>
          </a:prstGeom>
          <a:noFill/>
          <a:ln w="9525">
            <a:noFill/>
            <a:miter lim="800000"/>
            <a:headEnd/>
            <a:tailEnd/>
          </a:ln>
        </p:spPr>
      </p:pic>
      <p:grpSp>
        <p:nvGrpSpPr>
          <p:cNvPr id="4" name="Group 9"/>
          <p:cNvGrpSpPr>
            <a:grpSpLocks/>
          </p:cNvGrpSpPr>
          <p:nvPr/>
        </p:nvGrpSpPr>
        <p:grpSpPr bwMode="auto">
          <a:xfrm>
            <a:off x="7467600" y="5903913"/>
            <a:ext cx="1676400" cy="954087"/>
            <a:chOff x="7467600" y="5903893"/>
            <a:chExt cx="1676400" cy="954107"/>
          </a:xfrm>
        </p:grpSpPr>
        <p:pic>
          <p:nvPicPr>
            <p:cNvPr id="5" name="Picture 3" descr="Sonic logo.jpg"/>
            <p:cNvPicPr>
              <a:picLocks noChangeAspect="1"/>
            </p:cNvPicPr>
            <p:nvPr/>
          </p:nvPicPr>
          <p:blipFill>
            <a:blip r:embed="rId5"/>
            <a:srcRect/>
            <a:stretch>
              <a:fillRect/>
            </a:stretch>
          </p:blipFill>
          <p:spPr bwMode="auto">
            <a:xfrm>
              <a:off x="8229600" y="6259420"/>
              <a:ext cx="855517" cy="293780"/>
            </a:xfrm>
            <a:prstGeom prst="rect">
              <a:avLst/>
            </a:prstGeom>
            <a:noFill/>
            <a:ln w="9525">
              <a:noFill/>
              <a:miter lim="800000"/>
              <a:headEnd/>
              <a:tailEnd/>
            </a:ln>
          </p:spPr>
        </p:pic>
        <p:sp>
          <p:nvSpPr>
            <p:cNvPr id="6"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rgbClr val="333333"/>
                  </a:solidFill>
                  <a:latin typeface="BrowalliaUPC" pitchFamily="34" charset="-34"/>
                  <a:cs typeface="BrowalliaUPC" pitchFamily="34" charset="-34"/>
                </a:rPr>
                <a:t>           </a:t>
              </a:r>
              <a:r>
                <a:rPr lang="en-US" sz="1600" dirty="0">
                  <a:latin typeface="BrowalliaUPC" pitchFamily="34" charset="-34"/>
                  <a:cs typeface="BrowalliaUPC" pitchFamily="34" charset="-34"/>
                </a:rPr>
                <a:t>SONIC</a:t>
              </a:r>
              <a:endParaRPr lang="en-US" sz="1600" dirty="0">
                <a:latin typeface="Gill Sans"/>
              </a:endParaRPr>
            </a:p>
            <a:p>
              <a:pPr algn="r" eaLnBrk="0" hangingPunct="0">
                <a:spcBef>
                  <a:spcPct val="50000"/>
                </a:spcBef>
              </a:pPr>
              <a:endParaRPr lang="en-US" sz="800" dirty="0">
                <a:solidFill>
                  <a:srgbClr val="333333"/>
                </a:solidFill>
                <a:latin typeface="Gill Sans"/>
              </a:endParaRPr>
            </a:p>
            <a:p>
              <a:pPr algn="r" eaLnBrk="0" hangingPunct="0">
                <a:spcBef>
                  <a:spcPct val="50000"/>
                </a:spcBef>
              </a:pPr>
              <a:r>
                <a:rPr lang="en-US" sz="800" dirty="0">
                  <a:latin typeface="Gill Sans"/>
                </a:rPr>
                <a:t>Advancing the Science of Networks in Communities</a:t>
              </a:r>
              <a:endParaRPr lang="en-US" sz="800"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1295400" y="838200"/>
            <a:ext cx="2133600" cy="641350"/>
          </a:xfrm>
          <a:prstGeom prst="rect">
            <a:avLst/>
          </a:prstGeom>
          <a:solidFill>
            <a:srgbClr val="00FF00"/>
          </a:solidFill>
          <a:ln w="9525">
            <a:noFill/>
            <a:miter lim="800000"/>
            <a:headEnd/>
            <a:tailEnd/>
          </a:ln>
        </p:spPr>
        <p:txBody>
          <a:bodyPr>
            <a:spAutoFit/>
          </a:bodyPr>
          <a:lstStyle/>
          <a:p>
            <a:pPr algn="ctr" eaLnBrk="0" hangingPunct="0">
              <a:spcBef>
                <a:spcPct val="50000"/>
              </a:spcBef>
            </a:pPr>
            <a:r>
              <a:rPr lang="en-US" sz="1800" b="1" dirty="0"/>
              <a:t>Bios, titles &amp; descriptions</a:t>
            </a:r>
          </a:p>
        </p:txBody>
      </p:sp>
      <p:sp>
        <p:nvSpPr>
          <p:cNvPr id="3076" name="Text Box 3"/>
          <p:cNvSpPr txBox="1">
            <a:spLocks noChangeArrowheads="1"/>
          </p:cNvSpPr>
          <p:nvPr/>
        </p:nvSpPr>
        <p:spPr bwMode="auto">
          <a:xfrm>
            <a:off x="4343400" y="914400"/>
            <a:ext cx="2590800" cy="584200"/>
          </a:xfrm>
          <a:prstGeom prst="rect">
            <a:avLst/>
          </a:prstGeom>
          <a:solidFill>
            <a:srgbClr val="FFCC00"/>
          </a:solidFill>
          <a:ln w="9525">
            <a:noFill/>
            <a:miter lim="800000"/>
            <a:headEnd/>
            <a:tailEnd/>
          </a:ln>
        </p:spPr>
        <p:txBody>
          <a:bodyPr>
            <a:spAutoFit/>
          </a:bodyPr>
          <a:lstStyle/>
          <a:p>
            <a:pPr algn="ctr" eaLnBrk="0" hangingPunct="0">
              <a:spcBef>
                <a:spcPct val="50000"/>
              </a:spcBef>
            </a:pPr>
            <a:r>
              <a:rPr lang="en-US" sz="1600" b="1" dirty="0"/>
              <a:t>Personal Web sites Google search results</a:t>
            </a:r>
          </a:p>
        </p:txBody>
      </p:sp>
      <p:sp>
        <p:nvSpPr>
          <p:cNvPr id="3077" name="Text Box 4"/>
          <p:cNvSpPr txBox="1">
            <a:spLocks noChangeArrowheads="1"/>
          </p:cNvSpPr>
          <p:nvPr/>
        </p:nvSpPr>
        <p:spPr bwMode="auto">
          <a:xfrm>
            <a:off x="7315200" y="762000"/>
            <a:ext cx="1371600" cy="915988"/>
          </a:xfrm>
          <a:prstGeom prst="rect">
            <a:avLst/>
          </a:prstGeom>
          <a:solidFill>
            <a:srgbClr val="CCFFFF"/>
          </a:solidFill>
          <a:ln w="9525">
            <a:noFill/>
            <a:miter lim="800000"/>
            <a:headEnd/>
            <a:tailEnd/>
          </a:ln>
        </p:spPr>
        <p:txBody>
          <a:bodyPr>
            <a:spAutoFit/>
          </a:bodyPr>
          <a:lstStyle/>
          <a:p>
            <a:pPr algn="ctr" eaLnBrk="0" hangingPunct="0">
              <a:spcBef>
                <a:spcPct val="50000"/>
              </a:spcBef>
            </a:pPr>
            <a:r>
              <a:rPr lang="en-US" sz="1800" b="1" dirty="0"/>
              <a:t>Web of Science Citation</a:t>
            </a:r>
          </a:p>
        </p:txBody>
      </p:sp>
      <p:pic>
        <p:nvPicPr>
          <p:cNvPr id="3078" name="Picture 5" descr="00_home_01"/>
          <p:cNvPicPr>
            <a:picLocks noChangeAspect="1" noChangeArrowheads="1"/>
          </p:cNvPicPr>
          <p:nvPr/>
        </p:nvPicPr>
        <p:blipFill>
          <a:blip r:embed="rId4"/>
          <a:srcRect/>
          <a:stretch>
            <a:fillRect/>
          </a:stretch>
        </p:blipFill>
        <p:spPr bwMode="auto">
          <a:xfrm>
            <a:off x="0" y="2576513"/>
            <a:ext cx="1371600" cy="517525"/>
          </a:xfrm>
          <a:prstGeom prst="rect">
            <a:avLst/>
          </a:prstGeom>
          <a:noFill/>
          <a:ln w="9525">
            <a:noFill/>
            <a:miter lim="800000"/>
            <a:headEnd/>
            <a:tailEnd/>
          </a:ln>
        </p:spPr>
      </p:pic>
      <p:grpSp>
        <p:nvGrpSpPr>
          <p:cNvPr id="3079" name="Group 6"/>
          <p:cNvGrpSpPr>
            <a:grpSpLocks/>
          </p:cNvGrpSpPr>
          <p:nvPr/>
        </p:nvGrpSpPr>
        <p:grpSpPr bwMode="auto">
          <a:xfrm>
            <a:off x="1219200" y="2362200"/>
            <a:ext cx="1219200" cy="1162050"/>
            <a:chOff x="1392" y="2016"/>
            <a:chExt cx="768" cy="732"/>
          </a:xfrm>
        </p:grpSpPr>
        <p:pic>
          <p:nvPicPr>
            <p:cNvPr id="3102" name="Picture 7"/>
            <p:cNvPicPr>
              <a:picLocks noChangeAspect="1" noChangeArrowheads="1"/>
            </p:cNvPicPr>
            <p:nvPr/>
          </p:nvPicPr>
          <p:blipFill>
            <a:blip r:embed="rId5"/>
            <a:srcRect/>
            <a:stretch>
              <a:fillRect/>
            </a:stretch>
          </p:blipFill>
          <p:spPr bwMode="auto">
            <a:xfrm>
              <a:off x="1488" y="2016"/>
              <a:ext cx="528" cy="505"/>
            </a:xfrm>
            <a:prstGeom prst="rect">
              <a:avLst/>
            </a:prstGeom>
            <a:noFill/>
            <a:ln w="9525">
              <a:noFill/>
              <a:miter lim="800000"/>
              <a:headEnd/>
              <a:tailEnd/>
            </a:ln>
          </p:spPr>
        </p:pic>
        <p:sp>
          <p:nvSpPr>
            <p:cNvPr id="3103" name="Text Box 8"/>
            <p:cNvSpPr txBox="1">
              <a:spLocks noChangeArrowheads="1"/>
            </p:cNvSpPr>
            <p:nvPr/>
          </p:nvSpPr>
          <p:spPr bwMode="auto">
            <a:xfrm>
              <a:off x="1392" y="2496"/>
              <a:ext cx="768" cy="252"/>
            </a:xfrm>
            <a:prstGeom prst="rect">
              <a:avLst/>
            </a:prstGeom>
            <a:noFill/>
            <a:ln w="9525">
              <a:noFill/>
              <a:miter lim="800000"/>
              <a:headEnd/>
              <a:tailEnd/>
            </a:ln>
          </p:spPr>
          <p:txBody>
            <a:bodyPr>
              <a:spAutoFit/>
            </a:bodyPr>
            <a:lstStyle/>
            <a:p>
              <a:pPr algn="ctr" eaLnBrk="0" hangingPunct="0">
                <a:spcBef>
                  <a:spcPct val="50000"/>
                </a:spcBef>
              </a:pPr>
              <a:r>
                <a:rPr lang="en-US" sz="2000" b="1"/>
                <a:t>CATPAC</a:t>
              </a:r>
            </a:p>
          </p:txBody>
        </p:sp>
      </p:grpSp>
      <p:pic>
        <p:nvPicPr>
          <p:cNvPr id="3080" name="Picture 9" descr="logo_casos_splash"/>
          <p:cNvPicPr>
            <a:picLocks noChangeAspect="1" noChangeArrowheads="1"/>
          </p:cNvPicPr>
          <p:nvPr/>
        </p:nvPicPr>
        <p:blipFill>
          <a:blip r:embed="rId6"/>
          <a:srcRect/>
          <a:stretch>
            <a:fillRect/>
          </a:stretch>
        </p:blipFill>
        <p:spPr bwMode="auto">
          <a:xfrm>
            <a:off x="2286000" y="2362200"/>
            <a:ext cx="990600" cy="877888"/>
          </a:xfrm>
          <a:prstGeom prst="rect">
            <a:avLst/>
          </a:prstGeom>
          <a:noFill/>
          <a:ln w="9525">
            <a:noFill/>
            <a:miter lim="800000"/>
            <a:headEnd/>
            <a:tailEnd/>
          </a:ln>
        </p:spPr>
      </p:pic>
      <p:sp>
        <p:nvSpPr>
          <p:cNvPr id="3081" name="Line 10"/>
          <p:cNvSpPr>
            <a:spLocks noChangeShapeType="1"/>
          </p:cNvSpPr>
          <p:nvPr/>
        </p:nvSpPr>
        <p:spPr bwMode="auto">
          <a:xfrm flipH="1">
            <a:off x="838200" y="1447800"/>
            <a:ext cx="1447800" cy="990600"/>
          </a:xfrm>
          <a:prstGeom prst="line">
            <a:avLst/>
          </a:prstGeom>
          <a:noFill/>
          <a:ln w="47625">
            <a:solidFill>
              <a:srgbClr val="00FF00"/>
            </a:solidFill>
            <a:round/>
            <a:headEnd/>
            <a:tailEnd type="triangle" w="med" len="med"/>
          </a:ln>
        </p:spPr>
        <p:txBody>
          <a:bodyPr/>
          <a:lstStyle/>
          <a:p>
            <a:endParaRPr lang="en-US"/>
          </a:p>
        </p:txBody>
      </p:sp>
      <p:sp>
        <p:nvSpPr>
          <p:cNvPr id="3082" name="Line 11"/>
          <p:cNvSpPr>
            <a:spLocks noChangeShapeType="1"/>
          </p:cNvSpPr>
          <p:nvPr/>
        </p:nvSpPr>
        <p:spPr bwMode="auto">
          <a:xfrm flipH="1">
            <a:off x="1828800" y="1447800"/>
            <a:ext cx="457200" cy="914400"/>
          </a:xfrm>
          <a:prstGeom prst="line">
            <a:avLst/>
          </a:prstGeom>
          <a:noFill/>
          <a:ln w="47625">
            <a:solidFill>
              <a:srgbClr val="00FF00"/>
            </a:solidFill>
            <a:round/>
            <a:headEnd/>
            <a:tailEnd type="triangle" w="med" len="med"/>
          </a:ln>
        </p:spPr>
        <p:txBody>
          <a:bodyPr/>
          <a:lstStyle/>
          <a:p>
            <a:endParaRPr lang="en-US"/>
          </a:p>
        </p:txBody>
      </p:sp>
      <p:sp>
        <p:nvSpPr>
          <p:cNvPr id="3083" name="Line 12"/>
          <p:cNvSpPr>
            <a:spLocks noChangeShapeType="1"/>
          </p:cNvSpPr>
          <p:nvPr/>
        </p:nvSpPr>
        <p:spPr bwMode="auto">
          <a:xfrm>
            <a:off x="2286000" y="1447800"/>
            <a:ext cx="381000" cy="990600"/>
          </a:xfrm>
          <a:prstGeom prst="line">
            <a:avLst/>
          </a:prstGeom>
          <a:noFill/>
          <a:ln w="47625">
            <a:solidFill>
              <a:srgbClr val="00FF00"/>
            </a:solidFill>
            <a:round/>
            <a:headEnd/>
            <a:tailEnd type="triangle" w="med" len="med"/>
          </a:ln>
        </p:spPr>
        <p:txBody>
          <a:bodyPr/>
          <a:lstStyle/>
          <a:p>
            <a:endParaRPr lang="en-US"/>
          </a:p>
        </p:txBody>
      </p:sp>
      <p:grpSp>
        <p:nvGrpSpPr>
          <p:cNvPr id="3084" name="Group 13"/>
          <p:cNvGrpSpPr>
            <a:grpSpLocks/>
          </p:cNvGrpSpPr>
          <p:nvPr/>
        </p:nvGrpSpPr>
        <p:grpSpPr bwMode="auto">
          <a:xfrm>
            <a:off x="4267200" y="2362200"/>
            <a:ext cx="1371600" cy="1100138"/>
            <a:chOff x="2256" y="2016"/>
            <a:chExt cx="864" cy="693"/>
          </a:xfrm>
        </p:grpSpPr>
        <p:pic>
          <p:nvPicPr>
            <p:cNvPr id="3100" name="Picture 14" descr="ngc6369_heritage_big_UL"/>
            <p:cNvPicPr>
              <a:picLocks noChangeAspect="1" noChangeArrowheads="1"/>
            </p:cNvPicPr>
            <p:nvPr/>
          </p:nvPicPr>
          <p:blipFill>
            <a:blip r:embed="rId7"/>
            <a:srcRect/>
            <a:stretch>
              <a:fillRect/>
            </a:stretch>
          </p:blipFill>
          <p:spPr bwMode="auto">
            <a:xfrm>
              <a:off x="2352" y="2016"/>
              <a:ext cx="672" cy="505"/>
            </a:xfrm>
            <a:prstGeom prst="rect">
              <a:avLst/>
            </a:prstGeom>
            <a:noFill/>
            <a:ln w="9525">
              <a:noFill/>
              <a:miter lim="800000"/>
              <a:headEnd/>
              <a:tailEnd/>
            </a:ln>
          </p:spPr>
        </p:pic>
        <p:sp>
          <p:nvSpPr>
            <p:cNvPr id="3101" name="Text Box 15"/>
            <p:cNvSpPr txBox="1">
              <a:spLocks noChangeArrowheads="1"/>
            </p:cNvSpPr>
            <p:nvPr/>
          </p:nvSpPr>
          <p:spPr bwMode="auto">
            <a:xfrm>
              <a:off x="2256" y="2496"/>
              <a:ext cx="864" cy="213"/>
            </a:xfrm>
            <a:prstGeom prst="rect">
              <a:avLst/>
            </a:prstGeom>
            <a:noFill/>
            <a:ln w="9525">
              <a:noFill/>
              <a:miter lim="800000"/>
              <a:headEnd/>
              <a:tailEnd/>
            </a:ln>
          </p:spPr>
          <p:txBody>
            <a:bodyPr>
              <a:spAutoFit/>
            </a:bodyPr>
            <a:lstStyle/>
            <a:p>
              <a:pPr algn="ctr" eaLnBrk="0" hangingPunct="0">
                <a:spcBef>
                  <a:spcPct val="50000"/>
                </a:spcBef>
              </a:pPr>
              <a:r>
                <a:rPr lang="en-US" sz="1600" b="1"/>
                <a:t>UBERLINK</a:t>
              </a:r>
            </a:p>
          </p:txBody>
        </p:sp>
      </p:grpSp>
      <p:pic>
        <p:nvPicPr>
          <p:cNvPr id="3085" name="Picture 16"/>
          <p:cNvPicPr>
            <a:picLocks noChangeAspect="1" noChangeArrowheads="1"/>
          </p:cNvPicPr>
          <p:nvPr/>
        </p:nvPicPr>
        <p:blipFill>
          <a:blip r:embed="rId8"/>
          <a:srcRect/>
          <a:stretch>
            <a:fillRect/>
          </a:stretch>
        </p:blipFill>
        <p:spPr bwMode="auto">
          <a:xfrm>
            <a:off x="5562600" y="2438400"/>
            <a:ext cx="1447800" cy="685800"/>
          </a:xfrm>
          <a:prstGeom prst="rect">
            <a:avLst/>
          </a:prstGeom>
          <a:noFill/>
          <a:ln w="9525">
            <a:noFill/>
            <a:miter lim="800000"/>
            <a:headEnd/>
            <a:tailEnd/>
          </a:ln>
        </p:spPr>
      </p:pic>
      <p:sp>
        <p:nvSpPr>
          <p:cNvPr id="3086" name="Line 17"/>
          <p:cNvSpPr>
            <a:spLocks noChangeShapeType="1"/>
          </p:cNvSpPr>
          <p:nvPr/>
        </p:nvSpPr>
        <p:spPr bwMode="auto">
          <a:xfrm flipH="1">
            <a:off x="5029200" y="1524000"/>
            <a:ext cx="533400" cy="838200"/>
          </a:xfrm>
          <a:prstGeom prst="line">
            <a:avLst/>
          </a:prstGeom>
          <a:noFill/>
          <a:ln w="60325">
            <a:solidFill>
              <a:srgbClr val="FFCC00"/>
            </a:solidFill>
            <a:round/>
            <a:headEnd/>
            <a:tailEnd type="triangle" w="med" len="med"/>
          </a:ln>
        </p:spPr>
        <p:txBody>
          <a:bodyPr/>
          <a:lstStyle/>
          <a:p>
            <a:endParaRPr lang="en-US"/>
          </a:p>
        </p:txBody>
      </p:sp>
      <p:sp>
        <p:nvSpPr>
          <p:cNvPr id="3087" name="Line 18"/>
          <p:cNvSpPr>
            <a:spLocks noChangeShapeType="1"/>
          </p:cNvSpPr>
          <p:nvPr/>
        </p:nvSpPr>
        <p:spPr bwMode="auto">
          <a:xfrm>
            <a:off x="5638800" y="1524000"/>
            <a:ext cx="609600" cy="914400"/>
          </a:xfrm>
          <a:prstGeom prst="line">
            <a:avLst/>
          </a:prstGeom>
          <a:noFill/>
          <a:ln w="60325">
            <a:solidFill>
              <a:srgbClr val="FFCC00"/>
            </a:solidFill>
            <a:round/>
            <a:headEnd/>
            <a:tailEnd type="triangle" w="med" len="med"/>
          </a:ln>
        </p:spPr>
        <p:txBody>
          <a:bodyPr/>
          <a:lstStyle/>
          <a:p>
            <a:endParaRPr lang="en-US"/>
          </a:p>
        </p:txBody>
      </p:sp>
      <p:pic>
        <p:nvPicPr>
          <p:cNvPr id="3088" name="Picture 19"/>
          <p:cNvPicPr>
            <a:picLocks noChangeAspect="1" noChangeArrowheads="1"/>
          </p:cNvPicPr>
          <p:nvPr/>
        </p:nvPicPr>
        <p:blipFill>
          <a:blip r:embed="rId9"/>
          <a:srcRect/>
          <a:stretch>
            <a:fillRect/>
          </a:stretch>
        </p:blipFill>
        <p:spPr bwMode="auto">
          <a:xfrm>
            <a:off x="3962400" y="4419600"/>
            <a:ext cx="1828800" cy="1122363"/>
          </a:xfrm>
          <a:prstGeom prst="rect">
            <a:avLst/>
          </a:prstGeom>
          <a:noFill/>
          <a:ln w="9525">
            <a:noFill/>
            <a:miter lim="800000"/>
            <a:headEnd/>
            <a:tailEnd/>
          </a:ln>
        </p:spPr>
      </p:pic>
      <p:sp>
        <p:nvSpPr>
          <p:cNvPr id="3089" name="Text Box 23"/>
          <p:cNvSpPr txBox="1">
            <a:spLocks noChangeArrowheads="1"/>
          </p:cNvSpPr>
          <p:nvPr/>
        </p:nvSpPr>
        <p:spPr bwMode="auto">
          <a:xfrm>
            <a:off x="0" y="152400"/>
            <a:ext cx="9144000" cy="579438"/>
          </a:xfrm>
          <a:prstGeom prst="rect">
            <a:avLst/>
          </a:prstGeom>
          <a:noFill/>
          <a:ln w="9525">
            <a:noFill/>
            <a:miter lim="800000"/>
            <a:headEnd/>
            <a:tailEnd/>
          </a:ln>
        </p:spPr>
        <p:txBody>
          <a:bodyPr>
            <a:spAutoFit/>
          </a:bodyPr>
          <a:lstStyle/>
          <a:p>
            <a:pPr algn="ctr" eaLnBrk="0" hangingPunct="0">
              <a:spcBef>
                <a:spcPct val="50000"/>
              </a:spcBef>
            </a:pPr>
            <a:r>
              <a:rPr lang="en-US" sz="3200" b="1"/>
              <a:t>Digital Harvesting of Relational Metadata</a:t>
            </a:r>
          </a:p>
        </p:txBody>
      </p:sp>
      <p:sp>
        <p:nvSpPr>
          <p:cNvPr id="3090" name="AutoShape 24"/>
          <p:cNvSpPr>
            <a:spLocks noChangeArrowheads="1"/>
          </p:cNvSpPr>
          <p:nvPr/>
        </p:nvSpPr>
        <p:spPr bwMode="auto">
          <a:xfrm>
            <a:off x="3886200" y="3733800"/>
            <a:ext cx="1752600" cy="609600"/>
          </a:xfrm>
          <a:prstGeom prst="downArrow">
            <a:avLst>
              <a:gd name="adj1" fmla="val 50000"/>
              <a:gd name="adj2" fmla="val 25000"/>
            </a:avLst>
          </a:prstGeom>
          <a:solidFill>
            <a:srgbClr val="FFCC00"/>
          </a:solidFill>
          <a:ln w="9525">
            <a:solidFill>
              <a:schemeClr val="tx1"/>
            </a:solidFill>
            <a:miter lim="800000"/>
            <a:headEnd/>
            <a:tailEnd/>
          </a:ln>
        </p:spPr>
        <p:txBody>
          <a:bodyPr vert="eaVert" wrap="none" anchor="ctr"/>
          <a:lstStyle/>
          <a:p>
            <a:pPr algn="ctr" eaLnBrk="0" hangingPunct="0"/>
            <a:endParaRPr lang="en-US"/>
          </a:p>
        </p:txBody>
      </p:sp>
      <p:sp>
        <p:nvSpPr>
          <p:cNvPr id="3091" name="Text Box 25"/>
          <p:cNvSpPr txBox="1">
            <a:spLocks noChangeArrowheads="1"/>
          </p:cNvSpPr>
          <p:nvPr/>
        </p:nvSpPr>
        <p:spPr bwMode="auto">
          <a:xfrm>
            <a:off x="228600" y="5638800"/>
            <a:ext cx="8686800" cy="584200"/>
          </a:xfrm>
          <a:prstGeom prst="rect">
            <a:avLst/>
          </a:prstGeom>
          <a:noFill/>
          <a:ln w="9525">
            <a:noFill/>
            <a:miter lim="800000"/>
            <a:headEnd/>
            <a:tailEnd/>
          </a:ln>
        </p:spPr>
        <p:txBody>
          <a:bodyPr>
            <a:spAutoFit/>
          </a:bodyPr>
          <a:lstStyle/>
          <a:p>
            <a:pPr algn="ctr" eaLnBrk="0" hangingPunct="0">
              <a:spcBef>
                <a:spcPct val="50000"/>
              </a:spcBef>
            </a:pPr>
            <a:r>
              <a:rPr lang="en-US" sz="3200" b="1"/>
              <a:t>CI-KNOW Analyses and Visualizations</a:t>
            </a:r>
          </a:p>
        </p:txBody>
      </p:sp>
      <p:graphicFrame>
        <p:nvGraphicFramePr>
          <p:cNvPr id="3074" name="Object 26"/>
          <p:cNvGraphicFramePr>
            <a:graphicFrameLocks noChangeAspect="1"/>
          </p:cNvGraphicFramePr>
          <p:nvPr>
            <p:ph/>
          </p:nvPr>
        </p:nvGraphicFramePr>
        <p:xfrm>
          <a:off x="3352800" y="2536825"/>
          <a:ext cx="935038" cy="623888"/>
        </p:xfrm>
        <a:graphic>
          <a:graphicData uri="http://schemas.openxmlformats.org/presentationml/2006/ole">
            <p:oleObj spid="_x0000_s3074" name="Image" r:id="rId10" imgW="6133333" imgH="4088889" progId="">
              <p:embed/>
            </p:oleObj>
          </a:graphicData>
        </a:graphic>
      </p:graphicFrame>
      <p:sp>
        <p:nvSpPr>
          <p:cNvPr id="3092" name="Line 27"/>
          <p:cNvSpPr>
            <a:spLocks noChangeShapeType="1"/>
          </p:cNvSpPr>
          <p:nvPr/>
        </p:nvSpPr>
        <p:spPr bwMode="auto">
          <a:xfrm>
            <a:off x="2286000" y="1447800"/>
            <a:ext cx="1447800" cy="914400"/>
          </a:xfrm>
          <a:prstGeom prst="line">
            <a:avLst/>
          </a:prstGeom>
          <a:noFill/>
          <a:ln w="47625">
            <a:solidFill>
              <a:srgbClr val="00FF00"/>
            </a:solidFill>
            <a:round/>
            <a:headEnd/>
            <a:tailEnd type="triangle" w="med" len="med"/>
          </a:ln>
        </p:spPr>
        <p:txBody>
          <a:bodyPr/>
          <a:lstStyle/>
          <a:p>
            <a:endParaRPr lang="en-US"/>
          </a:p>
        </p:txBody>
      </p:sp>
      <p:pic>
        <p:nvPicPr>
          <p:cNvPr id="3093" name="Picture 28" descr="Web of Science2"/>
          <p:cNvPicPr>
            <a:picLocks noChangeAspect="1" noChangeArrowheads="1"/>
          </p:cNvPicPr>
          <p:nvPr/>
        </p:nvPicPr>
        <p:blipFill>
          <a:blip r:embed="rId11"/>
          <a:srcRect/>
          <a:stretch>
            <a:fillRect/>
          </a:stretch>
        </p:blipFill>
        <p:spPr bwMode="auto">
          <a:xfrm>
            <a:off x="7162800" y="2438400"/>
            <a:ext cx="1676400" cy="652463"/>
          </a:xfrm>
          <a:prstGeom prst="rect">
            <a:avLst/>
          </a:prstGeom>
          <a:noFill/>
          <a:ln w="9525">
            <a:noFill/>
            <a:miter lim="800000"/>
            <a:headEnd/>
            <a:tailEnd/>
          </a:ln>
        </p:spPr>
      </p:pic>
      <p:sp>
        <p:nvSpPr>
          <p:cNvPr id="3094" name="Line 29"/>
          <p:cNvSpPr>
            <a:spLocks noChangeShapeType="1"/>
          </p:cNvSpPr>
          <p:nvPr/>
        </p:nvSpPr>
        <p:spPr bwMode="auto">
          <a:xfrm flipH="1">
            <a:off x="8001000" y="1676400"/>
            <a:ext cx="0" cy="685800"/>
          </a:xfrm>
          <a:prstGeom prst="line">
            <a:avLst/>
          </a:prstGeom>
          <a:noFill/>
          <a:ln w="60325">
            <a:solidFill>
              <a:schemeClr val="accent1"/>
            </a:solidFill>
            <a:round/>
            <a:headEnd/>
            <a:tailEnd type="triangle" w="med" len="med"/>
          </a:ln>
        </p:spPr>
        <p:txBody>
          <a:bodyPr/>
          <a:lstStyle/>
          <a:p>
            <a:endParaRPr lang="en-US"/>
          </a:p>
        </p:txBody>
      </p:sp>
      <p:sp>
        <p:nvSpPr>
          <p:cNvPr id="3095" name="Text Box 30"/>
          <p:cNvSpPr txBox="1">
            <a:spLocks noChangeArrowheads="1"/>
          </p:cNvSpPr>
          <p:nvPr/>
        </p:nvSpPr>
        <p:spPr bwMode="auto">
          <a:xfrm>
            <a:off x="533400" y="6324600"/>
            <a:ext cx="4876800" cy="366713"/>
          </a:xfrm>
          <a:prstGeom prst="rect">
            <a:avLst/>
          </a:prstGeom>
          <a:noFill/>
          <a:ln w="76200" cmpd="tri" algn="ctr">
            <a:noFill/>
            <a:miter lim="800000"/>
            <a:headEnd/>
            <a:tailEnd/>
          </a:ln>
        </p:spPr>
        <p:txBody>
          <a:bodyPr>
            <a:spAutoFit/>
          </a:bodyPr>
          <a:lstStyle/>
          <a:p>
            <a:pPr algn="ctr" eaLnBrk="0" hangingPunct="0">
              <a:spcBef>
                <a:spcPct val="50000"/>
              </a:spcBef>
            </a:pPr>
            <a:endParaRPr lang="en-US"/>
          </a:p>
        </p:txBody>
      </p:sp>
      <p:pic>
        <p:nvPicPr>
          <p:cNvPr id="3096" name="Picture 7" descr="NU Logo"/>
          <p:cNvPicPr>
            <a:picLocks noChangeAspect="1" noChangeArrowheads="1"/>
          </p:cNvPicPr>
          <p:nvPr/>
        </p:nvPicPr>
        <p:blipFill>
          <a:blip r:embed="rId12"/>
          <a:srcRect/>
          <a:stretch>
            <a:fillRect/>
          </a:stretch>
        </p:blipFill>
        <p:spPr bwMode="auto">
          <a:xfrm>
            <a:off x="0" y="5897563"/>
            <a:ext cx="960438" cy="960437"/>
          </a:xfrm>
          <a:prstGeom prst="rect">
            <a:avLst/>
          </a:prstGeom>
          <a:noFill/>
          <a:ln w="9525">
            <a:noFill/>
            <a:miter lim="800000"/>
            <a:headEnd/>
            <a:tailEnd/>
          </a:ln>
        </p:spPr>
      </p:pic>
      <p:grpSp>
        <p:nvGrpSpPr>
          <p:cNvPr id="3097" name="Group 9"/>
          <p:cNvGrpSpPr>
            <a:grpSpLocks/>
          </p:cNvGrpSpPr>
          <p:nvPr/>
        </p:nvGrpSpPr>
        <p:grpSpPr bwMode="auto">
          <a:xfrm>
            <a:off x="7467600" y="5903913"/>
            <a:ext cx="1676400" cy="954087"/>
            <a:chOff x="7467600" y="5903893"/>
            <a:chExt cx="1676400" cy="954107"/>
          </a:xfrm>
        </p:grpSpPr>
        <p:pic>
          <p:nvPicPr>
            <p:cNvPr id="3098" name="Picture 3" descr="Sonic logo.jpg"/>
            <p:cNvPicPr>
              <a:picLocks noChangeAspect="1"/>
            </p:cNvPicPr>
            <p:nvPr/>
          </p:nvPicPr>
          <p:blipFill>
            <a:blip r:embed="rId13"/>
            <a:srcRect/>
            <a:stretch>
              <a:fillRect/>
            </a:stretch>
          </p:blipFill>
          <p:spPr bwMode="auto">
            <a:xfrm>
              <a:off x="8229600" y="6259420"/>
              <a:ext cx="855517" cy="293780"/>
            </a:xfrm>
            <a:prstGeom prst="rect">
              <a:avLst/>
            </a:prstGeom>
            <a:noFill/>
            <a:ln w="9525">
              <a:noFill/>
              <a:miter lim="800000"/>
              <a:headEnd/>
              <a:tailEnd/>
            </a:ln>
          </p:spPr>
        </p:pic>
        <p:sp>
          <p:nvSpPr>
            <p:cNvPr id="3099"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838200" y="3505200"/>
            <a:ext cx="4114800" cy="3352800"/>
          </a:xfrm>
          <a:prstGeom prst="rect">
            <a:avLst/>
          </a:prstGeom>
          <a:solidFill>
            <a:srgbClr val="FF99CC"/>
          </a:solidFill>
          <a:ln w="9525">
            <a:noFill/>
            <a:miter lim="800000"/>
            <a:headEnd/>
            <a:tailEnd/>
          </a:ln>
        </p:spPr>
        <p:txBody>
          <a:bodyPr wrap="none" anchor="ctr"/>
          <a:lstStyle/>
          <a:p>
            <a:pPr algn="ctr" eaLnBrk="0" hangingPunct="0"/>
            <a:endParaRPr lang="en-US"/>
          </a:p>
        </p:txBody>
      </p:sp>
      <p:sp>
        <p:nvSpPr>
          <p:cNvPr id="676867" name="Rectangle 3"/>
          <p:cNvSpPr>
            <a:spLocks noChangeArrowheads="1"/>
          </p:cNvSpPr>
          <p:nvPr/>
        </p:nvSpPr>
        <p:spPr bwMode="auto">
          <a:xfrm>
            <a:off x="838200" y="685800"/>
            <a:ext cx="4038600" cy="2819400"/>
          </a:xfrm>
          <a:prstGeom prst="rect">
            <a:avLst/>
          </a:prstGeom>
          <a:gradFill rotWithShape="1">
            <a:gsLst>
              <a:gs pos="0">
                <a:srgbClr val="FF9900"/>
              </a:gs>
              <a:gs pos="100000">
                <a:srgbClr val="764700"/>
              </a:gs>
            </a:gsLst>
            <a:lin ang="2700000" scaled="1"/>
          </a:gradFill>
          <a:ln w="9525">
            <a:noFill/>
            <a:miter lim="800000"/>
            <a:headEnd/>
            <a:tailEnd/>
          </a:ln>
        </p:spPr>
        <p:txBody>
          <a:bodyPr wrap="none" anchor="ctr"/>
          <a:lstStyle/>
          <a:p>
            <a:pPr algn="ctr" eaLnBrk="0" hangingPunct="0"/>
            <a:endParaRPr lang="en-US"/>
          </a:p>
        </p:txBody>
      </p:sp>
      <p:sp>
        <p:nvSpPr>
          <p:cNvPr id="676868" name="Rectangle 4"/>
          <p:cNvSpPr>
            <a:spLocks noChangeArrowheads="1"/>
          </p:cNvSpPr>
          <p:nvPr/>
        </p:nvSpPr>
        <p:spPr bwMode="auto">
          <a:xfrm>
            <a:off x="4876800" y="3505200"/>
            <a:ext cx="4267200" cy="3352800"/>
          </a:xfrm>
          <a:prstGeom prst="rect">
            <a:avLst/>
          </a:prstGeom>
          <a:gradFill rotWithShape="1">
            <a:gsLst>
              <a:gs pos="0">
                <a:schemeClr val="folHlink">
                  <a:gamma/>
                  <a:shade val="46275"/>
                  <a:invGamma/>
                </a:schemeClr>
              </a:gs>
              <a:gs pos="100000">
                <a:schemeClr val="folHlink"/>
              </a:gs>
            </a:gsLst>
            <a:lin ang="2700000" scaled="1"/>
          </a:gradFill>
          <a:ln w="9525">
            <a:noFill/>
            <a:miter lim="800000"/>
            <a:headEnd/>
            <a:tailEnd/>
          </a:ln>
          <a:effectLst/>
        </p:spPr>
        <p:txBody>
          <a:bodyPr wrap="none" anchor="ctr"/>
          <a:lstStyle/>
          <a:p>
            <a:pPr algn="ctr" eaLnBrk="0" hangingPunct="0">
              <a:defRPr/>
            </a:pPr>
            <a:endParaRPr lang="en-US">
              <a:latin typeface="Arial" charset="0"/>
              <a:cs typeface="+mn-cs"/>
            </a:endParaRPr>
          </a:p>
        </p:txBody>
      </p:sp>
      <p:sp>
        <p:nvSpPr>
          <p:cNvPr id="676869" name="Rectangle 5"/>
          <p:cNvSpPr>
            <a:spLocks noChangeArrowheads="1"/>
          </p:cNvSpPr>
          <p:nvPr/>
        </p:nvSpPr>
        <p:spPr bwMode="auto">
          <a:xfrm>
            <a:off x="4876800" y="685800"/>
            <a:ext cx="4267200" cy="2743200"/>
          </a:xfrm>
          <a:prstGeom prst="rect">
            <a:avLst/>
          </a:prstGeom>
          <a:gradFill rotWithShape="1">
            <a:gsLst>
              <a:gs pos="0">
                <a:srgbClr val="76762F"/>
              </a:gs>
              <a:gs pos="100000">
                <a:srgbClr val="FFFF66"/>
              </a:gs>
            </a:gsLst>
            <a:lin ang="18900000" scaled="1"/>
          </a:gradFill>
          <a:ln w="9525">
            <a:noFill/>
            <a:miter lim="800000"/>
            <a:headEnd/>
            <a:tailEnd/>
          </a:ln>
        </p:spPr>
        <p:txBody>
          <a:bodyPr wrap="none" anchor="ctr"/>
          <a:lstStyle/>
          <a:p>
            <a:pPr algn="ctr" eaLnBrk="0" hangingPunct="0"/>
            <a:endParaRPr lang="en-US"/>
          </a:p>
        </p:txBody>
      </p:sp>
      <p:sp>
        <p:nvSpPr>
          <p:cNvPr id="676870" name="Oval 6"/>
          <p:cNvSpPr>
            <a:spLocks noChangeArrowheads="1"/>
          </p:cNvSpPr>
          <p:nvPr/>
        </p:nvSpPr>
        <p:spPr bwMode="auto">
          <a:xfrm>
            <a:off x="3505200" y="2590800"/>
            <a:ext cx="2819400" cy="1752600"/>
          </a:xfrm>
          <a:prstGeom prst="ellipse">
            <a:avLst/>
          </a:prstGeom>
          <a:solidFill>
            <a:schemeClr val="accent1"/>
          </a:solidFill>
          <a:ln w="9525">
            <a:solidFill>
              <a:schemeClr val="tx1"/>
            </a:solidFill>
            <a:round/>
            <a:headEnd/>
            <a:tailEnd/>
          </a:ln>
        </p:spPr>
        <p:txBody>
          <a:bodyPr wrap="none" anchor="ctr"/>
          <a:lstStyle/>
          <a:p>
            <a:pPr algn="ctr" eaLnBrk="0" hangingPunct="0"/>
            <a:endParaRPr lang="en-US"/>
          </a:p>
        </p:txBody>
      </p:sp>
      <p:sp>
        <p:nvSpPr>
          <p:cNvPr id="676871" name="Line 7"/>
          <p:cNvSpPr>
            <a:spLocks noChangeShapeType="1"/>
          </p:cNvSpPr>
          <p:nvPr/>
        </p:nvSpPr>
        <p:spPr bwMode="auto">
          <a:xfrm>
            <a:off x="1600200" y="3505200"/>
            <a:ext cx="1524000" cy="1588"/>
          </a:xfrm>
          <a:prstGeom prst="line">
            <a:avLst/>
          </a:prstGeom>
          <a:noFill/>
          <a:ln w="38100">
            <a:solidFill>
              <a:schemeClr val="tx2"/>
            </a:solidFill>
            <a:round/>
            <a:headEnd type="none" w="sm" len="sm"/>
            <a:tailEnd type="none" w="sm" len="sm"/>
          </a:ln>
        </p:spPr>
        <p:txBody>
          <a:bodyPr wrap="none" anchor="ctr"/>
          <a:lstStyle/>
          <a:p>
            <a:endParaRPr lang="en-US"/>
          </a:p>
        </p:txBody>
      </p:sp>
      <p:sp>
        <p:nvSpPr>
          <p:cNvPr id="676872" name="Line 8"/>
          <p:cNvSpPr>
            <a:spLocks noChangeShapeType="1"/>
          </p:cNvSpPr>
          <p:nvPr/>
        </p:nvSpPr>
        <p:spPr bwMode="auto">
          <a:xfrm>
            <a:off x="6553200" y="3505200"/>
            <a:ext cx="1600200" cy="1588"/>
          </a:xfrm>
          <a:prstGeom prst="line">
            <a:avLst/>
          </a:prstGeom>
          <a:noFill/>
          <a:ln w="38100">
            <a:solidFill>
              <a:schemeClr val="tx2"/>
            </a:solidFill>
            <a:round/>
            <a:headEnd type="none" w="sm" len="sm"/>
            <a:tailEnd type="none" w="sm" len="sm"/>
          </a:ln>
        </p:spPr>
        <p:txBody>
          <a:bodyPr wrap="none" anchor="ctr"/>
          <a:lstStyle/>
          <a:p>
            <a:endParaRPr lang="en-US"/>
          </a:p>
        </p:txBody>
      </p:sp>
      <p:sp>
        <p:nvSpPr>
          <p:cNvPr id="676873" name="Line 9"/>
          <p:cNvSpPr>
            <a:spLocks noChangeShapeType="1"/>
          </p:cNvSpPr>
          <p:nvPr/>
        </p:nvSpPr>
        <p:spPr bwMode="auto">
          <a:xfrm>
            <a:off x="4876800" y="990600"/>
            <a:ext cx="1588" cy="1143000"/>
          </a:xfrm>
          <a:prstGeom prst="line">
            <a:avLst/>
          </a:prstGeom>
          <a:noFill/>
          <a:ln w="38100">
            <a:solidFill>
              <a:schemeClr val="tx2"/>
            </a:solidFill>
            <a:round/>
            <a:headEnd type="none" w="sm" len="sm"/>
            <a:tailEnd type="none" w="sm" len="sm"/>
          </a:ln>
        </p:spPr>
        <p:txBody>
          <a:bodyPr wrap="none" anchor="ctr"/>
          <a:lstStyle/>
          <a:p>
            <a:endParaRPr lang="en-US"/>
          </a:p>
        </p:txBody>
      </p:sp>
      <p:sp>
        <p:nvSpPr>
          <p:cNvPr id="676874" name="Line 10"/>
          <p:cNvSpPr>
            <a:spLocks noChangeShapeType="1"/>
          </p:cNvSpPr>
          <p:nvPr/>
        </p:nvSpPr>
        <p:spPr bwMode="auto">
          <a:xfrm>
            <a:off x="4876800" y="4800600"/>
            <a:ext cx="1588" cy="990600"/>
          </a:xfrm>
          <a:prstGeom prst="line">
            <a:avLst/>
          </a:prstGeom>
          <a:noFill/>
          <a:ln w="38100">
            <a:solidFill>
              <a:schemeClr val="tx2"/>
            </a:solidFill>
            <a:round/>
            <a:headEnd type="none" w="sm" len="sm"/>
            <a:tailEnd type="none" w="sm" len="sm"/>
          </a:ln>
        </p:spPr>
        <p:txBody>
          <a:bodyPr wrap="none" anchor="ctr"/>
          <a:lstStyle/>
          <a:p>
            <a:endParaRPr lang="en-US"/>
          </a:p>
        </p:txBody>
      </p:sp>
      <p:sp>
        <p:nvSpPr>
          <p:cNvPr id="676875" name="Text Box 11"/>
          <p:cNvSpPr txBox="1">
            <a:spLocks noChangeArrowheads="1"/>
          </p:cNvSpPr>
          <p:nvPr/>
        </p:nvSpPr>
        <p:spPr bwMode="auto">
          <a:xfrm>
            <a:off x="3763963" y="2895600"/>
            <a:ext cx="2662396" cy="1261884"/>
          </a:xfrm>
          <a:prstGeom prst="rect">
            <a:avLst/>
          </a:prstGeom>
          <a:noFill/>
          <a:ln w="12700">
            <a:noFill/>
            <a:miter lim="800000"/>
            <a:headEnd type="none" w="sm" len="sm"/>
            <a:tailEnd type="none" w="sm" len="sm"/>
          </a:ln>
        </p:spPr>
        <p:txBody>
          <a:bodyPr wrap="none">
            <a:spAutoFit/>
          </a:bodyPr>
          <a:lstStyle/>
          <a:p>
            <a:pPr algn="ctr" eaLnBrk="0" hangingPunct="0"/>
            <a:r>
              <a:rPr lang="en-US" sz="2000" b="1" dirty="0"/>
              <a:t>Core Research</a:t>
            </a:r>
          </a:p>
          <a:p>
            <a:pPr algn="ctr" eaLnBrk="0" hangingPunct="0"/>
            <a:r>
              <a:rPr lang="en-US" b="1" dirty="0"/>
              <a:t> </a:t>
            </a:r>
            <a:r>
              <a:rPr lang="en-US" sz="1600" b="1" dirty="0" smtClean="0"/>
              <a:t>Socio-technical Drivers </a:t>
            </a:r>
            <a:r>
              <a:rPr lang="en-US" sz="1600" b="1" dirty="0"/>
              <a:t>for </a:t>
            </a:r>
          </a:p>
          <a:p>
            <a:pPr algn="ctr" eaLnBrk="0" hangingPunct="0"/>
            <a:r>
              <a:rPr lang="en-US" sz="1600" b="1" dirty="0"/>
              <a:t>Creating &amp; Sustaining </a:t>
            </a:r>
          </a:p>
          <a:p>
            <a:pPr algn="ctr" eaLnBrk="0" hangingPunct="0"/>
            <a:r>
              <a:rPr lang="en-US" sz="1600" b="1" dirty="0"/>
              <a:t>Communities</a:t>
            </a:r>
          </a:p>
        </p:txBody>
      </p:sp>
      <p:sp>
        <p:nvSpPr>
          <p:cNvPr id="676876" name="Text Box 12"/>
          <p:cNvSpPr txBox="1">
            <a:spLocks noChangeArrowheads="1"/>
          </p:cNvSpPr>
          <p:nvPr/>
        </p:nvSpPr>
        <p:spPr bwMode="auto">
          <a:xfrm>
            <a:off x="6019800" y="762000"/>
            <a:ext cx="2895600" cy="1908215"/>
          </a:xfrm>
          <a:prstGeom prst="rect">
            <a:avLst/>
          </a:prstGeom>
          <a:noFill/>
          <a:ln w="12700">
            <a:noFill/>
            <a:miter lim="800000"/>
            <a:headEnd type="none" w="sm" len="sm"/>
            <a:tailEnd type="none" w="sm" len="sm"/>
          </a:ln>
        </p:spPr>
        <p:txBody>
          <a:bodyPr>
            <a:spAutoFit/>
          </a:bodyPr>
          <a:lstStyle/>
          <a:p>
            <a:pPr eaLnBrk="0" hangingPunct="0"/>
            <a:r>
              <a:rPr lang="en-US" b="1" i="1" dirty="0"/>
              <a:t>Business Applications</a:t>
            </a:r>
          </a:p>
          <a:p>
            <a:pPr eaLnBrk="0" hangingPunct="0"/>
            <a:endParaRPr lang="en-US" sz="1400" b="1" i="1" dirty="0"/>
          </a:p>
          <a:p>
            <a:pPr eaLnBrk="0" hangingPunct="0"/>
            <a:r>
              <a:rPr lang="en-US" sz="1400" b="1" dirty="0"/>
              <a:t> </a:t>
            </a:r>
            <a:r>
              <a:rPr lang="en-US" sz="1400" b="1" dirty="0" err="1"/>
              <a:t>PackEdge</a:t>
            </a:r>
            <a:r>
              <a:rPr lang="en-US" sz="1400" b="1" dirty="0"/>
              <a:t> Community of </a:t>
            </a:r>
          </a:p>
          <a:p>
            <a:pPr eaLnBrk="0" hangingPunct="0"/>
            <a:r>
              <a:rPr lang="en-US" sz="1400" b="1" dirty="0"/>
              <a:t> Practice </a:t>
            </a:r>
            <a:r>
              <a:rPr lang="en-US" sz="1400" b="1" i="1" dirty="0"/>
              <a:t>(P&amp;G</a:t>
            </a:r>
            <a:r>
              <a:rPr lang="en-US" sz="1400" b="1" i="1" dirty="0" smtClean="0"/>
              <a:t>)</a:t>
            </a:r>
          </a:p>
          <a:p>
            <a:pPr eaLnBrk="0" hangingPunct="0"/>
            <a:r>
              <a:rPr lang="en-US" sz="1400" b="1" i="1" dirty="0" smtClean="0"/>
              <a:t>Kraft Design Teams</a:t>
            </a:r>
            <a:endParaRPr lang="en-US" sz="1400" b="1" i="1" dirty="0"/>
          </a:p>
          <a:p>
            <a:pPr eaLnBrk="0" hangingPunct="0"/>
            <a:endParaRPr lang="en-US" sz="1400" b="1" i="1" dirty="0">
              <a:solidFill>
                <a:schemeClr val="bg2"/>
              </a:solidFill>
            </a:endParaRPr>
          </a:p>
        </p:txBody>
      </p:sp>
      <p:sp>
        <p:nvSpPr>
          <p:cNvPr id="676877" name="Text Box 13"/>
          <p:cNvSpPr txBox="1">
            <a:spLocks noChangeArrowheads="1"/>
          </p:cNvSpPr>
          <p:nvPr/>
        </p:nvSpPr>
        <p:spPr bwMode="auto">
          <a:xfrm>
            <a:off x="914400" y="4191000"/>
            <a:ext cx="3910013" cy="2216150"/>
          </a:xfrm>
          <a:prstGeom prst="rect">
            <a:avLst/>
          </a:prstGeom>
          <a:noFill/>
          <a:ln w="12700">
            <a:noFill/>
            <a:miter lim="800000"/>
            <a:headEnd type="none" w="sm" len="sm"/>
            <a:tailEnd type="none" w="sm" len="sm"/>
          </a:ln>
        </p:spPr>
        <p:txBody>
          <a:bodyPr wrap="none">
            <a:spAutoFit/>
          </a:bodyPr>
          <a:lstStyle/>
          <a:p>
            <a:pPr eaLnBrk="0" hangingPunct="0"/>
            <a:r>
              <a:rPr lang="en-US" b="1" dirty="0"/>
              <a:t>Societal Justice Applications</a:t>
            </a:r>
          </a:p>
          <a:p>
            <a:pPr eaLnBrk="0" hangingPunct="0"/>
            <a:endParaRPr lang="en-US" sz="1600" b="1" dirty="0"/>
          </a:p>
          <a:p>
            <a:pPr eaLnBrk="0" hangingPunct="0"/>
            <a:r>
              <a:rPr lang="en-US" sz="1400" b="1" dirty="0"/>
              <a:t>Cultural &amp; Networks Assets</a:t>
            </a:r>
          </a:p>
          <a:p>
            <a:pPr eaLnBrk="0" hangingPunct="0"/>
            <a:r>
              <a:rPr lang="en-US" sz="1400" b="1" dirty="0"/>
              <a:t>In Immigrant Communities  </a:t>
            </a:r>
          </a:p>
          <a:p>
            <a:pPr eaLnBrk="0" hangingPunct="0"/>
            <a:r>
              <a:rPr lang="en-US" sz="1400" b="1" i="1" dirty="0"/>
              <a:t>(Rockefeller Program on </a:t>
            </a:r>
          </a:p>
          <a:p>
            <a:pPr eaLnBrk="0" hangingPunct="0"/>
            <a:r>
              <a:rPr lang="en-US" sz="1400" b="1" i="1" dirty="0"/>
              <a:t>Culture &amp; Creativity)</a:t>
            </a:r>
          </a:p>
          <a:p>
            <a:pPr eaLnBrk="0" hangingPunct="0"/>
            <a:endParaRPr lang="en-US" sz="1400" b="1" i="1" dirty="0"/>
          </a:p>
          <a:p>
            <a:pPr eaLnBrk="0" hangingPunct="0"/>
            <a:r>
              <a:rPr lang="en-US" sz="1400" b="1" dirty="0"/>
              <a:t>Mapping Digital Media and Learning Networks</a:t>
            </a:r>
          </a:p>
          <a:p>
            <a:pPr eaLnBrk="0" hangingPunct="0"/>
            <a:r>
              <a:rPr lang="en-US" sz="1400" b="1" i="1" dirty="0"/>
              <a:t>(MacArthur Foundation)</a:t>
            </a:r>
          </a:p>
        </p:txBody>
      </p:sp>
      <p:sp>
        <p:nvSpPr>
          <p:cNvPr id="676879" name="Text Box 15"/>
          <p:cNvSpPr txBox="1">
            <a:spLocks noChangeArrowheads="1"/>
          </p:cNvSpPr>
          <p:nvPr/>
        </p:nvSpPr>
        <p:spPr bwMode="auto">
          <a:xfrm>
            <a:off x="990600" y="762000"/>
            <a:ext cx="3465513" cy="2400300"/>
          </a:xfrm>
          <a:prstGeom prst="rect">
            <a:avLst/>
          </a:prstGeom>
          <a:noFill/>
          <a:ln w="12700">
            <a:noFill/>
            <a:miter lim="800000"/>
            <a:headEnd type="none" w="sm" len="sm"/>
            <a:tailEnd type="none" w="sm" len="sm"/>
          </a:ln>
        </p:spPr>
        <p:txBody>
          <a:bodyPr>
            <a:spAutoFit/>
          </a:bodyPr>
          <a:lstStyle/>
          <a:p>
            <a:pPr eaLnBrk="0" hangingPunct="0"/>
            <a:r>
              <a:rPr lang="en-US" b="1">
                <a:solidFill>
                  <a:schemeClr val="bg2"/>
                </a:solidFill>
              </a:rPr>
              <a:t>Science Applications</a:t>
            </a:r>
            <a:endParaRPr lang="en-US" sz="1600" b="1">
              <a:solidFill>
                <a:schemeClr val="bg2"/>
              </a:solidFill>
            </a:endParaRPr>
          </a:p>
          <a:p>
            <a:pPr eaLnBrk="0" hangingPunct="0"/>
            <a:r>
              <a:rPr lang="en-US" sz="1400" b="1">
                <a:solidFill>
                  <a:schemeClr val="bg2"/>
                </a:solidFill>
              </a:rPr>
              <a:t>CI-Scope: Understanding &amp; Enabling CI in Virtual Communities </a:t>
            </a:r>
            <a:r>
              <a:rPr lang="en-US" sz="1400" b="1" i="1">
                <a:solidFill>
                  <a:schemeClr val="bg2"/>
                </a:solidFill>
              </a:rPr>
              <a:t>(NSF)</a:t>
            </a:r>
          </a:p>
          <a:p>
            <a:pPr eaLnBrk="0" hangingPunct="0"/>
            <a:endParaRPr lang="en-US" sz="1400" b="1" i="1">
              <a:solidFill>
                <a:schemeClr val="bg2"/>
              </a:solidFill>
            </a:endParaRPr>
          </a:p>
          <a:p>
            <a:pPr eaLnBrk="0" hangingPunct="0"/>
            <a:r>
              <a:rPr lang="en-US" sz="1400" b="1">
                <a:solidFill>
                  <a:srgbClr val="990000"/>
                </a:solidFill>
              </a:rPr>
              <a:t>CP2R: Collaboration for Preparedness,</a:t>
            </a:r>
          </a:p>
          <a:p>
            <a:pPr eaLnBrk="0" hangingPunct="0"/>
            <a:r>
              <a:rPr lang="en-US" sz="1400" b="1">
                <a:solidFill>
                  <a:srgbClr val="990000"/>
                </a:solidFill>
              </a:rPr>
              <a:t>Response &amp; Recovery </a:t>
            </a:r>
            <a:r>
              <a:rPr lang="en-US" sz="1400" b="1" i="1">
                <a:solidFill>
                  <a:srgbClr val="990000"/>
                </a:solidFill>
              </a:rPr>
              <a:t>(NSF)</a:t>
            </a:r>
          </a:p>
          <a:p>
            <a:pPr eaLnBrk="0" hangingPunct="0"/>
            <a:endParaRPr lang="en-US" sz="1400" b="1" i="1">
              <a:solidFill>
                <a:schemeClr val="bg2"/>
              </a:solidFill>
            </a:endParaRPr>
          </a:p>
          <a:p>
            <a:pPr eaLnBrk="0" hangingPunct="0"/>
            <a:r>
              <a:rPr lang="en-US" sz="1400" b="1">
                <a:solidFill>
                  <a:schemeClr val="bg2"/>
                </a:solidFill>
              </a:rPr>
              <a:t>TSEEN: Tobacco Surveillance </a:t>
            </a:r>
          </a:p>
          <a:p>
            <a:pPr eaLnBrk="0" hangingPunct="0"/>
            <a:r>
              <a:rPr lang="en-US" sz="1400" b="1">
                <a:solidFill>
                  <a:schemeClr val="bg2"/>
                </a:solidFill>
              </a:rPr>
              <a:t>Evaluation &amp; Epidemiology </a:t>
            </a:r>
          </a:p>
          <a:p>
            <a:pPr eaLnBrk="0" hangingPunct="0"/>
            <a:r>
              <a:rPr lang="en-US" sz="1400" b="1">
                <a:solidFill>
                  <a:schemeClr val="bg2"/>
                </a:solidFill>
              </a:rPr>
              <a:t>Network </a:t>
            </a:r>
            <a:r>
              <a:rPr lang="en-US" sz="1400" b="1" i="1">
                <a:solidFill>
                  <a:schemeClr val="bg2"/>
                </a:solidFill>
              </a:rPr>
              <a:t>(NSF, NIH, CDC)</a:t>
            </a:r>
          </a:p>
        </p:txBody>
      </p:sp>
      <p:sp>
        <p:nvSpPr>
          <p:cNvPr id="31760" name="Rectangle 16"/>
          <p:cNvSpPr>
            <a:spLocks noChangeArrowheads="1"/>
          </p:cNvSpPr>
          <p:nvPr/>
        </p:nvSpPr>
        <p:spPr bwMode="auto">
          <a:xfrm>
            <a:off x="1143000" y="0"/>
            <a:ext cx="8001000" cy="762000"/>
          </a:xfrm>
          <a:prstGeom prst="rect">
            <a:avLst/>
          </a:prstGeom>
          <a:noFill/>
          <a:ln w="9525">
            <a:noFill/>
            <a:miter lim="800000"/>
            <a:headEnd/>
            <a:tailEnd/>
          </a:ln>
        </p:spPr>
        <p:txBody>
          <a:bodyPr lIns="92075" tIns="46038" rIns="92075" bIns="46038" anchor="ctr"/>
          <a:lstStyle/>
          <a:p>
            <a:pPr algn="ctr" eaLnBrk="0" hangingPunct="0"/>
            <a:r>
              <a:rPr lang="en-US">
                <a:solidFill>
                  <a:schemeClr val="tx2"/>
                </a:solidFill>
              </a:rPr>
              <a:t>Projects Investigating Social Drivers for Communities</a:t>
            </a:r>
          </a:p>
        </p:txBody>
      </p:sp>
      <p:pic>
        <p:nvPicPr>
          <p:cNvPr id="31762" name="Picture 7" descr="NU Logo"/>
          <p:cNvPicPr>
            <a:picLocks noChangeAspect="1" noChangeArrowheads="1"/>
          </p:cNvPicPr>
          <p:nvPr/>
        </p:nvPicPr>
        <p:blipFill>
          <a:blip r:embed="rId3"/>
          <a:srcRect/>
          <a:stretch>
            <a:fillRect/>
          </a:stretch>
        </p:blipFill>
        <p:spPr bwMode="auto">
          <a:xfrm>
            <a:off x="0" y="5897563"/>
            <a:ext cx="960438" cy="960437"/>
          </a:xfrm>
          <a:prstGeom prst="rect">
            <a:avLst/>
          </a:prstGeom>
          <a:noFill/>
          <a:ln w="9525">
            <a:noFill/>
            <a:miter lim="800000"/>
            <a:headEnd/>
            <a:tailEnd/>
          </a:ln>
        </p:spPr>
      </p:pic>
      <p:sp>
        <p:nvSpPr>
          <p:cNvPr id="21" name="Text Box 14"/>
          <p:cNvSpPr txBox="1">
            <a:spLocks noChangeArrowheads="1"/>
          </p:cNvSpPr>
          <p:nvPr/>
        </p:nvSpPr>
        <p:spPr bwMode="auto">
          <a:xfrm>
            <a:off x="5410200" y="4199453"/>
            <a:ext cx="3505200" cy="2277547"/>
          </a:xfrm>
          <a:prstGeom prst="rect">
            <a:avLst/>
          </a:prstGeom>
          <a:noFill/>
          <a:ln w="12700">
            <a:noFill/>
            <a:miter lim="800000"/>
            <a:headEnd type="none" w="sm" len="sm"/>
            <a:tailEnd type="none" w="sm" len="sm"/>
          </a:ln>
        </p:spPr>
        <p:txBody>
          <a:bodyPr>
            <a:spAutoFit/>
          </a:bodyPr>
          <a:lstStyle/>
          <a:p>
            <a:pPr eaLnBrk="0" hangingPunct="0"/>
            <a:r>
              <a:rPr lang="en-US" b="1" dirty="0">
                <a:solidFill>
                  <a:schemeClr val="bg2"/>
                </a:solidFill>
              </a:rPr>
              <a:t>Entertainment  Applications</a:t>
            </a:r>
          </a:p>
          <a:p>
            <a:pPr eaLnBrk="0" hangingPunct="0"/>
            <a:endParaRPr lang="en-US" b="1" dirty="0">
              <a:solidFill>
                <a:schemeClr val="bg2"/>
              </a:solidFill>
            </a:endParaRPr>
          </a:p>
          <a:p>
            <a:pPr eaLnBrk="0" hangingPunct="0"/>
            <a:r>
              <a:rPr lang="en-US" sz="1400" b="1" dirty="0" smtClean="0">
                <a:solidFill>
                  <a:schemeClr val="bg2"/>
                </a:solidFill>
              </a:rPr>
              <a:t>Second Life (</a:t>
            </a:r>
            <a:r>
              <a:rPr lang="en-US" sz="1400" b="1" i="1" dirty="0" smtClean="0">
                <a:solidFill>
                  <a:schemeClr val="bg2"/>
                </a:solidFill>
              </a:rPr>
              <a:t>NSF,  Army Research Institute, </a:t>
            </a:r>
            <a:r>
              <a:rPr lang="en-US" sz="1400" b="1" dirty="0" smtClean="0">
                <a:solidFill>
                  <a:schemeClr val="bg2"/>
                </a:solidFill>
              </a:rPr>
              <a:t>Linden Labs)</a:t>
            </a:r>
          </a:p>
          <a:p>
            <a:pPr eaLnBrk="0" hangingPunct="0"/>
            <a:endParaRPr lang="en-US" sz="1400" b="1" dirty="0" smtClean="0">
              <a:solidFill>
                <a:schemeClr val="bg2"/>
              </a:solidFill>
            </a:endParaRPr>
          </a:p>
          <a:p>
            <a:pPr eaLnBrk="0" hangingPunct="0"/>
            <a:r>
              <a:rPr lang="en-US" sz="1400" b="1" i="1" dirty="0" err="1" smtClean="0">
                <a:solidFill>
                  <a:schemeClr val="bg2"/>
                </a:solidFill>
              </a:rPr>
              <a:t>EverQuest</a:t>
            </a:r>
            <a:r>
              <a:rPr lang="en-US" sz="1400" b="1" i="1" dirty="0" smtClean="0">
                <a:solidFill>
                  <a:schemeClr val="bg2"/>
                </a:solidFill>
              </a:rPr>
              <a:t> II (NSF</a:t>
            </a:r>
            <a:r>
              <a:rPr lang="en-US" sz="1400" b="1" i="1" dirty="0">
                <a:solidFill>
                  <a:schemeClr val="bg2"/>
                </a:solidFill>
              </a:rPr>
              <a:t>, </a:t>
            </a:r>
            <a:r>
              <a:rPr lang="en-US" sz="1400" b="1" i="1" dirty="0" smtClean="0">
                <a:solidFill>
                  <a:schemeClr val="bg2"/>
                </a:solidFill>
              </a:rPr>
              <a:t> Army Research Institute, </a:t>
            </a:r>
            <a:r>
              <a:rPr lang="en-US" sz="1400" b="1" i="1" dirty="0">
                <a:solidFill>
                  <a:schemeClr val="bg2"/>
                </a:solidFill>
              </a:rPr>
              <a:t>Linden Labs)</a:t>
            </a:r>
          </a:p>
        </p:txBody>
      </p:sp>
      <p:grpSp>
        <p:nvGrpSpPr>
          <p:cNvPr id="22" name="Group 9"/>
          <p:cNvGrpSpPr>
            <a:grpSpLocks/>
          </p:cNvGrpSpPr>
          <p:nvPr/>
        </p:nvGrpSpPr>
        <p:grpSpPr bwMode="auto">
          <a:xfrm>
            <a:off x="7467600" y="5903913"/>
            <a:ext cx="1676400" cy="954087"/>
            <a:chOff x="7467600" y="5903893"/>
            <a:chExt cx="1676400" cy="954107"/>
          </a:xfrm>
        </p:grpSpPr>
        <p:pic>
          <p:nvPicPr>
            <p:cNvPr id="23" name="Picture 3" descr="Sonic logo.jpg"/>
            <p:cNvPicPr>
              <a:picLocks noChangeAspect="1"/>
            </p:cNvPicPr>
            <p:nvPr/>
          </p:nvPicPr>
          <p:blipFill>
            <a:blip r:embed="rId4"/>
            <a:srcRect/>
            <a:stretch>
              <a:fillRect/>
            </a:stretch>
          </p:blipFill>
          <p:spPr bwMode="auto">
            <a:xfrm>
              <a:off x="8229600" y="6259420"/>
              <a:ext cx="855517" cy="293780"/>
            </a:xfrm>
            <a:prstGeom prst="rect">
              <a:avLst/>
            </a:prstGeom>
            <a:noFill/>
            <a:ln w="9525">
              <a:noFill/>
              <a:miter lim="800000"/>
              <a:headEnd/>
              <a:tailEnd/>
            </a:ln>
          </p:spPr>
        </p:pic>
        <p:sp>
          <p:nvSpPr>
            <p:cNvPr id="24"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rgbClr val="333333"/>
                  </a:solidFill>
                  <a:latin typeface="BrowalliaUPC" pitchFamily="34" charset="-34"/>
                  <a:cs typeface="BrowalliaUPC" pitchFamily="34" charset="-34"/>
                </a:rPr>
                <a:t>           </a:t>
              </a:r>
              <a:r>
                <a:rPr lang="en-US" sz="1600" dirty="0">
                  <a:solidFill>
                    <a:schemeClr val="bg1"/>
                  </a:solidFill>
                  <a:latin typeface="BrowalliaUPC" pitchFamily="34" charset="-34"/>
                  <a:cs typeface="BrowalliaUPC" pitchFamily="34" charset="-34"/>
                </a:rPr>
                <a:t>SONIC</a:t>
              </a:r>
              <a:endParaRPr lang="en-US" sz="1600" dirty="0">
                <a:solidFill>
                  <a:schemeClr val="bg1"/>
                </a:solidFill>
                <a:latin typeface="Gill Sans"/>
              </a:endParaRPr>
            </a:p>
            <a:p>
              <a:pPr algn="r" eaLnBrk="0" hangingPunct="0">
                <a:spcBef>
                  <a:spcPct val="50000"/>
                </a:spcBef>
              </a:pPr>
              <a:endParaRPr lang="en-US" sz="800" dirty="0">
                <a:solidFill>
                  <a:srgbClr val="333333"/>
                </a:solidFill>
                <a:latin typeface="Gill Sans"/>
              </a:endParaRPr>
            </a:p>
            <a:p>
              <a:pPr algn="r" eaLnBrk="0" hangingPunct="0">
                <a:spcBef>
                  <a:spcPct val="50000"/>
                </a:spcBef>
              </a:pPr>
              <a:r>
                <a:rPr lang="en-US" sz="800" dirty="0">
                  <a:solidFill>
                    <a:schemeClr val="bg1"/>
                  </a:solidFill>
                  <a:latin typeface="Gill Sans"/>
                </a:rPr>
                <a:t>Advancing the Science of Networks in Communities</a:t>
              </a:r>
              <a:endParaRPr lang="en-US" sz="800" dirty="0">
                <a:solidFill>
                  <a:schemeClr val="bg1"/>
                </a:solidFill>
              </a:endParaRP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0"/>
            <a:ext cx="7772400" cy="1143000"/>
          </a:xfrm>
        </p:spPr>
        <p:txBody>
          <a:bodyPr/>
          <a:lstStyle/>
          <a:p>
            <a:pPr eaLnBrk="1" hangingPunct="1"/>
            <a:r>
              <a:rPr lang="en-US" smtClean="0"/>
              <a:t>Hurricane Katrina 2005</a:t>
            </a:r>
          </a:p>
        </p:txBody>
      </p:sp>
      <p:sp>
        <p:nvSpPr>
          <p:cNvPr id="32771" name="Rectangle 3"/>
          <p:cNvSpPr>
            <a:spLocks noGrp="1" noChangeArrowheads="1" noTextEdit="1"/>
          </p:cNvSpPr>
          <p:nvPr>
            <p:ph type="clipArt" sz="half" idx="1"/>
          </p:nvPr>
        </p:nvSpPr>
        <p:spPr>
          <a:xfrm>
            <a:off x="1143000" y="1981200"/>
            <a:ext cx="3816350" cy="4114800"/>
          </a:xfrm>
        </p:spPr>
      </p:sp>
      <p:sp>
        <p:nvSpPr>
          <p:cNvPr id="32772" name="Rectangle 4"/>
          <p:cNvSpPr>
            <a:spLocks noGrp="1" noChangeArrowheads="1"/>
          </p:cNvSpPr>
          <p:nvPr>
            <p:ph type="body" sz="half" idx="2"/>
          </p:nvPr>
        </p:nvSpPr>
        <p:spPr>
          <a:xfrm>
            <a:off x="5942013" y="1195388"/>
            <a:ext cx="3201987" cy="4878387"/>
          </a:xfrm>
        </p:spPr>
        <p:txBody>
          <a:bodyPr/>
          <a:lstStyle/>
          <a:p>
            <a:pPr marL="1604963" indent="-1604963" defTabSz="400050" eaLnBrk="1" hangingPunct="1">
              <a:lnSpc>
                <a:spcPct val="90000"/>
              </a:lnSpc>
              <a:buFont typeface="Monotype Sorts"/>
              <a:buNone/>
            </a:pPr>
            <a:r>
              <a:rPr lang="en-US" sz="1600" smtClean="0"/>
              <a:t>Formed:	Aug 23, 2005</a:t>
            </a:r>
          </a:p>
          <a:p>
            <a:pPr marL="1604963" indent="-1604963" defTabSz="400050" eaLnBrk="1" hangingPunct="1">
              <a:lnSpc>
                <a:spcPct val="90000"/>
              </a:lnSpc>
              <a:buFont typeface="Monotype Sorts"/>
              <a:buNone/>
            </a:pPr>
            <a:r>
              <a:rPr lang="en-US" sz="1600" smtClean="0"/>
              <a:t>Dissipated:	Aug 31, 2005</a:t>
            </a:r>
          </a:p>
          <a:p>
            <a:pPr marL="1604963" indent="-1604963" defTabSz="400050" eaLnBrk="1" hangingPunct="1">
              <a:lnSpc>
                <a:spcPct val="90000"/>
              </a:lnSpc>
              <a:buFont typeface="Monotype Sorts"/>
              <a:buNone/>
            </a:pPr>
            <a:r>
              <a:rPr lang="en-US" sz="1600" smtClean="0"/>
              <a:t>Highest wind:	175 mph</a:t>
            </a:r>
          </a:p>
          <a:p>
            <a:pPr marL="1604963" indent="-1604963" defTabSz="400050" eaLnBrk="1" hangingPunct="1">
              <a:lnSpc>
                <a:spcPct val="90000"/>
              </a:lnSpc>
              <a:buFont typeface="Monotype Sorts"/>
              <a:buNone/>
            </a:pPr>
            <a:r>
              <a:rPr lang="en-US" sz="1600" smtClean="0"/>
              <a:t>Lowest press:	902 mbar</a:t>
            </a:r>
          </a:p>
          <a:p>
            <a:pPr marL="1604963" indent="-1604963" defTabSz="400050" eaLnBrk="1" hangingPunct="1">
              <a:lnSpc>
                <a:spcPct val="90000"/>
              </a:lnSpc>
              <a:buFont typeface="Monotype Sorts"/>
              <a:buNone/>
            </a:pPr>
            <a:r>
              <a:rPr lang="en-US" sz="1600" smtClean="0"/>
              <a:t>Damages:	$81.2 Billion</a:t>
            </a:r>
          </a:p>
          <a:p>
            <a:pPr marL="1604963" indent="-1604963" defTabSz="400050" eaLnBrk="1" hangingPunct="1">
              <a:lnSpc>
                <a:spcPct val="90000"/>
              </a:lnSpc>
              <a:buFont typeface="Monotype Sorts"/>
              <a:buNone/>
            </a:pPr>
            <a:r>
              <a:rPr lang="en-US" sz="1600" smtClean="0"/>
              <a:t>Fatalities:	&gt;1,836</a:t>
            </a:r>
          </a:p>
          <a:p>
            <a:pPr marL="1604963" indent="-1604963" defTabSz="400050" eaLnBrk="1" hangingPunct="1">
              <a:lnSpc>
                <a:spcPct val="90000"/>
              </a:lnSpc>
              <a:buFont typeface="Monotype Sorts"/>
              <a:buNone/>
            </a:pPr>
            <a:r>
              <a:rPr lang="en-US" sz="1600" smtClean="0"/>
              <a:t>Areas affected:	Bahamas,</a:t>
            </a:r>
          </a:p>
          <a:p>
            <a:pPr marL="1604963" indent="-1604963" defTabSz="400050" eaLnBrk="1" hangingPunct="1">
              <a:lnSpc>
                <a:spcPct val="90000"/>
              </a:lnSpc>
              <a:buFont typeface="Monotype Sorts"/>
              <a:buNone/>
            </a:pPr>
            <a:r>
              <a:rPr lang="en-US" sz="1600" smtClean="0"/>
              <a:t>                            South Florida, Cuba, Louisiana (especially Greater New Orleans), Mississippi, Alabama, Florida Panhandle, most of eastern North America</a:t>
            </a:r>
          </a:p>
          <a:p>
            <a:pPr marL="1604963" indent="-1604963" defTabSz="400050" eaLnBrk="1" hangingPunct="1">
              <a:lnSpc>
                <a:spcPct val="90000"/>
              </a:lnSpc>
              <a:buFont typeface="Monotype Sorts"/>
              <a:buNone/>
            </a:pPr>
            <a:endParaRPr lang="en-US" sz="1600" smtClean="0"/>
          </a:p>
        </p:txBody>
      </p:sp>
      <p:pic>
        <p:nvPicPr>
          <p:cNvPr id="32773" name="Picture 5" descr="hhtm05_CSC-S-IMS-SSP538881472472"/>
          <p:cNvPicPr>
            <a:picLocks noChangeAspect="1" noChangeArrowheads="1"/>
          </p:cNvPicPr>
          <p:nvPr/>
        </p:nvPicPr>
        <p:blipFill>
          <a:blip r:embed="rId3"/>
          <a:srcRect/>
          <a:stretch>
            <a:fillRect/>
          </a:stretch>
        </p:blipFill>
        <p:spPr bwMode="auto">
          <a:xfrm>
            <a:off x="185738" y="1250950"/>
            <a:ext cx="5745162" cy="5149850"/>
          </a:xfrm>
          <a:prstGeom prst="rect">
            <a:avLst/>
          </a:prstGeom>
          <a:noFill/>
          <a:ln w="9525">
            <a:noFill/>
            <a:miter lim="800000"/>
            <a:headEnd/>
            <a:tailEnd/>
          </a:ln>
        </p:spPr>
      </p:pic>
      <p:sp>
        <p:nvSpPr>
          <p:cNvPr id="32774" name="Text Box 6"/>
          <p:cNvSpPr txBox="1">
            <a:spLocks noChangeArrowheads="1"/>
          </p:cNvSpPr>
          <p:nvPr/>
        </p:nvSpPr>
        <p:spPr bwMode="auto">
          <a:xfrm>
            <a:off x="938213" y="6423025"/>
            <a:ext cx="2795587" cy="274638"/>
          </a:xfrm>
          <a:prstGeom prst="rect">
            <a:avLst/>
          </a:prstGeom>
          <a:noFill/>
          <a:ln w="9525">
            <a:noFill/>
            <a:miter lim="800000"/>
            <a:headEnd/>
            <a:tailEnd/>
          </a:ln>
        </p:spPr>
        <p:txBody>
          <a:bodyPr wrap="none">
            <a:spAutoFit/>
          </a:bodyPr>
          <a:lstStyle/>
          <a:p>
            <a:pPr eaLnBrk="0" hangingPunct="0"/>
            <a:r>
              <a:rPr lang="en-US" sz="1200">
                <a:latin typeface="Times" charset="0"/>
              </a:rPr>
              <a:t>Map source: http://hurricane.csc.noaa.gov/</a:t>
            </a:r>
          </a:p>
        </p:txBody>
      </p:sp>
      <p:pic>
        <p:nvPicPr>
          <p:cNvPr id="32775" name="Picture 7" descr="465px-Hurricane_Katrina_August_28_2005_NASA">
            <a:hlinkClick r:id="rId4"/>
          </p:cNvPr>
          <p:cNvPicPr>
            <a:picLocks noChangeAspect="1" noChangeArrowheads="1"/>
          </p:cNvPicPr>
          <p:nvPr/>
        </p:nvPicPr>
        <p:blipFill>
          <a:blip r:embed="rId5"/>
          <a:srcRect/>
          <a:stretch>
            <a:fillRect/>
          </a:stretch>
        </p:blipFill>
        <p:spPr bwMode="auto">
          <a:xfrm>
            <a:off x="5334000" y="3200400"/>
            <a:ext cx="2184400" cy="2819400"/>
          </a:xfrm>
          <a:prstGeom prst="rect">
            <a:avLst/>
          </a:prstGeom>
          <a:noFill/>
          <a:ln w="9525">
            <a:noFill/>
            <a:miter lim="800000"/>
            <a:headEnd/>
            <a:tailEnd/>
          </a:ln>
        </p:spPr>
      </p:pic>
      <p:sp>
        <p:nvSpPr>
          <p:cNvPr id="32776" name="Text Box 9"/>
          <p:cNvSpPr txBox="1">
            <a:spLocks noChangeArrowheads="1"/>
          </p:cNvSpPr>
          <p:nvPr/>
        </p:nvSpPr>
        <p:spPr bwMode="auto">
          <a:xfrm>
            <a:off x="4460875" y="5497513"/>
            <a:ext cx="455613" cy="274637"/>
          </a:xfrm>
          <a:prstGeom prst="rect">
            <a:avLst/>
          </a:prstGeom>
          <a:noFill/>
          <a:ln w="9525">
            <a:noFill/>
            <a:miter lim="800000"/>
            <a:headEnd/>
            <a:tailEnd/>
          </a:ln>
        </p:spPr>
        <p:txBody>
          <a:bodyPr wrap="none">
            <a:spAutoFit/>
          </a:bodyPr>
          <a:lstStyle/>
          <a:p>
            <a:pPr eaLnBrk="0" hangingPunct="0"/>
            <a:r>
              <a:rPr lang="en-US" sz="1200">
                <a:latin typeface="Times" charset="0"/>
              </a:rPr>
              <a:t>8/23</a:t>
            </a:r>
          </a:p>
        </p:txBody>
      </p:sp>
      <p:sp>
        <p:nvSpPr>
          <p:cNvPr id="32777" name="Text Box 10"/>
          <p:cNvSpPr txBox="1">
            <a:spLocks noChangeArrowheads="1"/>
          </p:cNvSpPr>
          <p:nvPr/>
        </p:nvSpPr>
        <p:spPr bwMode="auto">
          <a:xfrm>
            <a:off x="4137025" y="4881563"/>
            <a:ext cx="455613" cy="274637"/>
          </a:xfrm>
          <a:prstGeom prst="rect">
            <a:avLst/>
          </a:prstGeom>
          <a:noFill/>
          <a:ln w="9525">
            <a:noFill/>
            <a:miter lim="800000"/>
            <a:headEnd/>
            <a:tailEnd/>
          </a:ln>
        </p:spPr>
        <p:txBody>
          <a:bodyPr wrap="none">
            <a:spAutoFit/>
          </a:bodyPr>
          <a:lstStyle/>
          <a:p>
            <a:pPr eaLnBrk="0" hangingPunct="0"/>
            <a:r>
              <a:rPr lang="en-US" sz="1200">
                <a:latin typeface="Times" charset="0"/>
              </a:rPr>
              <a:t>8/24</a:t>
            </a:r>
          </a:p>
        </p:txBody>
      </p:sp>
      <p:sp>
        <p:nvSpPr>
          <p:cNvPr id="32778" name="Text Box 11"/>
          <p:cNvSpPr txBox="1">
            <a:spLocks noChangeArrowheads="1"/>
          </p:cNvSpPr>
          <p:nvPr/>
        </p:nvSpPr>
        <p:spPr bwMode="auto">
          <a:xfrm>
            <a:off x="3348038" y="4649788"/>
            <a:ext cx="455612" cy="274637"/>
          </a:xfrm>
          <a:prstGeom prst="rect">
            <a:avLst/>
          </a:prstGeom>
          <a:noFill/>
          <a:ln w="9525">
            <a:noFill/>
            <a:miter lim="800000"/>
            <a:headEnd/>
            <a:tailEnd/>
          </a:ln>
        </p:spPr>
        <p:txBody>
          <a:bodyPr wrap="none">
            <a:spAutoFit/>
          </a:bodyPr>
          <a:lstStyle/>
          <a:p>
            <a:pPr eaLnBrk="0" hangingPunct="0"/>
            <a:r>
              <a:rPr lang="en-US" sz="1200">
                <a:latin typeface="Times" charset="0"/>
              </a:rPr>
              <a:t>8/25</a:t>
            </a:r>
          </a:p>
        </p:txBody>
      </p:sp>
      <p:sp>
        <p:nvSpPr>
          <p:cNvPr id="32779" name="Text Box 12"/>
          <p:cNvSpPr txBox="1">
            <a:spLocks noChangeArrowheads="1"/>
          </p:cNvSpPr>
          <p:nvPr/>
        </p:nvSpPr>
        <p:spPr bwMode="auto">
          <a:xfrm>
            <a:off x="2698750" y="4868863"/>
            <a:ext cx="455613" cy="274637"/>
          </a:xfrm>
          <a:prstGeom prst="rect">
            <a:avLst/>
          </a:prstGeom>
          <a:noFill/>
          <a:ln w="9525">
            <a:noFill/>
            <a:miter lim="800000"/>
            <a:headEnd/>
            <a:tailEnd/>
          </a:ln>
        </p:spPr>
        <p:txBody>
          <a:bodyPr wrap="none">
            <a:spAutoFit/>
          </a:bodyPr>
          <a:lstStyle/>
          <a:p>
            <a:pPr eaLnBrk="0" hangingPunct="0"/>
            <a:r>
              <a:rPr lang="en-US" sz="1200">
                <a:latin typeface="Times" charset="0"/>
              </a:rPr>
              <a:t>8/26</a:t>
            </a:r>
          </a:p>
        </p:txBody>
      </p:sp>
      <p:sp>
        <p:nvSpPr>
          <p:cNvPr id="32780" name="Text Box 13"/>
          <p:cNvSpPr txBox="1">
            <a:spLocks noChangeArrowheads="1"/>
          </p:cNvSpPr>
          <p:nvPr/>
        </p:nvSpPr>
        <p:spPr bwMode="auto">
          <a:xfrm>
            <a:off x="2122488" y="4997450"/>
            <a:ext cx="455612" cy="274638"/>
          </a:xfrm>
          <a:prstGeom prst="rect">
            <a:avLst/>
          </a:prstGeom>
          <a:noFill/>
          <a:ln w="9525">
            <a:noFill/>
            <a:miter lim="800000"/>
            <a:headEnd/>
            <a:tailEnd/>
          </a:ln>
        </p:spPr>
        <p:txBody>
          <a:bodyPr wrap="none">
            <a:spAutoFit/>
          </a:bodyPr>
          <a:lstStyle/>
          <a:p>
            <a:pPr eaLnBrk="0" hangingPunct="0"/>
            <a:r>
              <a:rPr lang="en-US" sz="1200">
                <a:latin typeface="Times" charset="0"/>
              </a:rPr>
              <a:t>8/27</a:t>
            </a:r>
          </a:p>
        </p:txBody>
      </p:sp>
      <p:sp>
        <p:nvSpPr>
          <p:cNvPr id="32781" name="Text Box 14"/>
          <p:cNvSpPr txBox="1">
            <a:spLocks noChangeArrowheads="1"/>
          </p:cNvSpPr>
          <p:nvPr/>
        </p:nvSpPr>
        <p:spPr bwMode="auto">
          <a:xfrm>
            <a:off x="1527175" y="4713288"/>
            <a:ext cx="455613" cy="274637"/>
          </a:xfrm>
          <a:prstGeom prst="rect">
            <a:avLst/>
          </a:prstGeom>
          <a:noFill/>
          <a:ln w="9525">
            <a:noFill/>
            <a:miter lim="800000"/>
            <a:headEnd/>
            <a:tailEnd/>
          </a:ln>
        </p:spPr>
        <p:txBody>
          <a:bodyPr wrap="none">
            <a:spAutoFit/>
          </a:bodyPr>
          <a:lstStyle/>
          <a:p>
            <a:pPr eaLnBrk="0" hangingPunct="0"/>
            <a:r>
              <a:rPr lang="en-US" sz="1200">
                <a:latin typeface="Times" charset="0"/>
              </a:rPr>
              <a:t>8/28</a:t>
            </a:r>
          </a:p>
        </p:txBody>
      </p:sp>
      <p:sp>
        <p:nvSpPr>
          <p:cNvPr id="32782" name="Text Box 15"/>
          <p:cNvSpPr txBox="1">
            <a:spLocks noChangeArrowheads="1"/>
          </p:cNvSpPr>
          <p:nvPr/>
        </p:nvSpPr>
        <p:spPr bwMode="auto">
          <a:xfrm>
            <a:off x="989013" y="4321175"/>
            <a:ext cx="455612" cy="274638"/>
          </a:xfrm>
          <a:prstGeom prst="rect">
            <a:avLst/>
          </a:prstGeom>
          <a:noFill/>
          <a:ln w="9525">
            <a:noFill/>
            <a:miter lim="800000"/>
            <a:headEnd/>
            <a:tailEnd/>
          </a:ln>
        </p:spPr>
        <p:txBody>
          <a:bodyPr>
            <a:spAutoFit/>
          </a:bodyPr>
          <a:lstStyle/>
          <a:p>
            <a:pPr eaLnBrk="0" hangingPunct="0"/>
            <a:r>
              <a:rPr lang="en-US" sz="1200">
                <a:latin typeface="Times" charset="0"/>
              </a:rPr>
              <a:t>8/29</a:t>
            </a:r>
          </a:p>
        </p:txBody>
      </p:sp>
      <p:sp>
        <p:nvSpPr>
          <p:cNvPr id="32783" name="Text Box 16"/>
          <p:cNvSpPr txBox="1">
            <a:spLocks noChangeArrowheads="1"/>
          </p:cNvSpPr>
          <p:nvPr/>
        </p:nvSpPr>
        <p:spPr bwMode="auto">
          <a:xfrm>
            <a:off x="1847850" y="2749550"/>
            <a:ext cx="455613" cy="274638"/>
          </a:xfrm>
          <a:prstGeom prst="rect">
            <a:avLst/>
          </a:prstGeom>
          <a:noFill/>
          <a:ln w="9525">
            <a:noFill/>
            <a:miter lim="800000"/>
            <a:headEnd/>
            <a:tailEnd/>
          </a:ln>
        </p:spPr>
        <p:txBody>
          <a:bodyPr wrap="none">
            <a:spAutoFit/>
          </a:bodyPr>
          <a:lstStyle/>
          <a:p>
            <a:pPr eaLnBrk="0" hangingPunct="0"/>
            <a:r>
              <a:rPr lang="en-US" sz="1200">
                <a:latin typeface="Times" charset="0"/>
              </a:rPr>
              <a:t>8/30</a:t>
            </a:r>
          </a:p>
        </p:txBody>
      </p:sp>
      <p:sp>
        <p:nvSpPr>
          <p:cNvPr id="32784" name="Text Box 17"/>
          <p:cNvSpPr txBox="1">
            <a:spLocks noChangeArrowheads="1"/>
          </p:cNvSpPr>
          <p:nvPr/>
        </p:nvSpPr>
        <p:spPr bwMode="auto">
          <a:xfrm>
            <a:off x="2646363" y="2154238"/>
            <a:ext cx="455612" cy="274637"/>
          </a:xfrm>
          <a:prstGeom prst="rect">
            <a:avLst/>
          </a:prstGeom>
          <a:noFill/>
          <a:ln w="9525">
            <a:noFill/>
            <a:miter lim="800000"/>
            <a:headEnd/>
            <a:tailEnd/>
          </a:ln>
        </p:spPr>
        <p:txBody>
          <a:bodyPr wrap="none">
            <a:spAutoFit/>
          </a:bodyPr>
          <a:lstStyle/>
          <a:p>
            <a:pPr eaLnBrk="0" hangingPunct="0"/>
            <a:r>
              <a:rPr lang="en-US" sz="1200">
                <a:latin typeface="Times" charset="0"/>
              </a:rPr>
              <a:t>8/31</a:t>
            </a:r>
          </a:p>
        </p:txBody>
      </p:sp>
      <p:pic>
        <p:nvPicPr>
          <p:cNvPr id="32785" name="Picture 7" descr="NU Logo"/>
          <p:cNvPicPr>
            <a:picLocks noChangeAspect="1" noChangeArrowheads="1"/>
          </p:cNvPicPr>
          <p:nvPr/>
        </p:nvPicPr>
        <p:blipFill>
          <a:blip r:embed="rId6"/>
          <a:srcRect/>
          <a:stretch>
            <a:fillRect/>
          </a:stretch>
        </p:blipFill>
        <p:spPr bwMode="auto">
          <a:xfrm>
            <a:off x="0" y="5897563"/>
            <a:ext cx="960438" cy="960437"/>
          </a:xfrm>
          <a:prstGeom prst="rect">
            <a:avLst/>
          </a:prstGeom>
          <a:noFill/>
          <a:ln w="9525">
            <a:noFill/>
            <a:miter lim="800000"/>
            <a:headEnd/>
            <a:tailEnd/>
          </a:ln>
        </p:spPr>
      </p:pic>
      <p:grpSp>
        <p:nvGrpSpPr>
          <p:cNvPr id="32786" name="Group 9"/>
          <p:cNvGrpSpPr>
            <a:grpSpLocks/>
          </p:cNvGrpSpPr>
          <p:nvPr/>
        </p:nvGrpSpPr>
        <p:grpSpPr bwMode="auto">
          <a:xfrm>
            <a:off x="7467600" y="5903913"/>
            <a:ext cx="1676400" cy="954087"/>
            <a:chOff x="7467600" y="5903893"/>
            <a:chExt cx="1676400" cy="954107"/>
          </a:xfrm>
        </p:grpSpPr>
        <p:pic>
          <p:nvPicPr>
            <p:cNvPr id="32787" name="Picture 3" descr="Sonic logo.jpg"/>
            <p:cNvPicPr>
              <a:picLocks noChangeAspect="1"/>
            </p:cNvPicPr>
            <p:nvPr/>
          </p:nvPicPr>
          <p:blipFill>
            <a:blip r:embed="rId7"/>
            <a:srcRect/>
            <a:stretch>
              <a:fillRect/>
            </a:stretch>
          </p:blipFill>
          <p:spPr bwMode="auto">
            <a:xfrm>
              <a:off x="8229600" y="6259420"/>
              <a:ext cx="855517" cy="293780"/>
            </a:xfrm>
            <a:prstGeom prst="rect">
              <a:avLst/>
            </a:prstGeom>
            <a:noFill/>
            <a:ln w="9525">
              <a:noFill/>
              <a:miter lim="800000"/>
              <a:headEnd/>
              <a:tailEnd/>
            </a:ln>
          </p:spPr>
        </p:pic>
        <p:sp>
          <p:nvSpPr>
            <p:cNvPr id="32788"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rgbClr val="333333"/>
                  </a:solidFill>
                  <a:latin typeface="BrowalliaUPC" pitchFamily="34" charset="-34"/>
                  <a:cs typeface="BrowalliaUPC" pitchFamily="34" charset="-34"/>
                </a:rPr>
                <a:t>           </a:t>
              </a:r>
              <a:r>
                <a:rPr lang="en-US" sz="1600" dirty="0">
                  <a:latin typeface="BrowalliaUPC" pitchFamily="34" charset="-34"/>
                  <a:cs typeface="BrowalliaUPC" pitchFamily="34" charset="-34"/>
                </a:rPr>
                <a:t>SONIC</a:t>
              </a:r>
              <a:endParaRPr lang="en-US" sz="1600" dirty="0">
                <a:latin typeface="Gill Sans"/>
              </a:endParaRPr>
            </a:p>
            <a:p>
              <a:pPr algn="r" eaLnBrk="0" hangingPunct="0">
                <a:spcBef>
                  <a:spcPct val="50000"/>
                </a:spcBef>
              </a:pPr>
              <a:endParaRPr lang="en-US" sz="800" dirty="0">
                <a:solidFill>
                  <a:srgbClr val="333333"/>
                </a:solidFill>
                <a:latin typeface="Gill Sans"/>
              </a:endParaRPr>
            </a:p>
            <a:p>
              <a:pPr algn="r" eaLnBrk="0" hangingPunct="0">
                <a:spcBef>
                  <a:spcPct val="50000"/>
                </a:spcBef>
              </a:pPr>
              <a:r>
                <a:rPr lang="en-US" sz="800" dirty="0">
                  <a:latin typeface="Gill Sans"/>
                </a:rPr>
                <a:t>Advancing the Science of Networks in Communities</a:t>
              </a:r>
              <a:endParaRPr lang="en-US" sz="800"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762000" y="152400"/>
            <a:ext cx="7772400" cy="838200"/>
          </a:xfrm>
          <a:prstGeom prst="rect">
            <a:avLst/>
          </a:prstGeom>
          <a:noFill/>
          <a:ln w="9525">
            <a:noFill/>
            <a:miter lim="800000"/>
            <a:headEnd/>
            <a:tailEnd/>
          </a:ln>
        </p:spPr>
        <p:txBody>
          <a:bodyPr lIns="92075" tIns="46038" rIns="92075" bIns="46038" anchor="ctr"/>
          <a:lstStyle/>
          <a:p>
            <a:pPr algn="ctr" eaLnBrk="0" hangingPunct="0"/>
            <a:r>
              <a:rPr lang="en-US" sz="4400" dirty="0" smtClean="0">
                <a:solidFill>
                  <a:schemeClr val="tx2"/>
                </a:solidFill>
              </a:rPr>
              <a:t>Key Takeaways</a:t>
            </a:r>
            <a:endParaRPr lang="en-US" sz="4400" dirty="0">
              <a:solidFill>
                <a:schemeClr val="tx2"/>
              </a:solidFill>
            </a:endParaRPr>
          </a:p>
        </p:txBody>
      </p:sp>
      <p:sp>
        <p:nvSpPr>
          <p:cNvPr id="1114115" name="Rectangle 3"/>
          <p:cNvSpPr>
            <a:spLocks noChangeArrowheads="1"/>
          </p:cNvSpPr>
          <p:nvPr/>
        </p:nvSpPr>
        <p:spPr bwMode="auto">
          <a:xfrm>
            <a:off x="838200" y="1295400"/>
            <a:ext cx="7772400" cy="4876800"/>
          </a:xfrm>
          <a:prstGeom prst="rect">
            <a:avLst/>
          </a:prstGeom>
          <a:noFill/>
          <a:ln w="9525">
            <a:noFill/>
            <a:miter lim="800000"/>
            <a:headEnd/>
            <a:tailEnd/>
          </a:ln>
          <a:effectLst/>
        </p:spPr>
        <p:txBody>
          <a:bodyPr lIns="92075" tIns="46038" rIns="92075" bIns="46038"/>
          <a:lstStyle/>
          <a:p>
            <a:pPr marL="342900" indent="-342900" eaLnBrk="0" hangingPunct="0">
              <a:lnSpc>
                <a:spcPct val="90000"/>
              </a:lnSpc>
              <a:spcBef>
                <a:spcPct val="20000"/>
              </a:spcBef>
              <a:buClr>
                <a:schemeClr val="tx2"/>
              </a:buClr>
              <a:buSzPct val="75000"/>
              <a:buFont typeface="Monotype Sorts" pitchFamily="2" charset="2"/>
              <a:buChar char="n"/>
              <a:defRPr/>
            </a:pPr>
            <a:r>
              <a:rPr lang="en-US" sz="1800" dirty="0">
                <a:cs typeface="+mn-cs"/>
              </a:rPr>
              <a:t>Web Science is well poised to make a quantum intellectual leap by facilitating collaboration that leverages recent advances in:</a:t>
            </a:r>
          </a:p>
          <a:p>
            <a:pPr marL="342900" indent="-342900" eaLnBrk="0" hangingPunct="0">
              <a:lnSpc>
                <a:spcPct val="90000"/>
              </a:lnSpc>
              <a:spcBef>
                <a:spcPct val="20000"/>
              </a:spcBef>
              <a:buClr>
                <a:schemeClr val="tx2"/>
              </a:buClr>
              <a:buSzPct val="75000"/>
              <a:buFont typeface="Monotype Sorts" pitchFamily="2" charset="2"/>
              <a:buNone/>
              <a:defRPr/>
            </a:pPr>
            <a:endParaRPr lang="en-US" sz="1800" dirty="0">
              <a:cs typeface="+mn-cs"/>
            </a:endParaRPr>
          </a:p>
          <a:p>
            <a:pPr marL="742950" lvl="1" indent="-285750" eaLnBrk="0" hangingPunct="0">
              <a:lnSpc>
                <a:spcPct val="90000"/>
              </a:lnSpc>
              <a:spcBef>
                <a:spcPct val="20000"/>
              </a:spcBef>
              <a:buClr>
                <a:schemeClr val="folHlink"/>
              </a:buClr>
              <a:buSzPct val="75000"/>
              <a:buFont typeface="Monotype Sorts" pitchFamily="2" charset="2"/>
              <a:buChar char="u"/>
              <a:defRPr/>
            </a:pPr>
            <a:r>
              <a:rPr lang="en-US" sz="1800" dirty="0">
                <a:cs typeface="+mn-cs"/>
              </a:rPr>
              <a:t>Theories: Theories about the social motivations for creating, maintaining, dissolving and re-creating links in multidimensional </a:t>
            </a:r>
            <a:r>
              <a:rPr lang="en-US" sz="1800" dirty="0" smtClean="0">
                <a:cs typeface="+mn-cs"/>
              </a:rPr>
              <a:t>networks. </a:t>
            </a:r>
            <a:r>
              <a:rPr lang="en-US" sz="1800" dirty="0">
                <a:cs typeface="+mn-cs"/>
              </a:rPr>
              <a:t> </a:t>
            </a:r>
            <a:r>
              <a:rPr lang="en-US" sz="1800" dirty="0" smtClean="0">
                <a:cs typeface="+mn-cs"/>
              </a:rPr>
              <a:t>Generative mechanisms for emergence of macro-structures.</a:t>
            </a:r>
            <a:endParaRPr lang="en-US" sz="1800" dirty="0">
              <a:cs typeface="+mn-cs"/>
            </a:endParaRPr>
          </a:p>
          <a:p>
            <a:pPr marL="742950" lvl="1" indent="-285750" eaLnBrk="0" hangingPunct="0">
              <a:lnSpc>
                <a:spcPct val="90000"/>
              </a:lnSpc>
              <a:spcBef>
                <a:spcPct val="20000"/>
              </a:spcBef>
              <a:buClr>
                <a:schemeClr val="folHlink"/>
              </a:buClr>
              <a:buSzPct val="75000"/>
              <a:buFont typeface="Monotype Sorts" pitchFamily="2" charset="2"/>
              <a:buNone/>
              <a:defRPr/>
            </a:pPr>
            <a:endParaRPr lang="en-US" sz="1800" dirty="0">
              <a:cs typeface="+mn-cs"/>
            </a:endParaRPr>
          </a:p>
          <a:p>
            <a:pPr marL="742950" lvl="1" indent="-285750" eaLnBrk="0" hangingPunct="0">
              <a:lnSpc>
                <a:spcPct val="90000"/>
              </a:lnSpc>
              <a:spcBef>
                <a:spcPct val="20000"/>
              </a:spcBef>
              <a:buClr>
                <a:schemeClr val="folHlink"/>
              </a:buClr>
              <a:buSzPct val="75000"/>
              <a:buFont typeface="Monotype Sorts" pitchFamily="2" charset="2"/>
              <a:buChar char="u"/>
              <a:defRPr/>
            </a:pPr>
            <a:r>
              <a:rPr lang="en-US" sz="1800" dirty="0">
                <a:cs typeface="+mn-cs"/>
              </a:rPr>
              <a:t>Data: Developments in Semantic Web/Web 2.0</a:t>
            </a:r>
            <a:r>
              <a:rPr lang="en-US" sz="1800" dirty="0">
                <a:solidFill>
                  <a:srgbClr val="FFFF00"/>
                </a:solidFill>
                <a:cs typeface="+mn-cs"/>
              </a:rPr>
              <a:t> </a:t>
            </a:r>
            <a:r>
              <a:rPr lang="en-US" sz="1800" dirty="0">
                <a:cs typeface="+mn-cs"/>
              </a:rPr>
              <a:t>provide the technological capability to capture, store </a:t>
            </a:r>
            <a:r>
              <a:rPr lang="en-US" sz="1800" dirty="0" smtClean="0">
                <a:cs typeface="+mn-cs"/>
              </a:rPr>
              <a:t>, merge, and </a:t>
            </a:r>
            <a:r>
              <a:rPr lang="en-US" sz="1800" dirty="0">
                <a:cs typeface="+mn-cs"/>
              </a:rPr>
              <a:t>query relational metadata needed to more effectively understand and enable communities.</a:t>
            </a:r>
          </a:p>
          <a:p>
            <a:pPr marL="742950" lvl="1" indent="-285750" eaLnBrk="0" hangingPunct="0">
              <a:lnSpc>
                <a:spcPct val="90000"/>
              </a:lnSpc>
              <a:spcBef>
                <a:spcPct val="20000"/>
              </a:spcBef>
              <a:buClr>
                <a:schemeClr val="folHlink"/>
              </a:buClr>
              <a:buSzPct val="75000"/>
              <a:buFont typeface="Monotype Sorts" pitchFamily="2" charset="2"/>
              <a:buNone/>
              <a:defRPr/>
            </a:pPr>
            <a:endParaRPr lang="en-US" sz="1800" dirty="0">
              <a:cs typeface="+mn-cs"/>
            </a:endParaRPr>
          </a:p>
          <a:p>
            <a:pPr marL="742950" lvl="1" indent="-285750" eaLnBrk="0" hangingPunct="0">
              <a:lnSpc>
                <a:spcPct val="90000"/>
              </a:lnSpc>
              <a:spcBef>
                <a:spcPct val="20000"/>
              </a:spcBef>
              <a:buClr>
                <a:schemeClr val="folHlink"/>
              </a:buClr>
              <a:buSzPct val="75000"/>
              <a:buFont typeface="Monotype Sorts" pitchFamily="2" charset="2"/>
              <a:buChar char="u"/>
              <a:defRPr/>
            </a:pPr>
            <a:r>
              <a:rPr lang="en-US" sz="1800" dirty="0">
                <a:cs typeface="+mn-cs"/>
              </a:rPr>
              <a:t>Methods: </a:t>
            </a:r>
            <a:r>
              <a:rPr lang="en-US" sz="1800" dirty="0" smtClean="0">
                <a:cs typeface="+mn-cs"/>
              </a:rPr>
              <a:t>An ensemble of qualitative and quantitative methods (exponential </a:t>
            </a:r>
            <a:r>
              <a:rPr lang="en-US" sz="1800" dirty="0">
                <a:cs typeface="+mn-cs"/>
              </a:rPr>
              <a:t>random graph modeling (</a:t>
            </a:r>
            <a:r>
              <a:rPr lang="en-US" sz="1800" i="1" dirty="0">
                <a:cs typeface="+mn-cs"/>
              </a:rPr>
              <a:t>p*</a:t>
            </a:r>
            <a:r>
              <a:rPr lang="en-US" sz="1800" dirty="0">
                <a:cs typeface="+mn-cs"/>
              </a:rPr>
              <a:t>) </a:t>
            </a:r>
            <a:r>
              <a:rPr lang="en-US" sz="1800" dirty="0" smtClean="0">
                <a:cs typeface="+mn-cs"/>
              </a:rPr>
              <a:t>techniques to understand and enable </a:t>
            </a:r>
            <a:r>
              <a:rPr lang="en-US" sz="1800" dirty="0">
                <a:cs typeface="+mn-cs"/>
              </a:rPr>
              <a:t>theoretically grounded network recommendations</a:t>
            </a:r>
          </a:p>
          <a:p>
            <a:pPr marL="742950" lvl="1" indent="-285750" eaLnBrk="0" hangingPunct="0">
              <a:lnSpc>
                <a:spcPct val="90000"/>
              </a:lnSpc>
              <a:spcBef>
                <a:spcPct val="20000"/>
              </a:spcBef>
              <a:buClr>
                <a:schemeClr val="folHlink"/>
              </a:buClr>
              <a:buSzPct val="75000"/>
              <a:buFont typeface="Monotype Sorts" pitchFamily="2" charset="2"/>
              <a:buChar char="u"/>
              <a:defRPr/>
            </a:pPr>
            <a:endParaRPr lang="en-US" sz="1800" dirty="0">
              <a:cs typeface="+mn-cs"/>
            </a:endParaRPr>
          </a:p>
          <a:p>
            <a:pPr marL="742950" lvl="1" indent="-285750" eaLnBrk="0" hangingPunct="0">
              <a:lnSpc>
                <a:spcPct val="90000"/>
              </a:lnSpc>
              <a:spcBef>
                <a:spcPct val="20000"/>
              </a:spcBef>
              <a:buClr>
                <a:schemeClr val="folHlink"/>
              </a:buClr>
              <a:buSzPct val="75000"/>
              <a:buFont typeface="Monotype Sorts" pitchFamily="2" charset="2"/>
              <a:buChar char="u"/>
              <a:defRPr/>
            </a:pPr>
            <a:r>
              <a:rPr lang="en-US" sz="1800" dirty="0">
                <a:cs typeface="+mn-cs"/>
              </a:rPr>
              <a:t>Computational infrastructure: Cloud computing and </a:t>
            </a:r>
            <a:r>
              <a:rPr lang="en-US" sz="1800" dirty="0" err="1">
                <a:cs typeface="+mn-cs"/>
              </a:rPr>
              <a:t>petascale</a:t>
            </a:r>
            <a:r>
              <a:rPr lang="en-US" sz="1800" dirty="0">
                <a:cs typeface="+mn-cs"/>
              </a:rPr>
              <a:t> applications </a:t>
            </a:r>
            <a:r>
              <a:rPr lang="en-US" sz="1800" dirty="0" smtClean="0">
                <a:cs typeface="+mn-cs"/>
              </a:rPr>
              <a:t>are critical to face the computational challenges in analyzing the </a:t>
            </a:r>
            <a:r>
              <a:rPr lang="en-US" sz="1800" dirty="0">
                <a:cs typeface="+mn-cs"/>
              </a:rPr>
              <a:t>data</a:t>
            </a:r>
          </a:p>
          <a:p>
            <a:pPr marL="742950" lvl="1" indent="-285750" eaLnBrk="0" hangingPunct="0">
              <a:lnSpc>
                <a:spcPct val="90000"/>
              </a:lnSpc>
              <a:spcBef>
                <a:spcPct val="20000"/>
              </a:spcBef>
              <a:buClr>
                <a:schemeClr val="folHlink"/>
              </a:buClr>
              <a:buSzPct val="75000"/>
              <a:buFont typeface="Monotype Sorts" pitchFamily="2" charset="2"/>
              <a:buChar char="u"/>
              <a:defRPr/>
            </a:pPr>
            <a:endParaRPr lang="en-US" sz="1800" dirty="0">
              <a:cs typeface="+mn-cs"/>
            </a:endParaRPr>
          </a:p>
          <a:p>
            <a:pPr marL="742950" lvl="1" indent="-285750" eaLnBrk="0" hangingPunct="0">
              <a:lnSpc>
                <a:spcPct val="90000"/>
              </a:lnSpc>
              <a:spcBef>
                <a:spcPct val="20000"/>
              </a:spcBef>
              <a:buClr>
                <a:schemeClr val="folHlink"/>
              </a:buClr>
              <a:buSzPct val="75000"/>
              <a:buFont typeface="Monotype Sorts" pitchFamily="2" charset="2"/>
              <a:buChar char="u"/>
              <a:defRPr/>
            </a:pPr>
            <a:endParaRPr lang="en-US" sz="1800" dirty="0">
              <a:cs typeface="+mn-cs"/>
            </a:endParaRPr>
          </a:p>
        </p:txBody>
      </p:sp>
      <p:grpSp>
        <p:nvGrpSpPr>
          <p:cNvPr id="19460" name="Group 9"/>
          <p:cNvGrpSpPr>
            <a:grpSpLocks/>
          </p:cNvGrpSpPr>
          <p:nvPr/>
        </p:nvGrpSpPr>
        <p:grpSpPr bwMode="auto">
          <a:xfrm>
            <a:off x="7467600" y="5903913"/>
            <a:ext cx="1676400" cy="954087"/>
            <a:chOff x="7467600" y="5903893"/>
            <a:chExt cx="1676400" cy="954107"/>
          </a:xfrm>
        </p:grpSpPr>
        <p:pic>
          <p:nvPicPr>
            <p:cNvPr id="19462" name="Picture 3" descr="Sonic logo.jpg"/>
            <p:cNvPicPr>
              <a:picLocks noChangeAspect="1"/>
            </p:cNvPicPr>
            <p:nvPr/>
          </p:nvPicPr>
          <p:blipFill>
            <a:blip r:embed="rId3"/>
            <a:srcRect/>
            <a:stretch>
              <a:fillRect/>
            </a:stretch>
          </p:blipFill>
          <p:spPr bwMode="auto">
            <a:xfrm>
              <a:off x="8229600" y="6259420"/>
              <a:ext cx="855517" cy="293780"/>
            </a:xfrm>
            <a:prstGeom prst="rect">
              <a:avLst/>
            </a:prstGeom>
            <a:noFill/>
            <a:ln w="9525">
              <a:noFill/>
              <a:miter lim="800000"/>
              <a:headEnd/>
              <a:tailEnd/>
            </a:ln>
          </p:spPr>
        </p:pic>
        <p:sp>
          <p:nvSpPr>
            <p:cNvPr id="19463"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rgbClr val="333333"/>
                  </a:solidFill>
                  <a:latin typeface="BrowalliaUPC" pitchFamily="34" charset="-34"/>
                  <a:cs typeface="BrowalliaUPC" pitchFamily="34" charset="-34"/>
                </a:rPr>
                <a:t>           </a:t>
              </a:r>
              <a:r>
                <a:rPr lang="en-US" sz="1600" dirty="0">
                  <a:latin typeface="BrowalliaUPC" pitchFamily="34" charset="-34"/>
                  <a:cs typeface="BrowalliaUPC" pitchFamily="34" charset="-34"/>
                </a:rPr>
                <a:t>SONIC</a:t>
              </a:r>
              <a:endParaRPr lang="en-US" sz="1600" dirty="0">
                <a:latin typeface="Gill Sans"/>
              </a:endParaRPr>
            </a:p>
            <a:p>
              <a:pPr algn="r" eaLnBrk="0" hangingPunct="0">
                <a:spcBef>
                  <a:spcPct val="50000"/>
                </a:spcBef>
              </a:pPr>
              <a:endParaRPr lang="en-US" sz="800" dirty="0">
                <a:solidFill>
                  <a:srgbClr val="333333"/>
                </a:solidFill>
                <a:latin typeface="Gill Sans"/>
              </a:endParaRPr>
            </a:p>
            <a:p>
              <a:pPr algn="r" eaLnBrk="0" hangingPunct="0">
                <a:spcBef>
                  <a:spcPct val="50000"/>
                </a:spcBef>
              </a:pPr>
              <a:r>
                <a:rPr lang="en-US" sz="800" dirty="0">
                  <a:latin typeface="Gill Sans"/>
                </a:rPr>
                <a:t>Advancing the Science of Networks in Communities</a:t>
              </a:r>
              <a:endParaRPr lang="en-US" sz="800" dirty="0"/>
            </a:p>
          </p:txBody>
        </p:sp>
      </p:grpSp>
      <p:pic>
        <p:nvPicPr>
          <p:cNvPr id="19461" name="Picture 7" descr="NU Logo"/>
          <p:cNvPicPr>
            <a:picLocks noChangeAspect="1" noChangeArrowheads="1"/>
          </p:cNvPicPr>
          <p:nvPr/>
        </p:nvPicPr>
        <p:blipFill>
          <a:blip r:embed="rId4"/>
          <a:srcRect/>
          <a:stretch>
            <a:fillRect/>
          </a:stretch>
        </p:blipFill>
        <p:spPr bwMode="auto">
          <a:xfrm>
            <a:off x="0" y="5897563"/>
            <a:ext cx="960438" cy="9604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SITREP Content</a:t>
            </a:r>
          </a:p>
        </p:txBody>
      </p:sp>
      <p:sp>
        <p:nvSpPr>
          <p:cNvPr id="33795" name="Rectangle 3"/>
          <p:cNvSpPr>
            <a:spLocks noGrp="1" noChangeArrowheads="1"/>
          </p:cNvSpPr>
          <p:nvPr>
            <p:ph idx="1"/>
          </p:nvPr>
        </p:nvSpPr>
        <p:spPr/>
        <p:txBody>
          <a:bodyPr/>
          <a:lstStyle/>
          <a:p>
            <a:pPr marL="609600" indent="-609600" eaLnBrk="1" hangingPunct="1">
              <a:buFont typeface="Monotype Sorts"/>
              <a:buChar char="n"/>
            </a:pPr>
            <a:r>
              <a:rPr lang="en-US" smtClean="0"/>
              <a:t>Basic Format / Information</a:t>
            </a:r>
          </a:p>
          <a:p>
            <a:pPr marL="990600" lvl="1" indent="-533400" eaLnBrk="1" hangingPunct="1">
              <a:buClr>
                <a:schemeClr val="tx1"/>
              </a:buClr>
              <a:buFontTx/>
              <a:buAutoNum type="arabicPeriod"/>
            </a:pPr>
            <a:r>
              <a:rPr lang="en-US" smtClean="0"/>
              <a:t>Situation (What, Where, and When)</a:t>
            </a:r>
          </a:p>
          <a:p>
            <a:pPr marL="990600" lvl="1" indent="-533400" eaLnBrk="1" hangingPunct="1">
              <a:buClr>
                <a:schemeClr val="tx1"/>
              </a:buClr>
              <a:buFontTx/>
              <a:buAutoNum type="arabicPeriod"/>
            </a:pPr>
            <a:r>
              <a:rPr lang="en-US" smtClean="0"/>
              <a:t>Action in Progress</a:t>
            </a:r>
          </a:p>
          <a:p>
            <a:pPr marL="990600" lvl="1" indent="-533400" eaLnBrk="1" hangingPunct="1">
              <a:buClr>
                <a:schemeClr val="tx1"/>
              </a:buClr>
              <a:buFontTx/>
              <a:buAutoNum type="arabicPeriod"/>
            </a:pPr>
            <a:r>
              <a:rPr lang="en-US" smtClean="0"/>
              <a:t>Action Planned</a:t>
            </a:r>
          </a:p>
          <a:p>
            <a:pPr marL="990600" lvl="1" indent="-533400" eaLnBrk="1" hangingPunct="1">
              <a:buClr>
                <a:schemeClr val="tx1"/>
              </a:buClr>
              <a:buFontTx/>
              <a:buAutoNum type="arabicPeriod"/>
            </a:pPr>
            <a:r>
              <a:rPr lang="en-US" smtClean="0"/>
              <a:t>Probable Support Requirements and/or Support Available</a:t>
            </a:r>
          </a:p>
          <a:p>
            <a:pPr marL="990600" lvl="1" indent="-533400" eaLnBrk="1" hangingPunct="1">
              <a:buClr>
                <a:schemeClr val="tx1"/>
              </a:buClr>
              <a:buFontTx/>
              <a:buAutoNum type="arabicPeriod"/>
            </a:pPr>
            <a:r>
              <a:rPr lang="en-US" smtClean="0"/>
              <a:t>Other items</a:t>
            </a:r>
          </a:p>
          <a:p>
            <a:pPr marL="609600" indent="-609600" eaLnBrk="1" hangingPunct="1">
              <a:buClr>
                <a:schemeClr val="tx1"/>
              </a:buClr>
              <a:buFontTx/>
              <a:buAutoNum type="arabicPeriod"/>
            </a:pPr>
            <a:endParaRPr lang="en-US" smtClean="0"/>
          </a:p>
        </p:txBody>
      </p:sp>
      <p:pic>
        <p:nvPicPr>
          <p:cNvPr id="33796" name="Picture 7" descr="NU Logo"/>
          <p:cNvPicPr>
            <a:picLocks noChangeAspect="1" noChangeArrowheads="1"/>
          </p:cNvPicPr>
          <p:nvPr/>
        </p:nvPicPr>
        <p:blipFill>
          <a:blip r:embed="rId3"/>
          <a:srcRect/>
          <a:stretch>
            <a:fillRect/>
          </a:stretch>
        </p:blipFill>
        <p:spPr bwMode="auto">
          <a:xfrm>
            <a:off x="0" y="5897563"/>
            <a:ext cx="960438" cy="960437"/>
          </a:xfrm>
          <a:prstGeom prst="rect">
            <a:avLst/>
          </a:prstGeom>
          <a:noFill/>
          <a:ln w="9525">
            <a:noFill/>
            <a:miter lim="800000"/>
            <a:headEnd/>
            <a:tailEnd/>
          </a:ln>
        </p:spPr>
      </p:pic>
      <p:grpSp>
        <p:nvGrpSpPr>
          <p:cNvPr id="33797" name="Group 9"/>
          <p:cNvGrpSpPr>
            <a:grpSpLocks/>
          </p:cNvGrpSpPr>
          <p:nvPr/>
        </p:nvGrpSpPr>
        <p:grpSpPr bwMode="auto">
          <a:xfrm>
            <a:off x="7467600" y="5903913"/>
            <a:ext cx="1676400" cy="954087"/>
            <a:chOff x="7467600" y="5903893"/>
            <a:chExt cx="1676400" cy="954107"/>
          </a:xfrm>
        </p:grpSpPr>
        <p:pic>
          <p:nvPicPr>
            <p:cNvPr id="33798" name="Picture 3" descr="Sonic logo.jpg"/>
            <p:cNvPicPr>
              <a:picLocks noChangeAspect="1"/>
            </p:cNvPicPr>
            <p:nvPr/>
          </p:nvPicPr>
          <p:blipFill>
            <a:blip r:embed="rId4"/>
            <a:srcRect/>
            <a:stretch>
              <a:fillRect/>
            </a:stretch>
          </p:blipFill>
          <p:spPr bwMode="auto">
            <a:xfrm>
              <a:off x="8229600" y="6259420"/>
              <a:ext cx="855517" cy="293780"/>
            </a:xfrm>
            <a:prstGeom prst="rect">
              <a:avLst/>
            </a:prstGeom>
            <a:noFill/>
            <a:ln w="9525">
              <a:noFill/>
              <a:miter lim="800000"/>
              <a:headEnd/>
              <a:tailEnd/>
            </a:ln>
          </p:spPr>
        </p:pic>
        <p:sp>
          <p:nvSpPr>
            <p:cNvPr id="33799"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43000" y="0"/>
            <a:ext cx="7772400" cy="1143000"/>
          </a:xfrm>
        </p:spPr>
        <p:txBody>
          <a:bodyPr/>
          <a:lstStyle/>
          <a:p>
            <a:pPr eaLnBrk="1" hangingPunct="1"/>
            <a:r>
              <a:rPr lang="en-US" smtClean="0"/>
              <a:t>Typical SITREP</a:t>
            </a:r>
          </a:p>
        </p:txBody>
      </p:sp>
      <p:grpSp>
        <p:nvGrpSpPr>
          <p:cNvPr id="34819" name="Group 3"/>
          <p:cNvGrpSpPr>
            <a:grpSpLocks/>
          </p:cNvGrpSpPr>
          <p:nvPr/>
        </p:nvGrpSpPr>
        <p:grpSpPr bwMode="auto">
          <a:xfrm>
            <a:off x="2743200" y="800100"/>
            <a:ext cx="4610100" cy="5276850"/>
            <a:chOff x="456" y="834"/>
            <a:chExt cx="2904" cy="3324"/>
          </a:xfrm>
        </p:grpSpPr>
        <p:sp>
          <p:nvSpPr>
            <p:cNvPr id="34824" name="AutoShape 4"/>
            <p:cNvSpPr>
              <a:spLocks noChangeArrowheads="1"/>
            </p:cNvSpPr>
            <p:nvPr/>
          </p:nvSpPr>
          <p:spPr bwMode="auto">
            <a:xfrm>
              <a:off x="456" y="834"/>
              <a:ext cx="2706" cy="3324"/>
            </a:xfrm>
            <a:prstGeom prst="foldedCorner">
              <a:avLst>
                <a:gd name="adj" fmla="val 12500"/>
              </a:avLst>
            </a:prstGeom>
            <a:solidFill>
              <a:schemeClr val="accent1"/>
            </a:solidFill>
            <a:ln w="9525">
              <a:solidFill>
                <a:schemeClr val="tx1"/>
              </a:solidFill>
              <a:round/>
              <a:headEnd/>
              <a:tailEnd/>
            </a:ln>
          </p:spPr>
          <p:txBody>
            <a:bodyPr wrap="none" anchor="ctr"/>
            <a:lstStyle/>
            <a:p>
              <a:pPr algn="ctr" eaLnBrk="0" hangingPunct="0"/>
              <a:endParaRPr lang="en-US"/>
            </a:p>
          </p:txBody>
        </p:sp>
        <p:sp>
          <p:nvSpPr>
            <p:cNvPr id="34825" name="Text Box 5"/>
            <p:cNvSpPr txBox="1">
              <a:spLocks noChangeArrowheads="1"/>
            </p:cNvSpPr>
            <p:nvPr/>
          </p:nvSpPr>
          <p:spPr bwMode="auto">
            <a:xfrm>
              <a:off x="510" y="888"/>
              <a:ext cx="2850" cy="2837"/>
            </a:xfrm>
            <a:prstGeom prst="rect">
              <a:avLst/>
            </a:prstGeom>
            <a:solidFill>
              <a:srgbClr val="BBE0E3">
                <a:alpha val="0"/>
              </a:srgbClr>
            </a:solidFill>
            <a:ln w="9525">
              <a:noFill/>
              <a:miter lim="800000"/>
              <a:headEnd/>
              <a:tailEnd/>
            </a:ln>
          </p:spPr>
          <p:txBody>
            <a:bodyPr>
              <a:spAutoFit/>
            </a:bodyPr>
            <a:lstStyle/>
            <a:p>
              <a:pPr eaLnBrk="0" hangingPunct="0"/>
              <a:r>
                <a:rPr lang="en-US" sz="900" dirty="0">
                  <a:latin typeface="Times" charset="0"/>
                </a:rPr>
                <a:t>                     </a:t>
              </a:r>
              <a:r>
                <a:rPr lang="en-US" sz="900" dirty="0">
                  <a:solidFill>
                    <a:schemeClr val="bg2"/>
                  </a:solidFill>
                  <a:latin typeface="Times" charset="0"/>
                </a:rPr>
                <a:t>*Colorado Division of Emergency Management</a:t>
              </a:r>
            </a:p>
            <a:p>
              <a:pPr eaLnBrk="0" hangingPunct="0"/>
              <a:r>
                <a:rPr lang="en-US" sz="900" dirty="0">
                  <a:solidFill>
                    <a:schemeClr val="bg2"/>
                  </a:solidFill>
                  <a:latin typeface="Times" charset="0"/>
                </a:rPr>
                <a:t>                                    SITUATION REPORT 2005-6</a:t>
              </a:r>
            </a:p>
            <a:p>
              <a:pPr eaLnBrk="0" hangingPunct="0"/>
              <a:r>
                <a:rPr lang="en-US" sz="900" dirty="0">
                  <a:solidFill>
                    <a:schemeClr val="bg2"/>
                  </a:solidFill>
                  <a:latin typeface="Times" charset="0"/>
                </a:rPr>
                <a:t>                                             (Hurricane Katrina)</a:t>
              </a:r>
            </a:p>
            <a:p>
              <a:pPr eaLnBrk="0" hangingPunct="0"/>
              <a:r>
                <a:rPr lang="en-US" sz="900" dirty="0">
                  <a:solidFill>
                    <a:schemeClr val="bg2"/>
                  </a:solidFill>
                  <a:latin typeface="Times" charset="0"/>
                </a:rPr>
                <a:t>                                               August 30, 2005*</a:t>
              </a:r>
            </a:p>
            <a:p>
              <a:pPr eaLnBrk="0" hangingPunct="0"/>
              <a:endParaRPr lang="en-US" sz="900" dirty="0">
                <a:solidFill>
                  <a:schemeClr val="bg2"/>
                </a:solidFill>
                <a:latin typeface="Times" charset="0"/>
              </a:endParaRPr>
            </a:p>
            <a:p>
              <a:pPr eaLnBrk="0" hangingPunct="0"/>
              <a:r>
                <a:rPr lang="en-US" sz="900" dirty="0">
                  <a:solidFill>
                    <a:schemeClr val="bg2"/>
                  </a:solidFill>
                  <a:latin typeface="Times" charset="0"/>
                </a:rPr>
                <a:t>*Event Type:* Hurricane Response</a:t>
              </a:r>
            </a:p>
            <a:p>
              <a:pPr eaLnBrk="0" hangingPunct="0"/>
              <a:endParaRPr lang="en-US" sz="900" dirty="0">
                <a:solidFill>
                  <a:schemeClr val="bg2"/>
                </a:solidFill>
                <a:latin typeface="Times" charset="0"/>
              </a:endParaRPr>
            </a:p>
            <a:p>
              <a:pPr eaLnBrk="0" hangingPunct="0"/>
              <a:r>
                <a:rPr lang="en-US" sz="900" dirty="0">
                  <a:solidFill>
                    <a:schemeClr val="bg2"/>
                  </a:solidFill>
                  <a:latin typeface="Times" charset="0"/>
                </a:rPr>
                <a:t>*Situation:* On August 29, Hurricane Katrina hit the gulf coast east of New</a:t>
              </a:r>
            </a:p>
            <a:p>
              <a:pPr eaLnBrk="0" hangingPunct="0"/>
              <a:r>
                <a:rPr lang="en-US" sz="900" dirty="0">
                  <a:solidFill>
                    <a:schemeClr val="bg2"/>
                  </a:solidFill>
                  <a:latin typeface="Times" charset="0"/>
                </a:rPr>
                <a:t>Orleans. It was considered a Category 5 Hurricane, which brings winds of</a:t>
              </a:r>
            </a:p>
            <a:p>
              <a:pPr eaLnBrk="0" hangingPunct="0"/>
              <a:r>
                <a:rPr lang="en-US" sz="900" dirty="0">
                  <a:solidFill>
                    <a:schemeClr val="bg2"/>
                  </a:solidFill>
                  <a:latin typeface="Times" charset="0"/>
                </a:rPr>
                <a:t>over 155mph and storm surge of 18 feet above normal. Massive property damage</a:t>
              </a:r>
            </a:p>
            <a:p>
              <a:pPr eaLnBrk="0" hangingPunct="0"/>
              <a:r>
                <a:rPr lang="en-US" sz="900" dirty="0">
                  <a:solidFill>
                    <a:schemeClr val="bg2"/>
                  </a:solidFill>
                  <a:latin typeface="Times" charset="0"/>
                </a:rPr>
                <a:t>has occurred and undetermined number of deaths and injuries.</a:t>
              </a:r>
            </a:p>
            <a:p>
              <a:pPr eaLnBrk="0" hangingPunct="0"/>
              <a:endParaRPr lang="en-US" sz="900" dirty="0">
                <a:solidFill>
                  <a:schemeClr val="bg2"/>
                </a:solidFill>
                <a:latin typeface="Times" charset="0"/>
              </a:endParaRPr>
            </a:p>
            <a:p>
              <a:pPr eaLnBrk="0" hangingPunct="0"/>
              <a:r>
                <a:rPr lang="en-US" sz="900" dirty="0">
                  <a:solidFill>
                    <a:schemeClr val="bg2"/>
                  </a:solidFill>
                  <a:latin typeface="Times" charset="0"/>
                </a:rPr>
                <a:t>Colorado response to date include two deployments:</a:t>
              </a:r>
            </a:p>
            <a:p>
              <a:pPr eaLnBrk="0" hangingPunct="0"/>
              <a:r>
                <a:rPr lang="en-US" sz="900" dirty="0">
                  <a:solidFill>
                    <a:schemeClr val="bg2"/>
                  </a:solidFill>
                  <a:latin typeface="Times" charset="0"/>
                </a:rPr>
                <a:t>-  Two members from the Division of Emergency Management to the Louisiana</a:t>
              </a:r>
            </a:p>
            <a:p>
              <a:pPr eaLnBrk="0" hangingPunct="0"/>
              <a:r>
                <a:rPr lang="en-US" sz="900" dirty="0">
                  <a:solidFill>
                    <a:schemeClr val="bg2"/>
                  </a:solidFill>
                  <a:latin typeface="Times" charset="0"/>
                </a:rPr>
                <a:t>    EOC, departed on August 29.</a:t>
              </a:r>
            </a:p>
            <a:p>
              <a:pPr eaLnBrk="0" hangingPunct="0"/>
              <a:r>
                <a:rPr lang="en-US" sz="900" dirty="0">
                  <a:solidFill>
                    <a:schemeClr val="bg2"/>
                  </a:solidFill>
                  <a:latin typeface="Times" charset="0"/>
                </a:rPr>
                <a:t>       </a:t>
              </a:r>
              <a:r>
                <a:rPr lang="en-US" sz="900" baseline="30000" dirty="0">
                  <a:solidFill>
                    <a:schemeClr val="bg2"/>
                  </a:solidFill>
                  <a:latin typeface="Times" charset="0"/>
                </a:rPr>
                <a:t>· </a:t>
              </a:r>
              <a:r>
                <a:rPr lang="en-US" sz="900" dirty="0">
                  <a:solidFill>
                    <a:schemeClr val="bg2"/>
                  </a:solidFill>
                  <a:latin typeface="Times" charset="0"/>
                </a:rPr>
                <a:t>·</a:t>
              </a:r>
              <a:r>
                <a:rPr lang="en-US" sz="900" baseline="-25000" dirty="0">
                  <a:solidFill>
                    <a:schemeClr val="bg2"/>
                  </a:solidFill>
                  <a:latin typeface="Times" charset="0"/>
                </a:rPr>
                <a:t> ·</a:t>
              </a:r>
            </a:p>
            <a:p>
              <a:pPr eaLnBrk="0" hangingPunct="0"/>
              <a:r>
                <a:rPr lang="en-US" sz="900" dirty="0">
                  <a:solidFill>
                    <a:schemeClr val="bg2"/>
                  </a:solidFill>
                  <a:latin typeface="Times" charset="0"/>
                </a:rPr>
                <a:t>*Weather Report:* Katrina is moving toward the north-northeast near 18 mph.</a:t>
              </a:r>
            </a:p>
            <a:p>
              <a:pPr eaLnBrk="0" hangingPunct="0"/>
              <a:r>
                <a:rPr lang="en-US" sz="900" dirty="0">
                  <a:solidFill>
                    <a:schemeClr val="bg2"/>
                  </a:solidFill>
                  <a:latin typeface="Times" charset="0"/>
                </a:rPr>
                <a:t>A turn toward the northeast and a faster forward speed is expected during</a:t>
              </a:r>
            </a:p>
            <a:p>
              <a:pPr eaLnBrk="0" hangingPunct="0"/>
              <a:r>
                <a:rPr lang="en-US" sz="900" dirty="0">
                  <a:solidFill>
                    <a:schemeClr val="bg2"/>
                  </a:solidFill>
                  <a:latin typeface="Times" charset="0"/>
                </a:rPr>
                <a:t>the next 24 hours. This motion should bring the cent</a:t>
              </a:r>
            </a:p>
            <a:p>
              <a:pPr eaLnBrk="0" hangingPunct="0"/>
              <a:r>
                <a:rPr lang="en-US" sz="900" baseline="30000" dirty="0">
                  <a:solidFill>
                    <a:schemeClr val="bg2"/>
                  </a:solidFill>
                  <a:latin typeface="Times" charset="0"/>
                </a:rPr>
                <a:t>           ·</a:t>
              </a:r>
              <a:r>
                <a:rPr lang="en-US" sz="900" dirty="0">
                  <a:solidFill>
                    <a:schemeClr val="bg2"/>
                  </a:solidFill>
                  <a:latin typeface="Times" charset="0"/>
                </a:rPr>
                <a:t> · </a:t>
              </a:r>
              <a:r>
                <a:rPr lang="en-US" sz="900" baseline="-25000" dirty="0">
                  <a:solidFill>
                    <a:schemeClr val="bg2"/>
                  </a:solidFill>
                  <a:latin typeface="Times" charset="0"/>
                </a:rPr>
                <a:t>·</a:t>
              </a:r>
            </a:p>
            <a:p>
              <a:pPr eaLnBrk="0" hangingPunct="0"/>
              <a:r>
                <a:rPr lang="en-US" sz="900" dirty="0">
                  <a:solidFill>
                    <a:schemeClr val="bg2"/>
                  </a:solidFill>
                  <a:latin typeface="Times" charset="0"/>
                </a:rPr>
                <a:t>*Agencies Involved:* Colorado Department of Military and Veteran Affairs,</a:t>
              </a:r>
            </a:p>
            <a:p>
              <a:pPr eaLnBrk="0" hangingPunct="0"/>
              <a:r>
                <a:rPr lang="en-US" sz="900" dirty="0">
                  <a:solidFill>
                    <a:schemeClr val="bg2"/>
                  </a:solidFill>
                  <a:latin typeface="Times" charset="0"/>
                </a:rPr>
                <a:t>Department of Local Affairs, Division of Emergency Management, Governor's</a:t>
              </a:r>
            </a:p>
            <a:p>
              <a:pPr eaLnBrk="0" hangingPunct="0"/>
              <a:r>
                <a:rPr lang="en-US" sz="900" dirty="0">
                  <a:solidFill>
                    <a:schemeClr val="bg2"/>
                  </a:solidFill>
                  <a:latin typeface="Times" charset="0"/>
                </a:rPr>
                <a:t>Office.* *</a:t>
              </a:r>
            </a:p>
            <a:p>
              <a:pPr eaLnBrk="0" hangingPunct="0"/>
              <a:endParaRPr lang="en-US" sz="900" dirty="0">
                <a:solidFill>
                  <a:schemeClr val="bg2"/>
                </a:solidFill>
                <a:latin typeface="Times" charset="0"/>
              </a:endParaRPr>
            </a:p>
            <a:p>
              <a:pPr eaLnBrk="0" hangingPunct="0"/>
              <a:r>
                <a:rPr lang="en-US" sz="900" dirty="0">
                  <a:solidFill>
                    <a:schemeClr val="bg2"/>
                  </a:solidFill>
                  <a:latin typeface="Times" charset="0"/>
                </a:rPr>
                <a:t>*Additional Assistance Requested:* Type III teams, consisting of Operations,</a:t>
              </a:r>
            </a:p>
            <a:p>
              <a:pPr eaLnBrk="0" hangingPunct="0"/>
              <a:r>
                <a:rPr lang="en-US" sz="900" dirty="0">
                  <a:solidFill>
                    <a:schemeClr val="bg2"/>
                  </a:solidFill>
                  <a:latin typeface="Times" charset="0"/>
                </a:rPr>
                <a:t>Plans, and Logistics personnel (two individuals for each area). These teams</a:t>
              </a:r>
            </a:p>
            <a:p>
              <a:pPr eaLnBrk="0" hangingPunct="0"/>
              <a:r>
                <a:rPr lang="en-US" sz="900" dirty="0">
                  <a:solidFill>
                    <a:schemeClr val="bg2"/>
                  </a:solidFill>
                  <a:latin typeface="Times" charset="0"/>
                </a:rPr>
                <a:t>could deploy to Alabama, Louisiana, and/or Mississippi. Teams will be</a:t>
              </a:r>
            </a:p>
            <a:p>
              <a:pPr eaLnBrk="0" hangingPunct="0"/>
              <a:r>
                <a:rPr lang="en-US" sz="900" dirty="0">
                  <a:solidFill>
                    <a:schemeClr val="bg2"/>
                  </a:solidFill>
                  <a:latin typeface="Times" charset="0"/>
                </a:rPr>
                <a:t>at either working the State or Parish/County EOCs.</a:t>
              </a:r>
            </a:p>
            <a:p>
              <a:pPr eaLnBrk="0" hangingPunct="0"/>
              <a:r>
                <a:rPr lang="en-US" sz="1000" dirty="0">
                  <a:solidFill>
                    <a:schemeClr val="bg2"/>
                  </a:solidFill>
                  <a:latin typeface="Times" charset="0"/>
                </a:rPr>
                <a:t>                 </a:t>
              </a:r>
              <a:r>
                <a:rPr lang="en-US" sz="1000" baseline="30000" dirty="0">
                  <a:solidFill>
                    <a:schemeClr val="bg2"/>
                  </a:solidFill>
                  <a:latin typeface="Times" charset="0"/>
                </a:rPr>
                <a:t>· </a:t>
              </a:r>
              <a:r>
                <a:rPr lang="en-US" sz="1000" dirty="0">
                  <a:solidFill>
                    <a:schemeClr val="bg2"/>
                  </a:solidFill>
                  <a:latin typeface="Times" charset="0"/>
                </a:rPr>
                <a:t>· </a:t>
              </a:r>
              <a:r>
                <a:rPr lang="en-US" sz="1000" baseline="-25000" dirty="0">
                  <a:solidFill>
                    <a:schemeClr val="bg2"/>
                  </a:solidFill>
                  <a:latin typeface="Times" charset="0"/>
                </a:rPr>
                <a:t>·</a:t>
              </a:r>
            </a:p>
            <a:p>
              <a:pPr eaLnBrk="0" hangingPunct="0"/>
              <a:endParaRPr lang="en-US" sz="1000" baseline="-25000" dirty="0">
                <a:solidFill>
                  <a:schemeClr val="bg2"/>
                </a:solidFill>
                <a:latin typeface="Times" charset="0"/>
              </a:endParaRPr>
            </a:p>
          </p:txBody>
        </p:sp>
      </p:grpSp>
      <p:pic>
        <p:nvPicPr>
          <p:cNvPr id="34820" name="Picture 7" descr="NU Logo"/>
          <p:cNvPicPr>
            <a:picLocks noChangeAspect="1" noChangeArrowheads="1"/>
          </p:cNvPicPr>
          <p:nvPr/>
        </p:nvPicPr>
        <p:blipFill>
          <a:blip r:embed="rId3"/>
          <a:srcRect/>
          <a:stretch>
            <a:fillRect/>
          </a:stretch>
        </p:blipFill>
        <p:spPr bwMode="auto">
          <a:xfrm>
            <a:off x="0" y="5897563"/>
            <a:ext cx="960438" cy="960437"/>
          </a:xfrm>
          <a:prstGeom prst="rect">
            <a:avLst/>
          </a:prstGeom>
          <a:noFill/>
          <a:ln w="9525">
            <a:noFill/>
            <a:miter lim="800000"/>
            <a:headEnd/>
            <a:tailEnd/>
          </a:ln>
        </p:spPr>
      </p:pic>
      <p:grpSp>
        <p:nvGrpSpPr>
          <p:cNvPr id="34821" name="Group 9"/>
          <p:cNvGrpSpPr>
            <a:grpSpLocks/>
          </p:cNvGrpSpPr>
          <p:nvPr/>
        </p:nvGrpSpPr>
        <p:grpSpPr bwMode="auto">
          <a:xfrm>
            <a:off x="7467600" y="5903913"/>
            <a:ext cx="1676400" cy="954087"/>
            <a:chOff x="7467600" y="5903893"/>
            <a:chExt cx="1676400" cy="954107"/>
          </a:xfrm>
        </p:grpSpPr>
        <p:pic>
          <p:nvPicPr>
            <p:cNvPr id="34822" name="Picture 3" descr="Sonic logo.jpg"/>
            <p:cNvPicPr>
              <a:picLocks noChangeAspect="1"/>
            </p:cNvPicPr>
            <p:nvPr/>
          </p:nvPicPr>
          <p:blipFill>
            <a:blip r:embed="rId4"/>
            <a:srcRect/>
            <a:stretch>
              <a:fillRect/>
            </a:stretch>
          </p:blipFill>
          <p:spPr bwMode="auto">
            <a:xfrm>
              <a:off x="8229600" y="6259420"/>
              <a:ext cx="855517" cy="293780"/>
            </a:xfrm>
            <a:prstGeom prst="rect">
              <a:avLst/>
            </a:prstGeom>
            <a:noFill/>
            <a:ln w="9525">
              <a:noFill/>
              <a:miter lim="800000"/>
              <a:headEnd/>
              <a:tailEnd/>
            </a:ln>
          </p:spPr>
        </p:pic>
        <p:sp>
          <p:nvSpPr>
            <p:cNvPr id="34823"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Human Coding Procedure</a:t>
            </a:r>
          </a:p>
        </p:txBody>
      </p:sp>
      <p:sp>
        <p:nvSpPr>
          <p:cNvPr id="35843" name="Rectangle 3"/>
          <p:cNvSpPr>
            <a:spLocks noGrp="1" noChangeArrowheads="1"/>
          </p:cNvSpPr>
          <p:nvPr>
            <p:ph idx="1"/>
          </p:nvPr>
        </p:nvSpPr>
        <p:spPr/>
        <p:txBody>
          <a:bodyPr/>
          <a:lstStyle/>
          <a:p>
            <a:pPr eaLnBrk="1" hangingPunct="1">
              <a:buFont typeface="Monotype Sorts"/>
              <a:buChar char="n"/>
            </a:pPr>
            <a:r>
              <a:rPr lang="en-US" smtClean="0"/>
              <a:t>Using an HTML editor to mark entities (people, organizations, locations, concepts)</a:t>
            </a:r>
          </a:p>
          <a:p>
            <a:pPr eaLnBrk="1" hangingPunct="1">
              <a:buFont typeface="Monotype Sorts"/>
              <a:buNone/>
            </a:pPr>
            <a:endParaRPr lang="en-US" smtClean="0"/>
          </a:p>
          <a:p>
            <a:pPr lvl="1" eaLnBrk="1" hangingPunct="1">
              <a:buFont typeface="Monotype Sorts"/>
              <a:buChar char="u"/>
            </a:pPr>
            <a:r>
              <a:rPr lang="en-US" smtClean="0"/>
              <a:t> as bold and include a unique HTML tag </a:t>
            </a:r>
          </a:p>
          <a:p>
            <a:pPr lvl="1" eaLnBrk="1" hangingPunct="1">
              <a:buFont typeface="Monotype Sorts"/>
              <a:buNone/>
            </a:pPr>
            <a:endParaRPr lang="en-US" smtClean="0"/>
          </a:p>
          <a:p>
            <a:pPr lvl="1" eaLnBrk="1" hangingPunct="1">
              <a:buFont typeface="Monotype Sorts"/>
              <a:buChar char="u"/>
            </a:pPr>
            <a:r>
              <a:rPr lang="en-US" sz="2400" smtClean="0"/>
              <a:t>&lt;b&gt;&lt;a name=“F10005505a00003”&gt;&lt;/a&gt;FEMA&lt;/b&gt;</a:t>
            </a:r>
          </a:p>
        </p:txBody>
      </p:sp>
      <p:pic>
        <p:nvPicPr>
          <p:cNvPr id="35844" name="Picture 7" descr="NU Logo"/>
          <p:cNvPicPr>
            <a:picLocks noChangeAspect="1" noChangeArrowheads="1"/>
          </p:cNvPicPr>
          <p:nvPr/>
        </p:nvPicPr>
        <p:blipFill>
          <a:blip r:embed="rId3"/>
          <a:srcRect/>
          <a:stretch>
            <a:fillRect/>
          </a:stretch>
        </p:blipFill>
        <p:spPr bwMode="auto">
          <a:xfrm>
            <a:off x="0" y="5897563"/>
            <a:ext cx="960438" cy="960437"/>
          </a:xfrm>
          <a:prstGeom prst="rect">
            <a:avLst/>
          </a:prstGeom>
          <a:noFill/>
          <a:ln w="9525">
            <a:noFill/>
            <a:miter lim="800000"/>
            <a:headEnd/>
            <a:tailEnd/>
          </a:ln>
        </p:spPr>
      </p:pic>
      <p:grpSp>
        <p:nvGrpSpPr>
          <p:cNvPr id="35845" name="Group 9"/>
          <p:cNvGrpSpPr>
            <a:grpSpLocks/>
          </p:cNvGrpSpPr>
          <p:nvPr/>
        </p:nvGrpSpPr>
        <p:grpSpPr bwMode="auto">
          <a:xfrm>
            <a:off x="7467600" y="5903913"/>
            <a:ext cx="1676400" cy="954087"/>
            <a:chOff x="7467600" y="5903893"/>
            <a:chExt cx="1676400" cy="954107"/>
          </a:xfrm>
        </p:grpSpPr>
        <p:pic>
          <p:nvPicPr>
            <p:cNvPr id="35846" name="Picture 3" descr="Sonic logo.jpg"/>
            <p:cNvPicPr>
              <a:picLocks noChangeAspect="1"/>
            </p:cNvPicPr>
            <p:nvPr/>
          </p:nvPicPr>
          <p:blipFill>
            <a:blip r:embed="rId4"/>
            <a:srcRect/>
            <a:stretch>
              <a:fillRect/>
            </a:stretch>
          </p:blipFill>
          <p:spPr bwMode="auto">
            <a:xfrm>
              <a:off x="8229600" y="6259420"/>
              <a:ext cx="855517" cy="293780"/>
            </a:xfrm>
            <a:prstGeom prst="rect">
              <a:avLst/>
            </a:prstGeom>
            <a:noFill/>
            <a:ln w="9525">
              <a:noFill/>
              <a:miter lim="800000"/>
              <a:headEnd/>
              <a:tailEnd/>
            </a:ln>
          </p:spPr>
        </p:pic>
        <p:sp>
          <p:nvSpPr>
            <p:cNvPr id="35847"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71600" y="304800"/>
            <a:ext cx="7772400" cy="1143000"/>
          </a:xfrm>
        </p:spPr>
        <p:txBody>
          <a:bodyPr/>
          <a:lstStyle/>
          <a:p>
            <a:pPr eaLnBrk="1" hangingPunct="1"/>
            <a:r>
              <a:rPr lang="en-US" smtClean="0"/>
              <a:t>Automatic Coding</a:t>
            </a:r>
          </a:p>
        </p:txBody>
      </p:sp>
      <p:sp>
        <p:nvSpPr>
          <p:cNvPr id="36867" name="Rectangle 3"/>
          <p:cNvSpPr>
            <a:spLocks noGrp="1" noChangeArrowheads="1"/>
          </p:cNvSpPr>
          <p:nvPr>
            <p:ph idx="1"/>
          </p:nvPr>
        </p:nvSpPr>
        <p:spPr>
          <a:xfrm>
            <a:off x="1066800" y="1447800"/>
            <a:ext cx="8077200" cy="4878388"/>
          </a:xfrm>
        </p:spPr>
        <p:txBody>
          <a:bodyPr/>
          <a:lstStyle/>
          <a:p>
            <a:pPr eaLnBrk="1" hangingPunct="1">
              <a:buFont typeface="Monotype Sorts"/>
              <a:buChar char="n"/>
            </a:pPr>
            <a:r>
              <a:rPr lang="en-US" smtClean="0"/>
              <a:t>D2K – The Data to Knowledge application environment is a rapid, flexible data mining and machine learning system</a:t>
            </a:r>
          </a:p>
          <a:p>
            <a:pPr eaLnBrk="1" hangingPunct="1">
              <a:buFont typeface="Monotype Sorts"/>
              <a:buChar char="n"/>
            </a:pPr>
            <a:r>
              <a:rPr lang="en-US" smtClean="0"/>
              <a:t>Automated processing is done through creating itineraries that combine processing modules into a workflow</a:t>
            </a:r>
          </a:p>
          <a:p>
            <a:pPr eaLnBrk="1" hangingPunct="1">
              <a:buFont typeface="Monotype Sorts"/>
              <a:buChar char="n"/>
            </a:pPr>
            <a:r>
              <a:rPr lang="en-US" smtClean="0"/>
              <a:t>Developed by the </a:t>
            </a:r>
          </a:p>
          <a:p>
            <a:pPr eaLnBrk="1" hangingPunct="1">
              <a:buFont typeface="Monotype Sorts"/>
              <a:buNone/>
            </a:pPr>
            <a:r>
              <a:rPr lang="en-US" smtClean="0"/>
              <a:t>	Automated Learning</a:t>
            </a:r>
          </a:p>
          <a:p>
            <a:pPr eaLnBrk="1" hangingPunct="1">
              <a:buFont typeface="Monotype Sorts"/>
              <a:buNone/>
            </a:pPr>
            <a:r>
              <a:rPr lang="en-US" smtClean="0"/>
              <a:t>	Group at NCSA</a:t>
            </a:r>
          </a:p>
        </p:txBody>
      </p:sp>
      <p:pic>
        <p:nvPicPr>
          <p:cNvPr id="36868" name="Picture 4" descr="D2K Screen Shot"/>
          <p:cNvPicPr>
            <a:picLocks noChangeAspect="1" noChangeArrowheads="1"/>
          </p:cNvPicPr>
          <p:nvPr/>
        </p:nvPicPr>
        <p:blipFill>
          <a:blip r:embed="rId3"/>
          <a:srcRect/>
          <a:stretch>
            <a:fillRect/>
          </a:stretch>
        </p:blipFill>
        <p:spPr bwMode="auto">
          <a:xfrm>
            <a:off x="6629400" y="4191000"/>
            <a:ext cx="2314575" cy="1857375"/>
          </a:xfrm>
          <a:prstGeom prst="rect">
            <a:avLst/>
          </a:prstGeom>
          <a:noFill/>
          <a:ln w="9525">
            <a:noFill/>
            <a:miter lim="800000"/>
            <a:headEnd/>
            <a:tailEnd/>
          </a:ln>
        </p:spPr>
      </p:pic>
      <p:pic>
        <p:nvPicPr>
          <p:cNvPr id="36869" name="Picture 7" descr="NU Logo"/>
          <p:cNvPicPr>
            <a:picLocks noChangeAspect="1" noChangeArrowheads="1"/>
          </p:cNvPicPr>
          <p:nvPr/>
        </p:nvPicPr>
        <p:blipFill>
          <a:blip r:embed="rId4"/>
          <a:srcRect/>
          <a:stretch>
            <a:fillRect/>
          </a:stretch>
        </p:blipFill>
        <p:spPr bwMode="auto">
          <a:xfrm>
            <a:off x="0" y="5897563"/>
            <a:ext cx="960438" cy="960437"/>
          </a:xfrm>
          <a:prstGeom prst="rect">
            <a:avLst/>
          </a:prstGeom>
          <a:noFill/>
          <a:ln w="9525">
            <a:noFill/>
            <a:miter lim="800000"/>
            <a:headEnd/>
            <a:tailEnd/>
          </a:ln>
        </p:spPr>
      </p:pic>
      <p:grpSp>
        <p:nvGrpSpPr>
          <p:cNvPr id="36870" name="Group 9"/>
          <p:cNvGrpSpPr>
            <a:grpSpLocks/>
          </p:cNvGrpSpPr>
          <p:nvPr/>
        </p:nvGrpSpPr>
        <p:grpSpPr bwMode="auto">
          <a:xfrm>
            <a:off x="7467600" y="5903913"/>
            <a:ext cx="1676400" cy="954087"/>
            <a:chOff x="7467600" y="5903893"/>
            <a:chExt cx="1676400" cy="954107"/>
          </a:xfrm>
        </p:grpSpPr>
        <p:pic>
          <p:nvPicPr>
            <p:cNvPr id="36871" name="Picture 3" descr="Sonic logo.jpg"/>
            <p:cNvPicPr>
              <a:picLocks noChangeAspect="1"/>
            </p:cNvPicPr>
            <p:nvPr/>
          </p:nvPicPr>
          <p:blipFill>
            <a:blip r:embed="rId5"/>
            <a:srcRect/>
            <a:stretch>
              <a:fillRect/>
            </a:stretch>
          </p:blipFill>
          <p:spPr bwMode="auto">
            <a:xfrm>
              <a:off x="8229600" y="6259420"/>
              <a:ext cx="855517" cy="293780"/>
            </a:xfrm>
            <a:prstGeom prst="rect">
              <a:avLst/>
            </a:prstGeom>
            <a:noFill/>
            <a:ln w="9525">
              <a:noFill/>
              <a:miter lim="800000"/>
              <a:headEnd/>
              <a:tailEnd/>
            </a:ln>
          </p:spPr>
        </p:pic>
        <p:sp>
          <p:nvSpPr>
            <p:cNvPr id="36872"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9426" name="Picture 2"/>
          <p:cNvPicPr>
            <a:picLocks noChangeAspect="1" noChangeArrowheads="1"/>
          </p:cNvPicPr>
          <p:nvPr/>
        </p:nvPicPr>
        <p:blipFill>
          <a:blip r:embed="rId3">
            <a:lum bright="36000"/>
          </a:blip>
          <a:srcRect l="832" t="5556" r="49158" b="890"/>
          <a:stretch>
            <a:fillRect/>
          </a:stretch>
        </p:blipFill>
        <p:spPr bwMode="auto">
          <a:xfrm>
            <a:off x="2971800" y="1066800"/>
            <a:ext cx="4125913" cy="5675313"/>
          </a:xfrm>
          <a:prstGeom prst="rect">
            <a:avLst/>
          </a:prstGeom>
          <a:noFill/>
          <a:ln w="9525">
            <a:noFill/>
            <a:miter lim="800000"/>
            <a:headEnd/>
            <a:tailEnd/>
          </a:ln>
        </p:spPr>
      </p:pic>
      <p:sp>
        <p:nvSpPr>
          <p:cNvPr id="37891" name="Rectangle 3"/>
          <p:cNvSpPr>
            <a:spLocks noGrp="1" noChangeArrowheads="1"/>
          </p:cNvSpPr>
          <p:nvPr>
            <p:ph type="title"/>
          </p:nvPr>
        </p:nvSpPr>
        <p:spPr>
          <a:xfrm>
            <a:off x="1143000" y="152400"/>
            <a:ext cx="7772400" cy="838200"/>
          </a:xfrm>
        </p:spPr>
        <p:txBody>
          <a:bodyPr/>
          <a:lstStyle/>
          <a:p>
            <a:pPr eaLnBrk="1" hangingPunct="1"/>
            <a:r>
              <a:rPr lang="en-US" smtClean="0"/>
              <a:t>Time Slice 1: 8/23 to 8/25/2005</a:t>
            </a:r>
          </a:p>
        </p:txBody>
      </p:sp>
      <p:grpSp>
        <p:nvGrpSpPr>
          <p:cNvPr id="37892" name="Group 4"/>
          <p:cNvGrpSpPr>
            <a:grpSpLocks/>
          </p:cNvGrpSpPr>
          <p:nvPr/>
        </p:nvGrpSpPr>
        <p:grpSpPr bwMode="auto">
          <a:xfrm>
            <a:off x="4721225" y="1550988"/>
            <a:ext cx="546100" cy="274637"/>
            <a:chOff x="2974" y="977"/>
            <a:chExt cx="344" cy="173"/>
          </a:xfrm>
        </p:grpSpPr>
        <p:sp>
          <p:nvSpPr>
            <p:cNvPr id="37932" name="Oval 5"/>
            <p:cNvSpPr>
              <a:spLocks noChangeArrowheads="1"/>
            </p:cNvSpPr>
            <p:nvPr/>
          </p:nvSpPr>
          <p:spPr bwMode="auto">
            <a:xfrm>
              <a:off x="2974" y="1023"/>
              <a:ext cx="68" cy="68"/>
            </a:xfrm>
            <a:prstGeom prst="ellipse">
              <a:avLst/>
            </a:prstGeom>
            <a:solidFill>
              <a:srgbClr val="FF0000"/>
            </a:solidFill>
            <a:ln w="9525">
              <a:solidFill>
                <a:srgbClr val="FF0000"/>
              </a:solidFill>
              <a:round/>
              <a:headEnd/>
              <a:tailEnd/>
            </a:ln>
          </p:spPr>
          <p:txBody>
            <a:bodyPr wrap="none" anchor="ctr"/>
            <a:lstStyle/>
            <a:p>
              <a:pPr algn="ctr" eaLnBrk="0" hangingPunct="0"/>
              <a:endParaRPr lang="en-US"/>
            </a:p>
          </p:txBody>
        </p:sp>
        <p:sp>
          <p:nvSpPr>
            <p:cNvPr id="37933" name="Text Box 6"/>
            <p:cNvSpPr txBox="1">
              <a:spLocks noChangeArrowheads="1"/>
            </p:cNvSpPr>
            <p:nvPr/>
          </p:nvSpPr>
          <p:spPr bwMode="auto">
            <a:xfrm>
              <a:off x="3000" y="977"/>
              <a:ext cx="318" cy="173"/>
            </a:xfrm>
            <a:prstGeom prst="rect">
              <a:avLst/>
            </a:prstGeom>
            <a:noFill/>
            <a:ln w="9525">
              <a:noFill/>
              <a:miter lim="800000"/>
              <a:headEnd/>
              <a:tailEnd/>
            </a:ln>
          </p:spPr>
          <p:txBody>
            <a:bodyPr wrap="none">
              <a:spAutoFit/>
            </a:bodyPr>
            <a:lstStyle/>
            <a:p>
              <a:pPr eaLnBrk="0" hangingPunct="0"/>
              <a:r>
                <a:rPr lang="en-US" sz="1200">
                  <a:solidFill>
                    <a:srgbClr val="FF0000"/>
                  </a:solidFill>
                </a:rPr>
                <a:t>ARC</a:t>
              </a:r>
            </a:p>
          </p:txBody>
        </p:sp>
      </p:grpSp>
      <p:grpSp>
        <p:nvGrpSpPr>
          <p:cNvPr id="37893" name="Group 7"/>
          <p:cNvGrpSpPr>
            <a:grpSpLocks/>
          </p:cNvGrpSpPr>
          <p:nvPr/>
        </p:nvGrpSpPr>
        <p:grpSpPr bwMode="auto">
          <a:xfrm>
            <a:off x="4965700" y="1362075"/>
            <a:ext cx="511175" cy="274638"/>
            <a:chOff x="3128" y="858"/>
            <a:chExt cx="322" cy="173"/>
          </a:xfrm>
        </p:grpSpPr>
        <p:sp>
          <p:nvSpPr>
            <p:cNvPr id="37930" name="Oval 8"/>
            <p:cNvSpPr>
              <a:spLocks noChangeArrowheads="1"/>
            </p:cNvSpPr>
            <p:nvPr/>
          </p:nvSpPr>
          <p:spPr bwMode="auto">
            <a:xfrm>
              <a:off x="3128" y="905"/>
              <a:ext cx="68" cy="68"/>
            </a:xfrm>
            <a:prstGeom prst="ellipse">
              <a:avLst/>
            </a:prstGeom>
            <a:solidFill>
              <a:srgbClr val="FF0000"/>
            </a:solidFill>
            <a:ln w="9525">
              <a:solidFill>
                <a:srgbClr val="FF0000"/>
              </a:solidFill>
              <a:round/>
              <a:headEnd/>
              <a:tailEnd/>
            </a:ln>
          </p:spPr>
          <p:txBody>
            <a:bodyPr wrap="none" anchor="ctr"/>
            <a:lstStyle/>
            <a:p>
              <a:pPr algn="ctr" eaLnBrk="0" hangingPunct="0"/>
              <a:endParaRPr lang="en-US"/>
            </a:p>
          </p:txBody>
        </p:sp>
        <p:sp>
          <p:nvSpPr>
            <p:cNvPr id="37931" name="Text Box 9"/>
            <p:cNvSpPr txBox="1">
              <a:spLocks noChangeArrowheads="1"/>
            </p:cNvSpPr>
            <p:nvPr/>
          </p:nvSpPr>
          <p:spPr bwMode="auto">
            <a:xfrm>
              <a:off x="3153" y="858"/>
              <a:ext cx="297" cy="173"/>
            </a:xfrm>
            <a:prstGeom prst="rect">
              <a:avLst/>
            </a:prstGeom>
            <a:noFill/>
            <a:ln w="9525">
              <a:noFill/>
              <a:miter lim="800000"/>
              <a:headEnd/>
              <a:tailEnd/>
            </a:ln>
          </p:spPr>
          <p:txBody>
            <a:bodyPr wrap="none">
              <a:spAutoFit/>
            </a:bodyPr>
            <a:lstStyle/>
            <a:p>
              <a:pPr eaLnBrk="0" hangingPunct="0"/>
              <a:r>
                <a:rPr lang="en-US" sz="1200">
                  <a:solidFill>
                    <a:srgbClr val="FF0000"/>
                  </a:solidFill>
                </a:rPr>
                <a:t>SAL</a:t>
              </a:r>
            </a:p>
          </p:txBody>
        </p:sp>
      </p:grpSp>
      <p:grpSp>
        <p:nvGrpSpPr>
          <p:cNvPr id="37894" name="Group 10"/>
          <p:cNvGrpSpPr>
            <a:grpSpLocks/>
          </p:cNvGrpSpPr>
          <p:nvPr/>
        </p:nvGrpSpPr>
        <p:grpSpPr bwMode="auto">
          <a:xfrm>
            <a:off x="4102100" y="3182938"/>
            <a:ext cx="722313" cy="274637"/>
            <a:chOff x="2584" y="2005"/>
            <a:chExt cx="455" cy="173"/>
          </a:xfrm>
        </p:grpSpPr>
        <p:sp>
          <p:nvSpPr>
            <p:cNvPr id="37928" name="Oval 11"/>
            <p:cNvSpPr>
              <a:spLocks noChangeArrowheads="1"/>
            </p:cNvSpPr>
            <p:nvPr/>
          </p:nvSpPr>
          <p:spPr bwMode="auto">
            <a:xfrm>
              <a:off x="2584" y="2093"/>
              <a:ext cx="68" cy="68"/>
            </a:xfrm>
            <a:prstGeom prst="ellipse">
              <a:avLst/>
            </a:prstGeom>
            <a:solidFill>
              <a:srgbClr val="FF0000"/>
            </a:solidFill>
            <a:ln w="9525">
              <a:solidFill>
                <a:srgbClr val="FF0000"/>
              </a:solidFill>
              <a:round/>
              <a:headEnd/>
              <a:tailEnd/>
            </a:ln>
          </p:spPr>
          <p:txBody>
            <a:bodyPr wrap="none" anchor="ctr"/>
            <a:lstStyle/>
            <a:p>
              <a:pPr algn="ctr" eaLnBrk="0" hangingPunct="0"/>
              <a:endParaRPr lang="en-US"/>
            </a:p>
          </p:txBody>
        </p:sp>
        <p:sp>
          <p:nvSpPr>
            <p:cNvPr id="37929" name="Text Box 12"/>
            <p:cNvSpPr txBox="1">
              <a:spLocks noChangeArrowheads="1"/>
            </p:cNvSpPr>
            <p:nvPr/>
          </p:nvSpPr>
          <p:spPr bwMode="auto">
            <a:xfrm>
              <a:off x="2656" y="2005"/>
              <a:ext cx="383" cy="173"/>
            </a:xfrm>
            <a:prstGeom prst="rect">
              <a:avLst/>
            </a:prstGeom>
            <a:noFill/>
            <a:ln w="9525">
              <a:noFill/>
              <a:miter lim="800000"/>
              <a:headEnd/>
              <a:tailEnd/>
            </a:ln>
          </p:spPr>
          <p:txBody>
            <a:bodyPr wrap="none">
              <a:spAutoFit/>
            </a:bodyPr>
            <a:lstStyle/>
            <a:p>
              <a:pPr eaLnBrk="0" hangingPunct="0"/>
              <a:r>
                <a:rPr lang="en-US" sz="1200">
                  <a:solidFill>
                    <a:srgbClr val="FF0000"/>
                  </a:solidFill>
                </a:rPr>
                <a:t>FEMA</a:t>
              </a:r>
            </a:p>
          </p:txBody>
        </p:sp>
      </p:grpSp>
      <p:grpSp>
        <p:nvGrpSpPr>
          <p:cNvPr id="37895" name="Group 13"/>
          <p:cNvGrpSpPr>
            <a:grpSpLocks/>
          </p:cNvGrpSpPr>
          <p:nvPr/>
        </p:nvGrpSpPr>
        <p:grpSpPr bwMode="auto">
          <a:xfrm>
            <a:off x="4516438" y="1801813"/>
            <a:ext cx="711200" cy="274637"/>
            <a:chOff x="2845" y="1135"/>
            <a:chExt cx="448" cy="173"/>
          </a:xfrm>
        </p:grpSpPr>
        <p:sp>
          <p:nvSpPr>
            <p:cNvPr id="37926" name="Text Box 14"/>
            <p:cNvSpPr txBox="1">
              <a:spLocks noChangeArrowheads="1"/>
            </p:cNvSpPr>
            <p:nvPr/>
          </p:nvSpPr>
          <p:spPr bwMode="auto">
            <a:xfrm>
              <a:off x="2874" y="1135"/>
              <a:ext cx="419" cy="173"/>
            </a:xfrm>
            <a:prstGeom prst="rect">
              <a:avLst/>
            </a:prstGeom>
            <a:noFill/>
            <a:ln w="9525">
              <a:noFill/>
              <a:miter lim="800000"/>
              <a:headEnd/>
              <a:tailEnd/>
            </a:ln>
          </p:spPr>
          <p:txBody>
            <a:bodyPr wrap="none">
              <a:spAutoFit/>
            </a:bodyPr>
            <a:lstStyle/>
            <a:p>
              <a:pPr eaLnBrk="0" hangingPunct="0"/>
              <a:r>
                <a:rPr lang="en-US" sz="1200">
                  <a:solidFill>
                    <a:schemeClr val="bg2"/>
                  </a:solidFill>
                </a:rPr>
                <a:t>Shelter</a:t>
              </a:r>
            </a:p>
          </p:txBody>
        </p:sp>
        <p:sp>
          <p:nvSpPr>
            <p:cNvPr id="37927" name="Oval 15"/>
            <p:cNvSpPr>
              <a:spLocks noChangeArrowheads="1"/>
            </p:cNvSpPr>
            <p:nvPr/>
          </p:nvSpPr>
          <p:spPr bwMode="auto">
            <a:xfrm>
              <a:off x="2845" y="1184"/>
              <a:ext cx="68" cy="68"/>
            </a:xfrm>
            <a:prstGeom prst="ellipse">
              <a:avLst/>
            </a:prstGeom>
            <a:solidFill>
              <a:schemeClr val="bg2"/>
            </a:solidFill>
            <a:ln w="9525">
              <a:solidFill>
                <a:schemeClr val="bg2"/>
              </a:solidFill>
              <a:round/>
              <a:headEnd/>
              <a:tailEnd/>
            </a:ln>
          </p:spPr>
          <p:txBody>
            <a:bodyPr wrap="none" anchor="ctr"/>
            <a:lstStyle/>
            <a:p>
              <a:pPr algn="ctr" eaLnBrk="0" hangingPunct="0"/>
              <a:endParaRPr lang="en-US"/>
            </a:p>
          </p:txBody>
        </p:sp>
      </p:grpSp>
      <p:grpSp>
        <p:nvGrpSpPr>
          <p:cNvPr id="37896" name="Group 16"/>
          <p:cNvGrpSpPr>
            <a:grpSpLocks/>
          </p:cNvGrpSpPr>
          <p:nvPr/>
        </p:nvGrpSpPr>
        <p:grpSpPr bwMode="auto">
          <a:xfrm>
            <a:off x="4291013" y="3852863"/>
            <a:ext cx="455612" cy="274637"/>
            <a:chOff x="2703" y="2427"/>
            <a:chExt cx="287" cy="173"/>
          </a:xfrm>
        </p:grpSpPr>
        <p:sp>
          <p:nvSpPr>
            <p:cNvPr id="37924" name="Rectangle 17"/>
            <p:cNvSpPr>
              <a:spLocks noChangeArrowheads="1"/>
            </p:cNvSpPr>
            <p:nvPr/>
          </p:nvSpPr>
          <p:spPr bwMode="auto">
            <a:xfrm>
              <a:off x="2751" y="2427"/>
              <a:ext cx="239" cy="173"/>
            </a:xfrm>
            <a:prstGeom prst="rect">
              <a:avLst/>
            </a:prstGeom>
            <a:noFill/>
            <a:ln w="9525">
              <a:noFill/>
              <a:miter lim="800000"/>
              <a:headEnd/>
              <a:tailEnd/>
            </a:ln>
          </p:spPr>
          <p:txBody>
            <a:bodyPr wrap="none">
              <a:spAutoFit/>
            </a:bodyPr>
            <a:lstStyle/>
            <a:p>
              <a:pPr eaLnBrk="0" hangingPunct="0"/>
              <a:r>
                <a:rPr lang="en-US" sz="1200">
                  <a:solidFill>
                    <a:srgbClr val="008000"/>
                  </a:solidFill>
                </a:rPr>
                <a:t>TX</a:t>
              </a:r>
            </a:p>
          </p:txBody>
        </p:sp>
        <p:sp>
          <p:nvSpPr>
            <p:cNvPr id="37925" name="Oval 18"/>
            <p:cNvSpPr>
              <a:spLocks noChangeArrowheads="1"/>
            </p:cNvSpPr>
            <p:nvPr/>
          </p:nvSpPr>
          <p:spPr bwMode="auto">
            <a:xfrm>
              <a:off x="2703" y="2481"/>
              <a:ext cx="68" cy="68"/>
            </a:xfrm>
            <a:prstGeom prst="ellipse">
              <a:avLst/>
            </a:prstGeom>
            <a:solidFill>
              <a:srgbClr val="008000"/>
            </a:solidFill>
            <a:ln w="9525">
              <a:solidFill>
                <a:srgbClr val="008000"/>
              </a:solidFill>
              <a:round/>
              <a:headEnd/>
              <a:tailEnd/>
            </a:ln>
          </p:spPr>
          <p:txBody>
            <a:bodyPr wrap="none" anchor="ctr"/>
            <a:lstStyle/>
            <a:p>
              <a:pPr algn="ctr" eaLnBrk="0" hangingPunct="0"/>
              <a:endParaRPr lang="en-US"/>
            </a:p>
          </p:txBody>
        </p:sp>
      </p:grpSp>
      <p:grpSp>
        <p:nvGrpSpPr>
          <p:cNvPr id="37897" name="Group 19"/>
          <p:cNvGrpSpPr>
            <a:grpSpLocks/>
          </p:cNvGrpSpPr>
          <p:nvPr/>
        </p:nvGrpSpPr>
        <p:grpSpPr bwMode="auto">
          <a:xfrm>
            <a:off x="3260725" y="2417763"/>
            <a:ext cx="455613" cy="274637"/>
            <a:chOff x="2054" y="1523"/>
            <a:chExt cx="287" cy="173"/>
          </a:xfrm>
        </p:grpSpPr>
        <p:sp>
          <p:nvSpPr>
            <p:cNvPr id="37922" name="Text Box 20"/>
            <p:cNvSpPr txBox="1">
              <a:spLocks noChangeArrowheads="1"/>
            </p:cNvSpPr>
            <p:nvPr/>
          </p:nvSpPr>
          <p:spPr bwMode="auto">
            <a:xfrm>
              <a:off x="2097" y="1523"/>
              <a:ext cx="244" cy="173"/>
            </a:xfrm>
            <a:prstGeom prst="rect">
              <a:avLst/>
            </a:prstGeom>
            <a:noFill/>
            <a:ln w="9525">
              <a:noFill/>
              <a:miter lim="800000"/>
              <a:headEnd/>
              <a:tailEnd/>
            </a:ln>
          </p:spPr>
          <p:txBody>
            <a:bodyPr wrap="none">
              <a:spAutoFit/>
            </a:bodyPr>
            <a:lstStyle/>
            <a:p>
              <a:pPr eaLnBrk="0" hangingPunct="0"/>
              <a:r>
                <a:rPr lang="en-US" sz="1200">
                  <a:solidFill>
                    <a:srgbClr val="008000"/>
                  </a:solidFill>
                </a:rPr>
                <a:t>KY</a:t>
              </a:r>
            </a:p>
          </p:txBody>
        </p:sp>
        <p:sp>
          <p:nvSpPr>
            <p:cNvPr id="37923" name="Oval 21"/>
            <p:cNvSpPr>
              <a:spLocks noChangeArrowheads="1"/>
            </p:cNvSpPr>
            <p:nvPr/>
          </p:nvSpPr>
          <p:spPr bwMode="auto">
            <a:xfrm>
              <a:off x="2054" y="1565"/>
              <a:ext cx="68" cy="68"/>
            </a:xfrm>
            <a:prstGeom prst="ellipse">
              <a:avLst/>
            </a:prstGeom>
            <a:solidFill>
              <a:srgbClr val="008000"/>
            </a:solidFill>
            <a:ln w="9525">
              <a:solidFill>
                <a:srgbClr val="008000"/>
              </a:solidFill>
              <a:round/>
              <a:headEnd/>
              <a:tailEnd/>
            </a:ln>
          </p:spPr>
          <p:txBody>
            <a:bodyPr wrap="none" anchor="ctr"/>
            <a:lstStyle/>
            <a:p>
              <a:pPr algn="ctr" eaLnBrk="0" hangingPunct="0"/>
              <a:endParaRPr lang="en-US"/>
            </a:p>
          </p:txBody>
        </p:sp>
      </p:grpSp>
      <p:grpSp>
        <p:nvGrpSpPr>
          <p:cNvPr id="37898" name="Group 22"/>
          <p:cNvGrpSpPr>
            <a:grpSpLocks/>
          </p:cNvGrpSpPr>
          <p:nvPr/>
        </p:nvGrpSpPr>
        <p:grpSpPr bwMode="auto">
          <a:xfrm>
            <a:off x="5273675" y="4100513"/>
            <a:ext cx="427038" cy="274637"/>
            <a:chOff x="3322" y="2583"/>
            <a:chExt cx="269" cy="173"/>
          </a:xfrm>
        </p:grpSpPr>
        <p:sp>
          <p:nvSpPr>
            <p:cNvPr id="37920" name="Text Box 23"/>
            <p:cNvSpPr txBox="1">
              <a:spLocks noChangeArrowheads="1"/>
            </p:cNvSpPr>
            <p:nvPr/>
          </p:nvSpPr>
          <p:spPr bwMode="auto">
            <a:xfrm>
              <a:off x="3358" y="2583"/>
              <a:ext cx="233" cy="173"/>
            </a:xfrm>
            <a:prstGeom prst="rect">
              <a:avLst/>
            </a:prstGeom>
            <a:noFill/>
            <a:ln w="9525">
              <a:noFill/>
              <a:miter lim="800000"/>
              <a:headEnd/>
              <a:tailEnd/>
            </a:ln>
          </p:spPr>
          <p:txBody>
            <a:bodyPr wrap="none">
              <a:spAutoFit/>
            </a:bodyPr>
            <a:lstStyle/>
            <a:p>
              <a:pPr eaLnBrk="0" hangingPunct="0"/>
              <a:r>
                <a:rPr lang="en-US" sz="1200">
                  <a:solidFill>
                    <a:srgbClr val="008000"/>
                  </a:solidFill>
                </a:rPr>
                <a:t>AL</a:t>
              </a:r>
            </a:p>
          </p:txBody>
        </p:sp>
        <p:sp>
          <p:nvSpPr>
            <p:cNvPr id="37921" name="Oval 24"/>
            <p:cNvSpPr>
              <a:spLocks noChangeArrowheads="1"/>
            </p:cNvSpPr>
            <p:nvPr/>
          </p:nvSpPr>
          <p:spPr bwMode="auto">
            <a:xfrm>
              <a:off x="3322" y="2634"/>
              <a:ext cx="68" cy="68"/>
            </a:xfrm>
            <a:prstGeom prst="ellipse">
              <a:avLst/>
            </a:prstGeom>
            <a:solidFill>
              <a:srgbClr val="008000"/>
            </a:solidFill>
            <a:ln w="9525">
              <a:solidFill>
                <a:srgbClr val="008000"/>
              </a:solidFill>
              <a:round/>
              <a:headEnd/>
              <a:tailEnd/>
            </a:ln>
          </p:spPr>
          <p:txBody>
            <a:bodyPr wrap="none" anchor="ctr"/>
            <a:lstStyle/>
            <a:p>
              <a:pPr algn="ctr" eaLnBrk="0" hangingPunct="0"/>
              <a:endParaRPr lang="en-US"/>
            </a:p>
          </p:txBody>
        </p:sp>
      </p:grpSp>
      <p:grpSp>
        <p:nvGrpSpPr>
          <p:cNvPr id="37899" name="Group 25"/>
          <p:cNvGrpSpPr>
            <a:grpSpLocks/>
          </p:cNvGrpSpPr>
          <p:nvPr/>
        </p:nvGrpSpPr>
        <p:grpSpPr bwMode="auto">
          <a:xfrm>
            <a:off x="3744913" y="5365750"/>
            <a:ext cx="457200" cy="274638"/>
            <a:chOff x="2359" y="3380"/>
            <a:chExt cx="288" cy="173"/>
          </a:xfrm>
        </p:grpSpPr>
        <p:sp>
          <p:nvSpPr>
            <p:cNvPr id="37918" name="Text Box 26"/>
            <p:cNvSpPr txBox="1">
              <a:spLocks noChangeArrowheads="1"/>
            </p:cNvSpPr>
            <p:nvPr/>
          </p:nvSpPr>
          <p:spPr bwMode="auto">
            <a:xfrm>
              <a:off x="2414" y="3380"/>
              <a:ext cx="233" cy="173"/>
            </a:xfrm>
            <a:prstGeom prst="rect">
              <a:avLst/>
            </a:prstGeom>
            <a:noFill/>
            <a:ln w="9525">
              <a:noFill/>
              <a:miter lim="800000"/>
              <a:headEnd/>
              <a:tailEnd/>
            </a:ln>
          </p:spPr>
          <p:txBody>
            <a:bodyPr wrap="none">
              <a:spAutoFit/>
            </a:bodyPr>
            <a:lstStyle/>
            <a:p>
              <a:pPr eaLnBrk="0" hangingPunct="0"/>
              <a:r>
                <a:rPr lang="en-US" sz="1200">
                  <a:solidFill>
                    <a:srgbClr val="008000"/>
                  </a:solidFill>
                </a:rPr>
                <a:t>LA</a:t>
              </a:r>
            </a:p>
          </p:txBody>
        </p:sp>
        <p:sp>
          <p:nvSpPr>
            <p:cNvPr id="37919" name="Oval 27"/>
            <p:cNvSpPr>
              <a:spLocks noChangeArrowheads="1"/>
            </p:cNvSpPr>
            <p:nvPr/>
          </p:nvSpPr>
          <p:spPr bwMode="auto">
            <a:xfrm>
              <a:off x="2359" y="3439"/>
              <a:ext cx="68" cy="68"/>
            </a:xfrm>
            <a:prstGeom prst="ellipse">
              <a:avLst/>
            </a:prstGeom>
            <a:solidFill>
              <a:srgbClr val="008000"/>
            </a:solidFill>
            <a:ln w="9525">
              <a:solidFill>
                <a:srgbClr val="008000"/>
              </a:solidFill>
              <a:round/>
              <a:headEnd/>
              <a:tailEnd/>
            </a:ln>
          </p:spPr>
          <p:txBody>
            <a:bodyPr wrap="none" anchor="ctr"/>
            <a:lstStyle/>
            <a:p>
              <a:pPr algn="ctr" eaLnBrk="0" hangingPunct="0"/>
              <a:endParaRPr lang="en-US"/>
            </a:p>
          </p:txBody>
        </p:sp>
      </p:grpSp>
      <p:grpSp>
        <p:nvGrpSpPr>
          <p:cNvPr id="37900" name="Group 28"/>
          <p:cNvGrpSpPr>
            <a:grpSpLocks/>
          </p:cNvGrpSpPr>
          <p:nvPr/>
        </p:nvGrpSpPr>
        <p:grpSpPr bwMode="auto">
          <a:xfrm>
            <a:off x="3949700" y="6113463"/>
            <a:ext cx="482600" cy="274637"/>
            <a:chOff x="2488" y="3851"/>
            <a:chExt cx="304" cy="173"/>
          </a:xfrm>
        </p:grpSpPr>
        <p:sp>
          <p:nvSpPr>
            <p:cNvPr id="37916" name="Rectangle 29"/>
            <p:cNvSpPr>
              <a:spLocks noChangeArrowheads="1"/>
            </p:cNvSpPr>
            <p:nvPr/>
          </p:nvSpPr>
          <p:spPr bwMode="auto">
            <a:xfrm>
              <a:off x="2532" y="3851"/>
              <a:ext cx="260" cy="173"/>
            </a:xfrm>
            <a:prstGeom prst="rect">
              <a:avLst/>
            </a:prstGeom>
            <a:noFill/>
            <a:ln w="9525">
              <a:noFill/>
              <a:miter lim="800000"/>
              <a:headEnd/>
              <a:tailEnd/>
            </a:ln>
          </p:spPr>
          <p:txBody>
            <a:bodyPr wrap="none">
              <a:spAutoFit/>
            </a:bodyPr>
            <a:lstStyle/>
            <a:p>
              <a:pPr eaLnBrk="0" hangingPunct="0"/>
              <a:r>
                <a:rPr lang="en-US" sz="1200">
                  <a:solidFill>
                    <a:srgbClr val="008000"/>
                  </a:solidFill>
                </a:rPr>
                <a:t>NO</a:t>
              </a:r>
            </a:p>
          </p:txBody>
        </p:sp>
        <p:sp>
          <p:nvSpPr>
            <p:cNvPr id="37917" name="Oval 30"/>
            <p:cNvSpPr>
              <a:spLocks noChangeArrowheads="1"/>
            </p:cNvSpPr>
            <p:nvPr/>
          </p:nvSpPr>
          <p:spPr bwMode="auto">
            <a:xfrm>
              <a:off x="2488" y="3916"/>
              <a:ext cx="68" cy="68"/>
            </a:xfrm>
            <a:prstGeom prst="ellipse">
              <a:avLst/>
            </a:prstGeom>
            <a:solidFill>
              <a:srgbClr val="008000"/>
            </a:solidFill>
            <a:ln w="9525">
              <a:solidFill>
                <a:srgbClr val="008000"/>
              </a:solidFill>
              <a:round/>
              <a:headEnd/>
              <a:tailEnd/>
            </a:ln>
          </p:spPr>
          <p:txBody>
            <a:bodyPr wrap="none" anchor="ctr"/>
            <a:lstStyle/>
            <a:p>
              <a:pPr algn="ctr" eaLnBrk="0" hangingPunct="0"/>
              <a:endParaRPr lang="en-US"/>
            </a:p>
          </p:txBody>
        </p:sp>
      </p:grpSp>
      <p:grpSp>
        <p:nvGrpSpPr>
          <p:cNvPr id="37901" name="Group 31"/>
          <p:cNvGrpSpPr>
            <a:grpSpLocks/>
          </p:cNvGrpSpPr>
          <p:nvPr/>
        </p:nvGrpSpPr>
        <p:grpSpPr bwMode="auto">
          <a:xfrm>
            <a:off x="5621338" y="3810000"/>
            <a:ext cx="919162" cy="274638"/>
            <a:chOff x="3541" y="2400"/>
            <a:chExt cx="579" cy="173"/>
          </a:xfrm>
        </p:grpSpPr>
        <p:sp>
          <p:nvSpPr>
            <p:cNvPr id="37914" name="Text Box 32"/>
            <p:cNvSpPr txBox="1">
              <a:spLocks noChangeArrowheads="1"/>
            </p:cNvSpPr>
            <p:nvPr/>
          </p:nvSpPr>
          <p:spPr bwMode="auto">
            <a:xfrm>
              <a:off x="3583" y="2400"/>
              <a:ext cx="537" cy="173"/>
            </a:xfrm>
            <a:prstGeom prst="rect">
              <a:avLst/>
            </a:prstGeom>
            <a:noFill/>
            <a:ln w="9525">
              <a:noFill/>
              <a:miter lim="800000"/>
              <a:headEnd/>
              <a:tailEnd/>
            </a:ln>
          </p:spPr>
          <p:txBody>
            <a:bodyPr wrap="none">
              <a:spAutoFit/>
            </a:bodyPr>
            <a:lstStyle/>
            <a:p>
              <a:pPr eaLnBrk="0" hangingPunct="0"/>
              <a:r>
                <a:rPr lang="en-US" sz="1200">
                  <a:solidFill>
                    <a:srgbClr val="0033CC"/>
                  </a:solidFill>
                </a:rPr>
                <a:t>Gov Bush</a:t>
              </a:r>
            </a:p>
          </p:txBody>
        </p:sp>
        <p:sp>
          <p:nvSpPr>
            <p:cNvPr id="37915" name="Oval 33"/>
            <p:cNvSpPr>
              <a:spLocks noChangeArrowheads="1"/>
            </p:cNvSpPr>
            <p:nvPr/>
          </p:nvSpPr>
          <p:spPr bwMode="auto">
            <a:xfrm>
              <a:off x="3541" y="2461"/>
              <a:ext cx="68" cy="68"/>
            </a:xfrm>
            <a:prstGeom prst="ellipse">
              <a:avLst/>
            </a:prstGeom>
            <a:solidFill>
              <a:srgbClr val="0033CC"/>
            </a:solidFill>
            <a:ln w="9525">
              <a:solidFill>
                <a:srgbClr val="0033CC"/>
              </a:solidFill>
              <a:round/>
              <a:headEnd/>
              <a:tailEnd/>
            </a:ln>
          </p:spPr>
          <p:txBody>
            <a:bodyPr wrap="none" anchor="ctr"/>
            <a:lstStyle/>
            <a:p>
              <a:pPr algn="ctr" eaLnBrk="0" hangingPunct="0"/>
              <a:endParaRPr lang="en-US"/>
            </a:p>
          </p:txBody>
        </p:sp>
      </p:grpSp>
      <p:grpSp>
        <p:nvGrpSpPr>
          <p:cNvPr id="37902" name="Group 34"/>
          <p:cNvGrpSpPr>
            <a:grpSpLocks/>
          </p:cNvGrpSpPr>
          <p:nvPr/>
        </p:nvGrpSpPr>
        <p:grpSpPr bwMode="auto">
          <a:xfrm>
            <a:off x="5197475" y="3330575"/>
            <a:ext cx="509588" cy="274638"/>
            <a:chOff x="3274" y="2098"/>
            <a:chExt cx="321" cy="173"/>
          </a:xfrm>
        </p:grpSpPr>
        <p:sp>
          <p:nvSpPr>
            <p:cNvPr id="37912" name="Text Box 35"/>
            <p:cNvSpPr txBox="1">
              <a:spLocks noChangeArrowheads="1"/>
            </p:cNvSpPr>
            <p:nvPr/>
          </p:nvSpPr>
          <p:spPr bwMode="auto">
            <a:xfrm>
              <a:off x="3367" y="2098"/>
              <a:ext cx="228" cy="173"/>
            </a:xfrm>
            <a:prstGeom prst="rect">
              <a:avLst/>
            </a:prstGeom>
            <a:noFill/>
            <a:ln w="9525">
              <a:noFill/>
              <a:miter lim="800000"/>
              <a:headEnd/>
              <a:tailEnd/>
            </a:ln>
          </p:spPr>
          <p:txBody>
            <a:bodyPr wrap="none">
              <a:spAutoFit/>
            </a:bodyPr>
            <a:lstStyle/>
            <a:p>
              <a:pPr eaLnBrk="0" hangingPunct="0"/>
              <a:r>
                <a:rPr lang="en-US" sz="1200">
                  <a:solidFill>
                    <a:srgbClr val="008000"/>
                  </a:solidFill>
                </a:rPr>
                <a:t>FL</a:t>
              </a:r>
            </a:p>
          </p:txBody>
        </p:sp>
        <p:sp>
          <p:nvSpPr>
            <p:cNvPr id="37913" name="Oval 36"/>
            <p:cNvSpPr>
              <a:spLocks noChangeArrowheads="1"/>
            </p:cNvSpPr>
            <p:nvPr/>
          </p:nvSpPr>
          <p:spPr bwMode="auto">
            <a:xfrm>
              <a:off x="3274" y="2115"/>
              <a:ext cx="115" cy="120"/>
            </a:xfrm>
            <a:prstGeom prst="ellipse">
              <a:avLst/>
            </a:prstGeom>
            <a:solidFill>
              <a:srgbClr val="008000"/>
            </a:solidFill>
            <a:ln w="9525">
              <a:solidFill>
                <a:srgbClr val="008000"/>
              </a:solidFill>
              <a:round/>
              <a:headEnd/>
              <a:tailEnd/>
            </a:ln>
          </p:spPr>
          <p:txBody>
            <a:bodyPr wrap="none" anchor="ctr"/>
            <a:lstStyle/>
            <a:p>
              <a:pPr algn="ctr" eaLnBrk="0" hangingPunct="0"/>
              <a:endParaRPr lang="en-US"/>
            </a:p>
          </p:txBody>
        </p:sp>
      </p:grpSp>
      <p:sp>
        <p:nvSpPr>
          <p:cNvPr id="999461" name="Oval 37"/>
          <p:cNvSpPr>
            <a:spLocks noChangeArrowheads="1"/>
          </p:cNvSpPr>
          <p:nvPr/>
        </p:nvSpPr>
        <p:spPr bwMode="auto">
          <a:xfrm rot="-3704251">
            <a:off x="3540919" y="3621881"/>
            <a:ext cx="1898650" cy="3951288"/>
          </a:xfrm>
          <a:prstGeom prst="ellipse">
            <a:avLst/>
          </a:prstGeom>
          <a:noFill/>
          <a:ln w="38100">
            <a:solidFill>
              <a:srgbClr val="996633"/>
            </a:solidFill>
            <a:round/>
            <a:headEnd/>
            <a:tailEnd/>
          </a:ln>
        </p:spPr>
        <p:txBody>
          <a:bodyPr vert="eaVert" wrap="none" anchor="ctr"/>
          <a:lstStyle/>
          <a:p>
            <a:pPr algn="ctr" eaLnBrk="0" hangingPunct="0"/>
            <a:r>
              <a:rPr lang="en-US"/>
              <a:t>  </a:t>
            </a:r>
          </a:p>
        </p:txBody>
      </p:sp>
      <p:sp>
        <p:nvSpPr>
          <p:cNvPr id="999462" name="Line 38"/>
          <p:cNvSpPr>
            <a:spLocks noChangeShapeType="1"/>
          </p:cNvSpPr>
          <p:nvPr/>
        </p:nvSpPr>
        <p:spPr bwMode="auto">
          <a:xfrm>
            <a:off x="2120900" y="4886325"/>
            <a:ext cx="546100" cy="142875"/>
          </a:xfrm>
          <a:prstGeom prst="line">
            <a:avLst/>
          </a:prstGeom>
          <a:noFill/>
          <a:ln w="38100">
            <a:solidFill>
              <a:srgbClr val="996633"/>
            </a:solidFill>
            <a:round/>
            <a:headEnd/>
            <a:tailEnd type="triangle" w="med" len="med"/>
          </a:ln>
        </p:spPr>
        <p:txBody>
          <a:bodyPr/>
          <a:lstStyle/>
          <a:p>
            <a:endParaRPr lang="en-US"/>
          </a:p>
        </p:txBody>
      </p:sp>
      <p:sp>
        <p:nvSpPr>
          <p:cNvPr id="999463" name="Text Box 39"/>
          <p:cNvSpPr txBox="1">
            <a:spLocks noChangeArrowheads="1"/>
          </p:cNvSpPr>
          <p:nvPr/>
        </p:nvSpPr>
        <p:spPr bwMode="auto">
          <a:xfrm>
            <a:off x="347663" y="4538663"/>
            <a:ext cx="2190750" cy="641350"/>
          </a:xfrm>
          <a:prstGeom prst="rect">
            <a:avLst/>
          </a:prstGeom>
          <a:noFill/>
          <a:ln w="9525">
            <a:noFill/>
            <a:miter lim="800000"/>
            <a:headEnd/>
            <a:tailEnd/>
          </a:ln>
        </p:spPr>
        <p:txBody>
          <a:bodyPr wrap="none">
            <a:spAutoFit/>
          </a:bodyPr>
          <a:lstStyle/>
          <a:p>
            <a:pPr eaLnBrk="0" hangingPunct="0"/>
            <a:r>
              <a:rPr lang="en-US"/>
              <a:t>Petroleum Network </a:t>
            </a:r>
          </a:p>
          <a:p>
            <a:pPr eaLnBrk="0" hangingPunct="0"/>
            <a:r>
              <a:rPr lang="en-US"/>
              <a:t>formed Early</a:t>
            </a:r>
          </a:p>
        </p:txBody>
      </p:sp>
      <p:sp>
        <p:nvSpPr>
          <p:cNvPr id="37906" name="Text Box 40"/>
          <p:cNvSpPr txBox="1">
            <a:spLocks noChangeArrowheads="1"/>
          </p:cNvSpPr>
          <p:nvPr/>
        </p:nvSpPr>
        <p:spPr bwMode="auto">
          <a:xfrm>
            <a:off x="446088" y="1530350"/>
            <a:ext cx="2174875" cy="650875"/>
          </a:xfrm>
          <a:prstGeom prst="rect">
            <a:avLst/>
          </a:prstGeom>
          <a:noFill/>
          <a:ln w="9525">
            <a:solidFill>
              <a:schemeClr val="tx2"/>
            </a:solidFill>
            <a:miter lim="800000"/>
            <a:headEnd/>
            <a:tailEnd/>
          </a:ln>
        </p:spPr>
        <p:txBody>
          <a:bodyPr wrap="none">
            <a:spAutoFit/>
          </a:bodyPr>
          <a:lstStyle/>
          <a:p>
            <a:pPr eaLnBrk="0" hangingPunct="0"/>
            <a:r>
              <a:rPr lang="en-US"/>
              <a:t>Florida is the Topic</a:t>
            </a:r>
          </a:p>
          <a:p>
            <a:pPr eaLnBrk="0" hangingPunct="0"/>
            <a:r>
              <a:rPr lang="en-US"/>
              <a:t>of the Conversation</a:t>
            </a:r>
          </a:p>
        </p:txBody>
      </p:sp>
      <p:pic>
        <p:nvPicPr>
          <p:cNvPr id="37907" name="Picture 41"/>
          <p:cNvPicPr>
            <a:picLocks noChangeAspect="1" noChangeArrowheads="1"/>
          </p:cNvPicPr>
          <p:nvPr/>
        </p:nvPicPr>
        <p:blipFill>
          <a:blip r:embed="rId4"/>
          <a:srcRect/>
          <a:stretch>
            <a:fillRect/>
          </a:stretch>
        </p:blipFill>
        <p:spPr bwMode="auto">
          <a:xfrm>
            <a:off x="7727950" y="1016000"/>
            <a:ext cx="835025" cy="1139825"/>
          </a:xfrm>
          <a:prstGeom prst="rect">
            <a:avLst/>
          </a:prstGeom>
          <a:noFill/>
          <a:ln w="9525">
            <a:noFill/>
            <a:miter lim="800000"/>
            <a:headEnd/>
            <a:tailEnd/>
          </a:ln>
        </p:spPr>
      </p:pic>
      <p:pic>
        <p:nvPicPr>
          <p:cNvPr id="37908" name="Picture 7" descr="NU Logo"/>
          <p:cNvPicPr>
            <a:picLocks noChangeAspect="1" noChangeArrowheads="1"/>
          </p:cNvPicPr>
          <p:nvPr/>
        </p:nvPicPr>
        <p:blipFill>
          <a:blip r:embed="rId5"/>
          <a:srcRect/>
          <a:stretch>
            <a:fillRect/>
          </a:stretch>
        </p:blipFill>
        <p:spPr bwMode="auto">
          <a:xfrm>
            <a:off x="0" y="5897563"/>
            <a:ext cx="960438" cy="960437"/>
          </a:xfrm>
          <a:prstGeom prst="rect">
            <a:avLst/>
          </a:prstGeom>
          <a:noFill/>
          <a:ln w="9525">
            <a:noFill/>
            <a:miter lim="800000"/>
            <a:headEnd/>
            <a:tailEnd/>
          </a:ln>
        </p:spPr>
      </p:pic>
      <p:grpSp>
        <p:nvGrpSpPr>
          <p:cNvPr id="37909" name="Group 9"/>
          <p:cNvGrpSpPr>
            <a:grpSpLocks/>
          </p:cNvGrpSpPr>
          <p:nvPr/>
        </p:nvGrpSpPr>
        <p:grpSpPr bwMode="auto">
          <a:xfrm>
            <a:off x="7467600" y="5903913"/>
            <a:ext cx="1676400" cy="954087"/>
            <a:chOff x="7467600" y="5903893"/>
            <a:chExt cx="1676400" cy="954107"/>
          </a:xfrm>
        </p:grpSpPr>
        <p:pic>
          <p:nvPicPr>
            <p:cNvPr id="37910" name="Picture 3" descr="Sonic logo.jpg"/>
            <p:cNvPicPr>
              <a:picLocks noChangeAspect="1"/>
            </p:cNvPicPr>
            <p:nvPr/>
          </p:nvPicPr>
          <p:blipFill>
            <a:blip r:embed="rId6"/>
            <a:srcRect/>
            <a:stretch>
              <a:fillRect/>
            </a:stretch>
          </p:blipFill>
          <p:spPr bwMode="auto">
            <a:xfrm>
              <a:off x="8229600" y="6259420"/>
              <a:ext cx="855517" cy="293780"/>
            </a:xfrm>
            <a:prstGeom prst="rect">
              <a:avLst/>
            </a:prstGeom>
            <a:noFill/>
            <a:ln w="9525">
              <a:noFill/>
              <a:miter lim="800000"/>
              <a:headEnd/>
              <a:tailEnd/>
            </a:ln>
          </p:spPr>
        </p:pic>
        <p:sp>
          <p:nvSpPr>
            <p:cNvPr id="37911"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9461"/>
                                        </p:tgtEl>
                                        <p:attrNameLst>
                                          <p:attrName>style.visibility</p:attrName>
                                        </p:attrNameLst>
                                      </p:cBhvr>
                                      <p:to>
                                        <p:strVal val="visible"/>
                                      </p:to>
                                    </p:set>
                                    <p:animEffect transition="in" filter="fade">
                                      <p:cBhvr>
                                        <p:cTn id="7" dur="500"/>
                                        <p:tgtEl>
                                          <p:spTgt spid="9994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99463"/>
                                        </p:tgtEl>
                                        <p:attrNameLst>
                                          <p:attrName>style.visibility</p:attrName>
                                        </p:attrNameLst>
                                      </p:cBhvr>
                                      <p:to>
                                        <p:strVal val="visible"/>
                                      </p:to>
                                    </p:set>
                                    <p:animEffect transition="in" filter="fade">
                                      <p:cBhvr>
                                        <p:cTn id="10" dur="500"/>
                                        <p:tgtEl>
                                          <p:spTgt spid="99946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99462"/>
                                        </p:tgtEl>
                                        <p:attrNameLst>
                                          <p:attrName>style.visibility</p:attrName>
                                        </p:attrNameLst>
                                      </p:cBhvr>
                                      <p:to>
                                        <p:strVal val="visible"/>
                                      </p:to>
                                    </p:set>
                                    <p:animEffect transition="in" filter="fade">
                                      <p:cBhvr>
                                        <p:cTn id="13" dur="500"/>
                                        <p:tgtEl>
                                          <p:spTgt spid="999462"/>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mph" presetSubtype="0" fill="hold" nodeType="clickEffect">
                                  <p:stCondLst>
                                    <p:cond delay="0"/>
                                  </p:stCondLst>
                                  <p:childTnLst>
                                    <p:animClr clrSpc="hsl" dir="cw">
                                      <p:cBhvr override="childStyle">
                                        <p:cTn id="17" dur="500" fill="hold"/>
                                        <p:tgtEl>
                                          <p:spTgt spid="999426"/>
                                        </p:tgtEl>
                                        <p:attrNameLst>
                                          <p:attrName>style.color</p:attrName>
                                        </p:attrNameLst>
                                      </p:cBhvr>
                                      <p:by>
                                        <p:hsl h="0" s="-70588" l="0"/>
                                      </p:by>
                                    </p:animClr>
                                    <p:animClr clrSpc="hsl" dir="cw">
                                      <p:cBhvr>
                                        <p:cTn id="18" dur="500" fill="hold"/>
                                        <p:tgtEl>
                                          <p:spTgt spid="999426"/>
                                        </p:tgtEl>
                                        <p:attrNameLst>
                                          <p:attrName>fillcolor</p:attrName>
                                        </p:attrNameLst>
                                      </p:cBhvr>
                                      <p:by>
                                        <p:hsl h="0" s="-70588" l="0"/>
                                      </p:by>
                                    </p:animClr>
                                    <p:animClr clrSpc="hsl" dir="cw">
                                      <p:cBhvr>
                                        <p:cTn id="19" dur="500" fill="hold"/>
                                        <p:tgtEl>
                                          <p:spTgt spid="999426"/>
                                        </p:tgtEl>
                                        <p:attrNameLst>
                                          <p:attrName>stroke.color</p:attrName>
                                        </p:attrNameLst>
                                      </p:cBhvr>
                                      <p:by>
                                        <p:hsl h="0" s="-70588" l="0"/>
                                      </p:by>
                                    </p:animClr>
                                    <p:set>
                                      <p:cBhvr>
                                        <p:cTn id="20" dur="500" fill="hold"/>
                                        <p:tgtEl>
                                          <p:spTgt spid="9994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61" grpId="0" animBg="1"/>
      <p:bldP spid="999462" grpId="0" animBg="1"/>
      <p:bldP spid="9994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lum bright="66000"/>
          </a:blip>
          <a:srcRect l="832" t="5556" r="49158" b="6145"/>
          <a:stretch>
            <a:fillRect/>
          </a:stretch>
        </p:blipFill>
        <p:spPr bwMode="auto">
          <a:xfrm>
            <a:off x="2933700" y="1389063"/>
            <a:ext cx="4125913" cy="5468937"/>
          </a:xfrm>
          <a:prstGeom prst="rect">
            <a:avLst/>
          </a:prstGeom>
          <a:noFill/>
          <a:ln w="9525">
            <a:noFill/>
            <a:miter lim="800000"/>
            <a:headEnd/>
            <a:tailEnd/>
          </a:ln>
        </p:spPr>
      </p:pic>
      <p:sp>
        <p:nvSpPr>
          <p:cNvPr id="38915" name="Rectangle 3"/>
          <p:cNvSpPr>
            <a:spLocks noGrp="1" noChangeArrowheads="1"/>
          </p:cNvSpPr>
          <p:nvPr>
            <p:ph type="title"/>
          </p:nvPr>
        </p:nvSpPr>
        <p:spPr>
          <a:xfrm>
            <a:off x="1143000" y="0"/>
            <a:ext cx="7772400" cy="1143000"/>
          </a:xfrm>
        </p:spPr>
        <p:txBody>
          <a:bodyPr/>
          <a:lstStyle/>
          <a:p>
            <a:pPr eaLnBrk="1" hangingPunct="1"/>
            <a:r>
              <a:rPr lang="en-US" smtClean="0"/>
              <a:t>Time Slice 1 to 2</a:t>
            </a:r>
          </a:p>
        </p:txBody>
      </p:sp>
      <p:grpSp>
        <p:nvGrpSpPr>
          <p:cNvPr id="2" name="Group 4"/>
          <p:cNvGrpSpPr>
            <a:grpSpLocks/>
          </p:cNvGrpSpPr>
          <p:nvPr/>
        </p:nvGrpSpPr>
        <p:grpSpPr bwMode="auto">
          <a:xfrm>
            <a:off x="4721225" y="1550988"/>
            <a:ext cx="546100" cy="274637"/>
            <a:chOff x="2974" y="977"/>
            <a:chExt cx="344" cy="173"/>
          </a:xfrm>
        </p:grpSpPr>
        <p:sp>
          <p:nvSpPr>
            <p:cNvPr id="38964" name="Oval 5"/>
            <p:cNvSpPr>
              <a:spLocks noChangeArrowheads="1"/>
            </p:cNvSpPr>
            <p:nvPr/>
          </p:nvSpPr>
          <p:spPr bwMode="auto">
            <a:xfrm>
              <a:off x="2974" y="1023"/>
              <a:ext cx="68" cy="68"/>
            </a:xfrm>
            <a:prstGeom prst="ellipse">
              <a:avLst/>
            </a:prstGeom>
            <a:solidFill>
              <a:srgbClr val="FF0000"/>
            </a:solidFill>
            <a:ln w="9525">
              <a:solidFill>
                <a:srgbClr val="FF0000"/>
              </a:solidFill>
              <a:round/>
              <a:headEnd/>
              <a:tailEnd/>
            </a:ln>
          </p:spPr>
          <p:txBody>
            <a:bodyPr wrap="none" anchor="ctr"/>
            <a:lstStyle/>
            <a:p>
              <a:pPr algn="ctr" eaLnBrk="0" hangingPunct="0"/>
              <a:endParaRPr lang="en-US"/>
            </a:p>
          </p:txBody>
        </p:sp>
        <p:sp>
          <p:nvSpPr>
            <p:cNvPr id="38965" name="Text Box 6"/>
            <p:cNvSpPr txBox="1">
              <a:spLocks noChangeArrowheads="1"/>
            </p:cNvSpPr>
            <p:nvPr/>
          </p:nvSpPr>
          <p:spPr bwMode="auto">
            <a:xfrm>
              <a:off x="3000" y="977"/>
              <a:ext cx="318" cy="173"/>
            </a:xfrm>
            <a:prstGeom prst="rect">
              <a:avLst/>
            </a:prstGeom>
            <a:noFill/>
            <a:ln w="9525">
              <a:noFill/>
              <a:miter lim="800000"/>
              <a:headEnd/>
              <a:tailEnd/>
            </a:ln>
          </p:spPr>
          <p:txBody>
            <a:bodyPr wrap="none">
              <a:spAutoFit/>
            </a:bodyPr>
            <a:lstStyle/>
            <a:p>
              <a:pPr eaLnBrk="0" hangingPunct="0"/>
              <a:r>
                <a:rPr lang="en-US" sz="1200">
                  <a:solidFill>
                    <a:srgbClr val="FF0000"/>
                  </a:solidFill>
                </a:rPr>
                <a:t>ARC</a:t>
              </a:r>
            </a:p>
          </p:txBody>
        </p:sp>
      </p:grpSp>
      <p:grpSp>
        <p:nvGrpSpPr>
          <p:cNvPr id="3" name="Group 7"/>
          <p:cNvGrpSpPr>
            <a:grpSpLocks/>
          </p:cNvGrpSpPr>
          <p:nvPr/>
        </p:nvGrpSpPr>
        <p:grpSpPr bwMode="auto">
          <a:xfrm>
            <a:off x="4965700" y="1362075"/>
            <a:ext cx="511175" cy="274638"/>
            <a:chOff x="3128" y="858"/>
            <a:chExt cx="322" cy="173"/>
          </a:xfrm>
        </p:grpSpPr>
        <p:sp>
          <p:nvSpPr>
            <p:cNvPr id="38962" name="Oval 8"/>
            <p:cNvSpPr>
              <a:spLocks noChangeArrowheads="1"/>
            </p:cNvSpPr>
            <p:nvPr/>
          </p:nvSpPr>
          <p:spPr bwMode="auto">
            <a:xfrm>
              <a:off x="3128" y="905"/>
              <a:ext cx="68" cy="68"/>
            </a:xfrm>
            <a:prstGeom prst="ellipse">
              <a:avLst/>
            </a:prstGeom>
            <a:solidFill>
              <a:srgbClr val="FF0000"/>
            </a:solidFill>
            <a:ln w="9525">
              <a:solidFill>
                <a:srgbClr val="FF0000"/>
              </a:solidFill>
              <a:round/>
              <a:headEnd/>
              <a:tailEnd/>
            </a:ln>
          </p:spPr>
          <p:txBody>
            <a:bodyPr wrap="none" anchor="ctr"/>
            <a:lstStyle/>
            <a:p>
              <a:pPr algn="ctr" eaLnBrk="0" hangingPunct="0"/>
              <a:endParaRPr lang="en-US"/>
            </a:p>
          </p:txBody>
        </p:sp>
        <p:sp>
          <p:nvSpPr>
            <p:cNvPr id="38963" name="Text Box 9"/>
            <p:cNvSpPr txBox="1">
              <a:spLocks noChangeArrowheads="1"/>
            </p:cNvSpPr>
            <p:nvPr/>
          </p:nvSpPr>
          <p:spPr bwMode="auto">
            <a:xfrm>
              <a:off x="3153" y="858"/>
              <a:ext cx="297" cy="173"/>
            </a:xfrm>
            <a:prstGeom prst="rect">
              <a:avLst/>
            </a:prstGeom>
            <a:noFill/>
            <a:ln w="9525">
              <a:noFill/>
              <a:miter lim="800000"/>
              <a:headEnd/>
              <a:tailEnd/>
            </a:ln>
          </p:spPr>
          <p:txBody>
            <a:bodyPr wrap="none">
              <a:spAutoFit/>
            </a:bodyPr>
            <a:lstStyle/>
            <a:p>
              <a:pPr eaLnBrk="0" hangingPunct="0"/>
              <a:r>
                <a:rPr lang="en-US" sz="1200">
                  <a:solidFill>
                    <a:srgbClr val="FF0000"/>
                  </a:solidFill>
                </a:rPr>
                <a:t>SAL</a:t>
              </a:r>
            </a:p>
          </p:txBody>
        </p:sp>
      </p:grpSp>
      <p:grpSp>
        <p:nvGrpSpPr>
          <p:cNvPr id="4" name="Group 10"/>
          <p:cNvGrpSpPr>
            <a:grpSpLocks/>
          </p:cNvGrpSpPr>
          <p:nvPr/>
        </p:nvGrpSpPr>
        <p:grpSpPr bwMode="auto">
          <a:xfrm>
            <a:off x="4102100" y="3182938"/>
            <a:ext cx="722313" cy="274637"/>
            <a:chOff x="2584" y="2005"/>
            <a:chExt cx="455" cy="173"/>
          </a:xfrm>
        </p:grpSpPr>
        <p:sp>
          <p:nvSpPr>
            <p:cNvPr id="38960" name="Oval 11"/>
            <p:cNvSpPr>
              <a:spLocks noChangeArrowheads="1"/>
            </p:cNvSpPr>
            <p:nvPr/>
          </p:nvSpPr>
          <p:spPr bwMode="auto">
            <a:xfrm>
              <a:off x="2584" y="2093"/>
              <a:ext cx="68" cy="68"/>
            </a:xfrm>
            <a:prstGeom prst="ellipse">
              <a:avLst/>
            </a:prstGeom>
            <a:solidFill>
              <a:srgbClr val="FF0000"/>
            </a:solidFill>
            <a:ln w="9525">
              <a:solidFill>
                <a:srgbClr val="FF0000"/>
              </a:solidFill>
              <a:round/>
              <a:headEnd/>
              <a:tailEnd/>
            </a:ln>
          </p:spPr>
          <p:txBody>
            <a:bodyPr wrap="none" anchor="ctr"/>
            <a:lstStyle/>
            <a:p>
              <a:pPr algn="ctr" eaLnBrk="0" hangingPunct="0"/>
              <a:endParaRPr lang="en-US"/>
            </a:p>
          </p:txBody>
        </p:sp>
        <p:sp>
          <p:nvSpPr>
            <p:cNvPr id="38961" name="Text Box 12"/>
            <p:cNvSpPr txBox="1">
              <a:spLocks noChangeArrowheads="1"/>
            </p:cNvSpPr>
            <p:nvPr/>
          </p:nvSpPr>
          <p:spPr bwMode="auto">
            <a:xfrm>
              <a:off x="2656" y="2005"/>
              <a:ext cx="383" cy="173"/>
            </a:xfrm>
            <a:prstGeom prst="rect">
              <a:avLst/>
            </a:prstGeom>
            <a:noFill/>
            <a:ln w="9525">
              <a:noFill/>
              <a:miter lim="800000"/>
              <a:headEnd/>
              <a:tailEnd/>
            </a:ln>
          </p:spPr>
          <p:txBody>
            <a:bodyPr wrap="none">
              <a:spAutoFit/>
            </a:bodyPr>
            <a:lstStyle/>
            <a:p>
              <a:pPr eaLnBrk="0" hangingPunct="0"/>
              <a:r>
                <a:rPr lang="en-US" sz="1200">
                  <a:solidFill>
                    <a:srgbClr val="FF0000"/>
                  </a:solidFill>
                </a:rPr>
                <a:t>FEMA</a:t>
              </a:r>
            </a:p>
          </p:txBody>
        </p:sp>
      </p:grpSp>
      <p:grpSp>
        <p:nvGrpSpPr>
          <p:cNvPr id="5" name="Group 13"/>
          <p:cNvGrpSpPr>
            <a:grpSpLocks/>
          </p:cNvGrpSpPr>
          <p:nvPr/>
        </p:nvGrpSpPr>
        <p:grpSpPr bwMode="auto">
          <a:xfrm>
            <a:off x="4516438" y="1801813"/>
            <a:ext cx="711200" cy="274637"/>
            <a:chOff x="2845" y="1135"/>
            <a:chExt cx="448" cy="173"/>
          </a:xfrm>
        </p:grpSpPr>
        <p:sp>
          <p:nvSpPr>
            <p:cNvPr id="38958" name="Text Box 14"/>
            <p:cNvSpPr txBox="1">
              <a:spLocks noChangeArrowheads="1"/>
            </p:cNvSpPr>
            <p:nvPr/>
          </p:nvSpPr>
          <p:spPr bwMode="auto">
            <a:xfrm>
              <a:off x="2874" y="1135"/>
              <a:ext cx="419" cy="173"/>
            </a:xfrm>
            <a:prstGeom prst="rect">
              <a:avLst/>
            </a:prstGeom>
            <a:noFill/>
            <a:ln w="9525">
              <a:noFill/>
              <a:miter lim="800000"/>
              <a:headEnd/>
              <a:tailEnd/>
            </a:ln>
          </p:spPr>
          <p:txBody>
            <a:bodyPr wrap="none">
              <a:spAutoFit/>
            </a:bodyPr>
            <a:lstStyle/>
            <a:p>
              <a:pPr eaLnBrk="0" hangingPunct="0"/>
              <a:r>
                <a:rPr lang="en-US" sz="1200">
                  <a:solidFill>
                    <a:schemeClr val="bg2"/>
                  </a:solidFill>
                </a:rPr>
                <a:t>Shelter</a:t>
              </a:r>
            </a:p>
          </p:txBody>
        </p:sp>
        <p:sp>
          <p:nvSpPr>
            <p:cNvPr id="38959" name="Oval 15"/>
            <p:cNvSpPr>
              <a:spLocks noChangeArrowheads="1"/>
            </p:cNvSpPr>
            <p:nvPr/>
          </p:nvSpPr>
          <p:spPr bwMode="auto">
            <a:xfrm>
              <a:off x="2845" y="1184"/>
              <a:ext cx="68" cy="68"/>
            </a:xfrm>
            <a:prstGeom prst="ellipse">
              <a:avLst/>
            </a:prstGeom>
            <a:solidFill>
              <a:schemeClr val="bg2"/>
            </a:solidFill>
            <a:ln w="9525">
              <a:solidFill>
                <a:schemeClr val="bg2"/>
              </a:solidFill>
              <a:round/>
              <a:headEnd/>
              <a:tailEnd/>
            </a:ln>
          </p:spPr>
          <p:txBody>
            <a:bodyPr wrap="none" anchor="ctr"/>
            <a:lstStyle/>
            <a:p>
              <a:pPr algn="ctr" eaLnBrk="0" hangingPunct="0"/>
              <a:endParaRPr lang="en-US"/>
            </a:p>
          </p:txBody>
        </p:sp>
      </p:grpSp>
      <p:grpSp>
        <p:nvGrpSpPr>
          <p:cNvPr id="6" name="Group 16"/>
          <p:cNvGrpSpPr>
            <a:grpSpLocks/>
          </p:cNvGrpSpPr>
          <p:nvPr/>
        </p:nvGrpSpPr>
        <p:grpSpPr bwMode="auto">
          <a:xfrm>
            <a:off x="4291013" y="3852863"/>
            <a:ext cx="455612" cy="274637"/>
            <a:chOff x="2703" y="2427"/>
            <a:chExt cx="287" cy="173"/>
          </a:xfrm>
        </p:grpSpPr>
        <p:sp>
          <p:nvSpPr>
            <p:cNvPr id="38956" name="Rectangle 17"/>
            <p:cNvSpPr>
              <a:spLocks noChangeArrowheads="1"/>
            </p:cNvSpPr>
            <p:nvPr/>
          </p:nvSpPr>
          <p:spPr bwMode="auto">
            <a:xfrm>
              <a:off x="2751" y="2427"/>
              <a:ext cx="239" cy="173"/>
            </a:xfrm>
            <a:prstGeom prst="rect">
              <a:avLst/>
            </a:prstGeom>
            <a:noFill/>
            <a:ln w="9525">
              <a:noFill/>
              <a:miter lim="800000"/>
              <a:headEnd/>
              <a:tailEnd/>
            </a:ln>
          </p:spPr>
          <p:txBody>
            <a:bodyPr wrap="none">
              <a:spAutoFit/>
            </a:bodyPr>
            <a:lstStyle/>
            <a:p>
              <a:pPr eaLnBrk="0" hangingPunct="0"/>
              <a:r>
                <a:rPr lang="en-US" sz="1200">
                  <a:solidFill>
                    <a:srgbClr val="008000"/>
                  </a:solidFill>
                </a:rPr>
                <a:t>TX</a:t>
              </a:r>
            </a:p>
          </p:txBody>
        </p:sp>
        <p:sp>
          <p:nvSpPr>
            <p:cNvPr id="38957" name="Oval 18"/>
            <p:cNvSpPr>
              <a:spLocks noChangeArrowheads="1"/>
            </p:cNvSpPr>
            <p:nvPr/>
          </p:nvSpPr>
          <p:spPr bwMode="auto">
            <a:xfrm>
              <a:off x="2703" y="2481"/>
              <a:ext cx="68" cy="68"/>
            </a:xfrm>
            <a:prstGeom prst="ellipse">
              <a:avLst/>
            </a:prstGeom>
            <a:solidFill>
              <a:srgbClr val="008000"/>
            </a:solidFill>
            <a:ln w="9525">
              <a:solidFill>
                <a:srgbClr val="008000"/>
              </a:solidFill>
              <a:round/>
              <a:headEnd/>
              <a:tailEnd/>
            </a:ln>
          </p:spPr>
          <p:txBody>
            <a:bodyPr wrap="none" anchor="ctr"/>
            <a:lstStyle/>
            <a:p>
              <a:pPr algn="ctr" eaLnBrk="0" hangingPunct="0"/>
              <a:endParaRPr lang="en-US"/>
            </a:p>
          </p:txBody>
        </p:sp>
      </p:grpSp>
      <p:grpSp>
        <p:nvGrpSpPr>
          <p:cNvPr id="7" name="Group 19"/>
          <p:cNvGrpSpPr>
            <a:grpSpLocks/>
          </p:cNvGrpSpPr>
          <p:nvPr/>
        </p:nvGrpSpPr>
        <p:grpSpPr bwMode="auto">
          <a:xfrm>
            <a:off x="3260725" y="2417763"/>
            <a:ext cx="455613" cy="274637"/>
            <a:chOff x="2054" y="1523"/>
            <a:chExt cx="287" cy="173"/>
          </a:xfrm>
        </p:grpSpPr>
        <p:sp>
          <p:nvSpPr>
            <p:cNvPr id="38954" name="Text Box 20"/>
            <p:cNvSpPr txBox="1">
              <a:spLocks noChangeArrowheads="1"/>
            </p:cNvSpPr>
            <p:nvPr/>
          </p:nvSpPr>
          <p:spPr bwMode="auto">
            <a:xfrm>
              <a:off x="2097" y="1523"/>
              <a:ext cx="244" cy="173"/>
            </a:xfrm>
            <a:prstGeom prst="rect">
              <a:avLst/>
            </a:prstGeom>
            <a:noFill/>
            <a:ln w="9525">
              <a:noFill/>
              <a:miter lim="800000"/>
              <a:headEnd/>
              <a:tailEnd/>
            </a:ln>
          </p:spPr>
          <p:txBody>
            <a:bodyPr wrap="none">
              <a:spAutoFit/>
            </a:bodyPr>
            <a:lstStyle/>
            <a:p>
              <a:pPr eaLnBrk="0" hangingPunct="0"/>
              <a:r>
                <a:rPr lang="en-US" sz="1200">
                  <a:solidFill>
                    <a:srgbClr val="008000"/>
                  </a:solidFill>
                </a:rPr>
                <a:t>KY</a:t>
              </a:r>
            </a:p>
          </p:txBody>
        </p:sp>
        <p:sp>
          <p:nvSpPr>
            <p:cNvPr id="38955" name="Oval 21"/>
            <p:cNvSpPr>
              <a:spLocks noChangeArrowheads="1"/>
            </p:cNvSpPr>
            <p:nvPr/>
          </p:nvSpPr>
          <p:spPr bwMode="auto">
            <a:xfrm>
              <a:off x="2054" y="1565"/>
              <a:ext cx="68" cy="68"/>
            </a:xfrm>
            <a:prstGeom prst="ellipse">
              <a:avLst/>
            </a:prstGeom>
            <a:solidFill>
              <a:srgbClr val="008000"/>
            </a:solidFill>
            <a:ln w="9525">
              <a:solidFill>
                <a:srgbClr val="008000"/>
              </a:solidFill>
              <a:round/>
              <a:headEnd/>
              <a:tailEnd/>
            </a:ln>
          </p:spPr>
          <p:txBody>
            <a:bodyPr wrap="none" anchor="ctr"/>
            <a:lstStyle/>
            <a:p>
              <a:pPr algn="ctr" eaLnBrk="0" hangingPunct="0"/>
              <a:endParaRPr lang="en-US"/>
            </a:p>
          </p:txBody>
        </p:sp>
      </p:grpSp>
      <p:grpSp>
        <p:nvGrpSpPr>
          <p:cNvPr id="8" name="Group 22"/>
          <p:cNvGrpSpPr>
            <a:grpSpLocks/>
          </p:cNvGrpSpPr>
          <p:nvPr/>
        </p:nvGrpSpPr>
        <p:grpSpPr bwMode="auto">
          <a:xfrm>
            <a:off x="5273675" y="4100513"/>
            <a:ext cx="427038" cy="274637"/>
            <a:chOff x="3322" y="2583"/>
            <a:chExt cx="269" cy="173"/>
          </a:xfrm>
        </p:grpSpPr>
        <p:sp>
          <p:nvSpPr>
            <p:cNvPr id="38952" name="Text Box 23"/>
            <p:cNvSpPr txBox="1">
              <a:spLocks noChangeArrowheads="1"/>
            </p:cNvSpPr>
            <p:nvPr/>
          </p:nvSpPr>
          <p:spPr bwMode="auto">
            <a:xfrm>
              <a:off x="3358" y="2583"/>
              <a:ext cx="233" cy="173"/>
            </a:xfrm>
            <a:prstGeom prst="rect">
              <a:avLst/>
            </a:prstGeom>
            <a:noFill/>
            <a:ln w="9525">
              <a:noFill/>
              <a:miter lim="800000"/>
              <a:headEnd/>
              <a:tailEnd/>
            </a:ln>
          </p:spPr>
          <p:txBody>
            <a:bodyPr wrap="none">
              <a:spAutoFit/>
            </a:bodyPr>
            <a:lstStyle/>
            <a:p>
              <a:pPr eaLnBrk="0" hangingPunct="0"/>
              <a:r>
                <a:rPr lang="en-US" sz="1200">
                  <a:solidFill>
                    <a:srgbClr val="008000"/>
                  </a:solidFill>
                </a:rPr>
                <a:t>AL</a:t>
              </a:r>
            </a:p>
          </p:txBody>
        </p:sp>
        <p:sp>
          <p:nvSpPr>
            <p:cNvPr id="38953" name="Oval 24"/>
            <p:cNvSpPr>
              <a:spLocks noChangeArrowheads="1"/>
            </p:cNvSpPr>
            <p:nvPr/>
          </p:nvSpPr>
          <p:spPr bwMode="auto">
            <a:xfrm>
              <a:off x="3322" y="2634"/>
              <a:ext cx="68" cy="68"/>
            </a:xfrm>
            <a:prstGeom prst="ellipse">
              <a:avLst/>
            </a:prstGeom>
            <a:solidFill>
              <a:srgbClr val="008000"/>
            </a:solidFill>
            <a:ln w="9525">
              <a:solidFill>
                <a:srgbClr val="008000"/>
              </a:solidFill>
              <a:round/>
              <a:headEnd/>
              <a:tailEnd/>
            </a:ln>
          </p:spPr>
          <p:txBody>
            <a:bodyPr wrap="none" anchor="ctr"/>
            <a:lstStyle/>
            <a:p>
              <a:pPr algn="ctr" eaLnBrk="0" hangingPunct="0"/>
              <a:endParaRPr lang="en-US"/>
            </a:p>
          </p:txBody>
        </p:sp>
      </p:grpSp>
      <p:grpSp>
        <p:nvGrpSpPr>
          <p:cNvPr id="9" name="Group 25"/>
          <p:cNvGrpSpPr>
            <a:grpSpLocks/>
          </p:cNvGrpSpPr>
          <p:nvPr/>
        </p:nvGrpSpPr>
        <p:grpSpPr bwMode="auto">
          <a:xfrm>
            <a:off x="3744913" y="5365750"/>
            <a:ext cx="457200" cy="274638"/>
            <a:chOff x="2359" y="3380"/>
            <a:chExt cx="288" cy="173"/>
          </a:xfrm>
        </p:grpSpPr>
        <p:sp>
          <p:nvSpPr>
            <p:cNvPr id="38950" name="Text Box 26"/>
            <p:cNvSpPr txBox="1">
              <a:spLocks noChangeArrowheads="1"/>
            </p:cNvSpPr>
            <p:nvPr/>
          </p:nvSpPr>
          <p:spPr bwMode="auto">
            <a:xfrm>
              <a:off x="2414" y="3380"/>
              <a:ext cx="233" cy="173"/>
            </a:xfrm>
            <a:prstGeom prst="rect">
              <a:avLst/>
            </a:prstGeom>
            <a:noFill/>
            <a:ln w="9525">
              <a:noFill/>
              <a:miter lim="800000"/>
              <a:headEnd/>
              <a:tailEnd/>
            </a:ln>
          </p:spPr>
          <p:txBody>
            <a:bodyPr wrap="none">
              <a:spAutoFit/>
            </a:bodyPr>
            <a:lstStyle/>
            <a:p>
              <a:pPr eaLnBrk="0" hangingPunct="0"/>
              <a:r>
                <a:rPr lang="en-US" sz="1200">
                  <a:solidFill>
                    <a:srgbClr val="008000"/>
                  </a:solidFill>
                </a:rPr>
                <a:t>LA</a:t>
              </a:r>
            </a:p>
          </p:txBody>
        </p:sp>
        <p:sp>
          <p:nvSpPr>
            <p:cNvPr id="38951" name="Oval 27"/>
            <p:cNvSpPr>
              <a:spLocks noChangeArrowheads="1"/>
            </p:cNvSpPr>
            <p:nvPr/>
          </p:nvSpPr>
          <p:spPr bwMode="auto">
            <a:xfrm>
              <a:off x="2359" y="3439"/>
              <a:ext cx="68" cy="68"/>
            </a:xfrm>
            <a:prstGeom prst="ellipse">
              <a:avLst/>
            </a:prstGeom>
            <a:solidFill>
              <a:srgbClr val="008000"/>
            </a:solidFill>
            <a:ln w="9525">
              <a:solidFill>
                <a:srgbClr val="008000"/>
              </a:solidFill>
              <a:round/>
              <a:headEnd/>
              <a:tailEnd/>
            </a:ln>
          </p:spPr>
          <p:txBody>
            <a:bodyPr wrap="none" anchor="ctr"/>
            <a:lstStyle/>
            <a:p>
              <a:pPr algn="ctr" eaLnBrk="0" hangingPunct="0"/>
              <a:endParaRPr lang="en-US"/>
            </a:p>
          </p:txBody>
        </p:sp>
      </p:grpSp>
      <p:grpSp>
        <p:nvGrpSpPr>
          <p:cNvPr id="10" name="Group 28"/>
          <p:cNvGrpSpPr>
            <a:grpSpLocks/>
          </p:cNvGrpSpPr>
          <p:nvPr/>
        </p:nvGrpSpPr>
        <p:grpSpPr bwMode="auto">
          <a:xfrm>
            <a:off x="3949700" y="6113463"/>
            <a:ext cx="482600" cy="274637"/>
            <a:chOff x="2488" y="3851"/>
            <a:chExt cx="304" cy="173"/>
          </a:xfrm>
        </p:grpSpPr>
        <p:sp>
          <p:nvSpPr>
            <p:cNvPr id="38948" name="Rectangle 29"/>
            <p:cNvSpPr>
              <a:spLocks noChangeArrowheads="1"/>
            </p:cNvSpPr>
            <p:nvPr/>
          </p:nvSpPr>
          <p:spPr bwMode="auto">
            <a:xfrm>
              <a:off x="2532" y="3851"/>
              <a:ext cx="260" cy="173"/>
            </a:xfrm>
            <a:prstGeom prst="rect">
              <a:avLst/>
            </a:prstGeom>
            <a:noFill/>
            <a:ln w="9525">
              <a:noFill/>
              <a:miter lim="800000"/>
              <a:headEnd/>
              <a:tailEnd/>
            </a:ln>
          </p:spPr>
          <p:txBody>
            <a:bodyPr wrap="none">
              <a:spAutoFit/>
            </a:bodyPr>
            <a:lstStyle/>
            <a:p>
              <a:pPr eaLnBrk="0" hangingPunct="0"/>
              <a:r>
                <a:rPr lang="en-US" sz="1200">
                  <a:solidFill>
                    <a:srgbClr val="008000"/>
                  </a:solidFill>
                </a:rPr>
                <a:t>NO</a:t>
              </a:r>
            </a:p>
          </p:txBody>
        </p:sp>
        <p:sp>
          <p:nvSpPr>
            <p:cNvPr id="38949" name="Oval 30"/>
            <p:cNvSpPr>
              <a:spLocks noChangeArrowheads="1"/>
            </p:cNvSpPr>
            <p:nvPr/>
          </p:nvSpPr>
          <p:spPr bwMode="auto">
            <a:xfrm>
              <a:off x="2488" y="3916"/>
              <a:ext cx="68" cy="68"/>
            </a:xfrm>
            <a:prstGeom prst="ellipse">
              <a:avLst/>
            </a:prstGeom>
            <a:solidFill>
              <a:srgbClr val="008000"/>
            </a:solidFill>
            <a:ln w="9525">
              <a:solidFill>
                <a:srgbClr val="008000"/>
              </a:solidFill>
              <a:round/>
              <a:headEnd/>
              <a:tailEnd/>
            </a:ln>
          </p:spPr>
          <p:txBody>
            <a:bodyPr wrap="none" anchor="ctr"/>
            <a:lstStyle/>
            <a:p>
              <a:pPr algn="ctr" eaLnBrk="0" hangingPunct="0"/>
              <a:endParaRPr lang="en-US"/>
            </a:p>
          </p:txBody>
        </p:sp>
      </p:grpSp>
      <p:grpSp>
        <p:nvGrpSpPr>
          <p:cNvPr id="11" name="Group 31"/>
          <p:cNvGrpSpPr>
            <a:grpSpLocks/>
          </p:cNvGrpSpPr>
          <p:nvPr/>
        </p:nvGrpSpPr>
        <p:grpSpPr bwMode="auto">
          <a:xfrm>
            <a:off x="5621338" y="3810000"/>
            <a:ext cx="919162" cy="274638"/>
            <a:chOff x="3541" y="2400"/>
            <a:chExt cx="579" cy="173"/>
          </a:xfrm>
        </p:grpSpPr>
        <p:sp>
          <p:nvSpPr>
            <p:cNvPr id="38946" name="Text Box 32"/>
            <p:cNvSpPr txBox="1">
              <a:spLocks noChangeArrowheads="1"/>
            </p:cNvSpPr>
            <p:nvPr/>
          </p:nvSpPr>
          <p:spPr bwMode="auto">
            <a:xfrm>
              <a:off x="3583" y="2400"/>
              <a:ext cx="537" cy="173"/>
            </a:xfrm>
            <a:prstGeom prst="rect">
              <a:avLst/>
            </a:prstGeom>
            <a:noFill/>
            <a:ln w="9525">
              <a:noFill/>
              <a:miter lim="800000"/>
              <a:headEnd/>
              <a:tailEnd/>
            </a:ln>
          </p:spPr>
          <p:txBody>
            <a:bodyPr wrap="none">
              <a:spAutoFit/>
            </a:bodyPr>
            <a:lstStyle/>
            <a:p>
              <a:pPr eaLnBrk="0" hangingPunct="0"/>
              <a:r>
                <a:rPr lang="en-US" sz="1200">
                  <a:solidFill>
                    <a:srgbClr val="0033CC"/>
                  </a:solidFill>
                </a:rPr>
                <a:t>Gov Bush</a:t>
              </a:r>
            </a:p>
          </p:txBody>
        </p:sp>
        <p:sp>
          <p:nvSpPr>
            <p:cNvPr id="38947" name="Oval 33"/>
            <p:cNvSpPr>
              <a:spLocks noChangeArrowheads="1"/>
            </p:cNvSpPr>
            <p:nvPr/>
          </p:nvSpPr>
          <p:spPr bwMode="auto">
            <a:xfrm>
              <a:off x="3541" y="2461"/>
              <a:ext cx="68" cy="68"/>
            </a:xfrm>
            <a:prstGeom prst="ellipse">
              <a:avLst/>
            </a:prstGeom>
            <a:solidFill>
              <a:srgbClr val="0033CC"/>
            </a:solidFill>
            <a:ln w="9525">
              <a:solidFill>
                <a:srgbClr val="0033CC"/>
              </a:solidFill>
              <a:round/>
              <a:headEnd/>
              <a:tailEnd/>
            </a:ln>
          </p:spPr>
          <p:txBody>
            <a:bodyPr wrap="none" anchor="ctr"/>
            <a:lstStyle/>
            <a:p>
              <a:pPr algn="ctr" eaLnBrk="0" hangingPunct="0"/>
              <a:endParaRPr lang="en-US"/>
            </a:p>
          </p:txBody>
        </p:sp>
      </p:grpSp>
      <p:grpSp>
        <p:nvGrpSpPr>
          <p:cNvPr id="12" name="Group 34"/>
          <p:cNvGrpSpPr>
            <a:grpSpLocks/>
          </p:cNvGrpSpPr>
          <p:nvPr/>
        </p:nvGrpSpPr>
        <p:grpSpPr bwMode="auto">
          <a:xfrm>
            <a:off x="5197475" y="3330575"/>
            <a:ext cx="509588" cy="274638"/>
            <a:chOff x="3274" y="2098"/>
            <a:chExt cx="321" cy="173"/>
          </a:xfrm>
        </p:grpSpPr>
        <p:sp>
          <p:nvSpPr>
            <p:cNvPr id="38944" name="Text Box 35"/>
            <p:cNvSpPr txBox="1">
              <a:spLocks noChangeArrowheads="1"/>
            </p:cNvSpPr>
            <p:nvPr/>
          </p:nvSpPr>
          <p:spPr bwMode="auto">
            <a:xfrm>
              <a:off x="3367" y="2098"/>
              <a:ext cx="228" cy="173"/>
            </a:xfrm>
            <a:prstGeom prst="rect">
              <a:avLst/>
            </a:prstGeom>
            <a:noFill/>
            <a:ln w="9525">
              <a:noFill/>
              <a:miter lim="800000"/>
              <a:headEnd/>
              <a:tailEnd/>
            </a:ln>
          </p:spPr>
          <p:txBody>
            <a:bodyPr wrap="none">
              <a:spAutoFit/>
            </a:bodyPr>
            <a:lstStyle/>
            <a:p>
              <a:pPr eaLnBrk="0" hangingPunct="0"/>
              <a:r>
                <a:rPr lang="en-US" sz="1200">
                  <a:solidFill>
                    <a:srgbClr val="008000"/>
                  </a:solidFill>
                </a:rPr>
                <a:t>FL</a:t>
              </a:r>
            </a:p>
          </p:txBody>
        </p:sp>
        <p:sp>
          <p:nvSpPr>
            <p:cNvPr id="38945" name="Oval 36"/>
            <p:cNvSpPr>
              <a:spLocks noChangeArrowheads="1"/>
            </p:cNvSpPr>
            <p:nvPr/>
          </p:nvSpPr>
          <p:spPr bwMode="auto">
            <a:xfrm>
              <a:off x="3274" y="2115"/>
              <a:ext cx="115" cy="120"/>
            </a:xfrm>
            <a:prstGeom prst="ellipse">
              <a:avLst/>
            </a:prstGeom>
            <a:solidFill>
              <a:srgbClr val="008000"/>
            </a:solidFill>
            <a:ln w="9525">
              <a:solidFill>
                <a:srgbClr val="008000"/>
              </a:solidFill>
              <a:round/>
              <a:headEnd/>
              <a:tailEnd/>
            </a:ln>
          </p:spPr>
          <p:txBody>
            <a:bodyPr wrap="none" anchor="ctr"/>
            <a:lstStyle/>
            <a:p>
              <a:pPr algn="ctr" eaLnBrk="0" hangingPunct="0"/>
              <a:endParaRPr lang="en-US"/>
            </a:p>
          </p:txBody>
        </p:sp>
      </p:grpSp>
      <p:grpSp>
        <p:nvGrpSpPr>
          <p:cNvPr id="13" name="Group 37"/>
          <p:cNvGrpSpPr>
            <a:grpSpLocks/>
          </p:cNvGrpSpPr>
          <p:nvPr/>
        </p:nvGrpSpPr>
        <p:grpSpPr bwMode="auto">
          <a:xfrm>
            <a:off x="6183313" y="2894013"/>
            <a:ext cx="660400" cy="274637"/>
            <a:chOff x="2845" y="1135"/>
            <a:chExt cx="416" cy="173"/>
          </a:xfrm>
        </p:grpSpPr>
        <p:sp>
          <p:nvSpPr>
            <p:cNvPr id="38942" name="Text Box 38"/>
            <p:cNvSpPr txBox="1">
              <a:spLocks noChangeArrowheads="1"/>
            </p:cNvSpPr>
            <p:nvPr/>
          </p:nvSpPr>
          <p:spPr bwMode="auto">
            <a:xfrm>
              <a:off x="2874" y="1135"/>
              <a:ext cx="387" cy="173"/>
            </a:xfrm>
            <a:prstGeom prst="rect">
              <a:avLst/>
            </a:prstGeom>
            <a:noFill/>
            <a:ln w="9525">
              <a:noFill/>
              <a:miter lim="800000"/>
              <a:headEnd/>
              <a:tailEnd/>
            </a:ln>
          </p:spPr>
          <p:txBody>
            <a:bodyPr wrap="none">
              <a:spAutoFit/>
            </a:bodyPr>
            <a:lstStyle/>
            <a:p>
              <a:pPr eaLnBrk="0" hangingPunct="0"/>
              <a:r>
                <a:rPr lang="en-US" sz="1200">
                  <a:solidFill>
                    <a:schemeClr val="bg2"/>
                  </a:solidFill>
                </a:rPr>
                <a:t>Power</a:t>
              </a:r>
            </a:p>
          </p:txBody>
        </p:sp>
        <p:sp>
          <p:nvSpPr>
            <p:cNvPr id="38943" name="Oval 39"/>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14" name="Group 40"/>
          <p:cNvGrpSpPr>
            <a:grpSpLocks/>
          </p:cNvGrpSpPr>
          <p:nvPr/>
        </p:nvGrpSpPr>
        <p:grpSpPr bwMode="auto">
          <a:xfrm>
            <a:off x="5359400" y="3122613"/>
            <a:ext cx="679450" cy="274637"/>
            <a:chOff x="2584" y="2005"/>
            <a:chExt cx="428" cy="173"/>
          </a:xfrm>
        </p:grpSpPr>
        <p:sp>
          <p:nvSpPr>
            <p:cNvPr id="38940" name="Oval 41"/>
            <p:cNvSpPr>
              <a:spLocks noChangeArrowheads="1"/>
            </p:cNvSpPr>
            <p:nvPr/>
          </p:nvSpPr>
          <p:spPr bwMode="auto">
            <a:xfrm>
              <a:off x="2584" y="209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38941" name="Text Box 42"/>
            <p:cNvSpPr txBox="1">
              <a:spLocks noChangeArrowheads="1"/>
            </p:cNvSpPr>
            <p:nvPr/>
          </p:nvSpPr>
          <p:spPr bwMode="auto">
            <a:xfrm>
              <a:off x="2656" y="2005"/>
              <a:ext cx="356" cy="173"/>
            </a:xfrm>
            <a:prstGeom prst="rect">
              <a:avLst/>
            </a:prstGeom>
            <a:noFill/>
            <a:ln w="9525">
              <a:noFill/>
              <a:miter lim="800000"/>
              <a:headEnd/>
              <a:tailEnd/>
            </a:ln>
          </p:spPr>
          <p:txBody>
            <a:bodyPr wrap="none">
              <a:spAutoFit/>
            </a:bodyPr>
            <a:lstStyle/>
            <a:p>
              <a:pPr eaLnBrk="0" hangingPunct="0"/>
              <a:r>
                <a:rPr lang="en-US" sz="1200">
                  <a:solidFill>
                    <a:srgbClr val="FF0000"/>
                  </a:solidFill>
                </a:rPr>
                <a:t>FP&amp;L</a:t>
              </a:r>
            </a:p>
          </p:txBody>
        </p:sp>
      </p:grpSp>
      <p:grpSp>
        <p:nvGrpSpPr>
          <p:cNvPr id="15" name="Group 43"/>
          <p:cNvGrpSpPr>
            <a:grpSpLocks/>
          </p:cNvGrpSpPr>
          <p:nvPr/>
        </p:nvGrpSpPr>
        <p:grpSpPr bwMode="auto">
          <a:xfrm>
            <a:off x="3868738" y="2314575"/>
            <a:ext cx="461962" cy="274638"/>
            <a:chOff x="3322" y="2583"/>
            <a:chExt cx="291" cy="173"/>
          </a:xfrm>
        </p:grpSpPr>
        <p:sp>
          <p:nvSpPr>
            <p:cNvPr id="38938" name="Text Box 44"/>
            <p:cNvSpPr txBox="1">
              <a:spLocks noChangeArrowheads="1"/>
            </p:cNvSpPr>
            <p:nvPr/>
          </p:nvSpPr>
          <p:spPr bwMode="auto">
            <a:xfrm>
              <a:off x="3358" y="2583"/>
              <a:ext cx="255" cy="173"/>
            </a:xfrm>
            <a:prstGeom prst="rect">
              <a:avLst/>
            </a:prstGeom>
            <a:noFill/>
            <a:ln w="9525">
              <a:noFill/>
              <a:miter lim="800000"/>
              <a:headEnd/>
              <a:tailEnd/>
            </a:ln>
          </p:spPr>
          <p:txBody>
            <a:bodyPr wrap="none">
              <a:spAutoFit/>
            </a:bodyPr>
            <a:lstStyle/>
            <a:p>
              <a:pPr eaLnBrk="0" hangingPunct="0"/>
              <a:r>
                <a:rPr lang="en-US" sz="1200">
                  <a:solidFill>
                    <a:srgbClr val="008000"/>
                  </a:solidFill>
                </a:rPr>
                <a:t>GA</a:t>
              </a:r>
            </a:p>
          </p:txBody>
        </p:sp>
        <p:sp>
          <p:nvSpPr>
            <p:cNvPr id="38939" name="Oval 45"/>
            <p:cNvSpPr>
              <a:spLocks noChangeArrowheads="1"/>
            </p:cNvSpPr>
            <p:nvPr/>
          </p:nvSpPr>
          <p:spPr bwMode="auto">
            <a:xfrm>
              <a:off x="3322" y="2634"/>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16" name="Group 46"/>
          <p:cNvGrpSpPr>
            <a:grpSpLocks/>
          </p:cNvGrpSpPr>
          <p:nvPr/>
        </p:nvGrpSpPr>
        <p:grpSpPr bwMode="auto">
          <a:xfrm>
            <a:off x="4270375" y="4652963"/>
            <a:ext cx="711200" cy="274637"/>
            <a:chOff x="2845" y="1135"/>
            <a:chExt cx="448" cy="173"/>
          </a:xfrm>
        </p:grpSpPr>
        <p:sp>
          <p:nvSpPr>
            <p:cNvPr id="38936" name="Text Box 47"/>
            <p:cNvSpPr txBox="1">
              <a:spLocks noChangeArrowheads="1"/>
            </p:cNvSpPr>
            <p:nvPr/>
          </p:nvSpPr>
          <p:spPr bwMode="auto">
            <a:xfrm>
              <a:off x="2874" y="1135"/>
              <a:ext cx="419" cy="173"/>
            </a:xfrm>
            <a:prstGeom prst="rect">
              <a:avLst/>
            </a:prstGeom>
            <a:noFill/>
            <a:ln w="9525">
              <a:noFill/>
              <a:miter lim="800000"/>
              <a:headEnd/>
              <a:tailEnd/>
            </a:ln>
          </p:spPr>
          <p:txBody>
            <a:bodyPr wrap="none">
              <a:spAutoFit/>
            </a:bodyPr>
            <a:lstStyle/>
            <a:p>
              <a:pPr eaLnBrk="0" hangingPunct="0"/>
              <a:r>
                <a:rPr lang="en-US" sz="1200">
                  <a:solidFill>
                    <a:schemeClr val="bg2"/>
                  </a:solidFill>
                </a:rPr>
                <a:t>Military</a:t>
              </a:r>
            </a:p>
          </p:txBody>
        </p:sp>
        <p:sp>
          <p:nvSpPr>
            <p:cNvPr id="38937" name="Oval 48"/>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pic>
        <p:nvPicPr>
          <p:cNvPr id="38931" name="Picture 49"/>
          <p:cNvPicPr>
            <a:picLocks noChangeAspect="1" noChangeArrowheads="1"/>
          </p:cNvPicPr>
          <p:nvPr/>
        </p:nvPicPr>
        <p:blipFill>
          <a:blip r:embed="rId4"/>
          <a:srcRect/>
          <a:stretch>
            <a:fillRect/>
          </a:stretch>
        </p:blipFill>
        <p:spPr bwMode="auto">
          <a:xfrm>
            <a:off x="7727950" y="1016000"/>
            <a:ext cx="835025" cy="1139825"/>
          </a:xfrm>
          <a:prstGeom prst="rect">
            <a:avLst/>
          </a:prstGeom>
          <a:noFill/>
          <a:ln w="9525">
            <a:noFill/>
            <a:miter lim="800000"/>
            <a:headEnd/>
            <a:tailEnd/>
          </a:ln>
        </p:spPr>
      </p:pic>
      <p:pic>
        <p:nvPicPr>
          <p:cNvPr id="38932" name="Picture 7" descr="NU Logo"/>
          <p:cNvPicPr>
            <a:picLocks noChangeAspect="1" noChangeArrowheads="1"/>
          </p:cNvPicPr>
          <p:nvPr/>
        </p:nvPicPr>
        <p:blipFill>
          <a:blip r:embed="rId5"/>
          <a:srcRect/>
          <a:stretch>
            <a:fillRect/>
          </a:stretch>
        </p:blipFill>
        <p:spPr bwMode="auto">
          <a:xfrm>
            <a:off x="0" y="5897563"/>
            <a:ext cx="960438" cy="960437"/>
          </a:xfrm>
          <a:prstGeom prst="rect">
            <a:avLst/>
          </a:prstGeom>
          <a:noFill/>
          <a:ln w="9525">
            <a:noFill/>
            <a:miter lim="800000"/>
            <a:headEnd/>
            <a:tailEnd/>
          </a:ln>
        </p:spPr>
      </p:pic>
      <p:grpSp>
        <p:nvGrpSpPr>
          <p:cNvPr id="38933" name="Group 9"/>
          <p:cNvGrpSpPr>
            <a:grpSpLocks/>
          </p:cNvGrpSpPr>
          <p:nvPr/>
        </p:nvGrpSpPr>
        <p:grpSpPr bwMode="auto">
          <a:xfrm>
            <a:off x="7467600" y="5903913"/>
            <a:ext cx="1676400" cy="954087"/>
            <a:chOff x="7467600" y="5903893"/>
            <a:chExt cx="1676400" cy="954107"/>
          </a:xfrm>
        </p:grpSpPr>
        <p:pic>
          <p:nvPicPr>
            <p:cNvPr id="38934" name="Picture 3" descr="Sonic logo.jpg"/>
            <p:cNvPicPr>
              <a:picLocks noChangeAspect="1"/>
            </p:cNvPicPr>
            <p:nvPr/>
          </p:nvPicPr>
          <p:blipFill>
            <a:blip r:embed="rId6"/>
            <a:srcRect/>
            <a:stretch>
              <a:fillRect/>
            </a:stretch>
          </p:blipFill>
          <p:spPr bwMode="auto">
            <a:xfrm>
              <a:off x="8229600" y="6259420"/>
              <a:ext cx="855517" cy="293780"/>
            </a:xfrm>
            <a:prstGeom prst="rect">
              <a:avLst/>
            </a:prstGeom>
            <a:noFill/>
            <a:ln w="9525">
              <a:noFill/>
              <a:miter lim="800000"/>
              <a:headEnd/>
              <a:tailEnd/>
            </a:ln>
          </p:spPr>
        </p:pic>
        <p:sp>
          <p:nvSpPr>
            <p:cNvPr id="38935"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5.55556E-7 3.33179E-6 L -0.22986 -0.29454 " pathEditMode="relative" rAng="0" ptsTypes="AA">
                                      <p:cBhvr>
                                        <p:cTn id="6" dur="2000" fill="hold"/>
                                        <p:tgtEl>
                                          <p:spTgt spid="11"/>
                                        </p:tgtEl>
                                        <p:attrNameLst>
                                          <p:attrName>ppt_x</p:attrName>
                                          <p:attrName>ppt_y</p:attrName>
                                        </p:attrNameLst>
                                      </p:cBhvr>
                                      <p:rCtr x="-115" y="-147"/>
                                    </p:animMotion>
                                  </p:childTnLst>
                                </p:cTn>
                              </p:par>
                              <p:par>
                                <p:cTn id="7" presetID="0" presetClass="path" presetSubtype="0" accel="50000" decel="50000" fill="hold" nodeType="withEffect">
                                  <p:stCondLst>
                                    <p:cond delay="0"/>
                                  </p:stCondLst>
                                  <p:childTnLst>
                                    <p:animMotion origin="layout" path="M -0.00799 -0.01064 L -0.03455 -0.06014 " pathEditMode="relative" rAng="0" ptsTypes="AA">
                                      <p:cBhvr>
                                        <p:cTn id="8" dur="2000" fill="hold"/>
                                        <p:tgtEl>
                                          <p:spTgt spid="12"/>
                                        </p:tgtEl>
                                        <p:attrNameLst>
                                          <p:attrName>ppt_x</p:attrName>
                                          <p:attrName>ppt_y</p:attrName>
                                        </p:attrNameLst>
                                      </p:cBhvr>
                                      <p:rCtr x="-13" y="-25"/>
                                    </p:animMotion>
                                  </p:childTnLst>
                                </p:cTn>
                              </p:par>
                              <p:par>
                                <p:cTn id="9" presetID="0" presetClass="path" presetSubtype="0" accel="50000" decel="50000" fill="hold" nodeType="withEffect">
                                  <p:stCondLst>
                                    <p:cond delay="0"/>
                                  </p:stCondLst>
                                  <p:childTnLst>
                                    <p:animMotion origin="layout" path="M 3.33333E-6 1.0502E-6 L 0.01753 0.16516 " pathEditMode="relative" rAng="0" ptsTypes="AA">
                                      <p:cBhvr>
                                        <p:cTn id="10" dur="2000" fill="hold"/>
                                        <p:tgtEl>
                                          <p:spTgt spid="3"/>
                                        </p:tgtEl>
                                        <p:attrNameLst>
                                          <p:attrName>ppt_x</p:attrName>
                                          <p:attrName>ppt_y</p:attrName>
                                        </p:attrNameLst>
                                      </p:cBhvr>
                                      <p:rCtr x="9" y="83"/>
                                    </p:animMotion>
                                  </p:childTnLst>
                                </p:cTn>
                              </p:par>
                              <p:par>
                                <p:cTn id="11" presetID="10" presetClass="exit" presetSubtype="0" fill="hold" nodeType="withEffect">
                                  <p:stCondLst>
                                    <p:cond delay="0"/>
                                  </p:stCondLst>
                                  <p:childTnLst>
                                    <p:animEffect transition="out" filter="fade">
                                      <p:cBhvr>
                                        <p:cTn id="12" dur="1000"/>
                                        <p:tgtEl>
                                          <p:spTgt spid="7"/>
                                        </p:tgtEl>
                                      </p:cBhvr>
                                    </p:animEffect>
                                    <p:set>
                                      <p:cBhvr>
                                        <p:cTn id="13" dur="1" fill="hold">
                                          <p:stCondLst>
                                            <p:cond delay="999"/>
                                          </p:stCondLst>
                                        </p:cTn>
                                        <p:tgtEl>
                                          <p:spTgt spid="7"/>
                                        </p:tgtEl>
                                        <p:attrNameLst>
                                          <p:attrName>style.visibility</p:attrName>
                                        </p:attrNameLst>
                                      </p:cBhvr>
                                      <p:to>
                                        <p:strVal val="hidden"/>
                                      </p:to>
                                    </p:set>
                                  </p:childTnLst>
                                </p:cTn>
                              </p:par>
                              <p:par>
                                <p:cTn id="14" presetID="0" presetClass="path" presetSubtype="0" accel="50000" decel="50000" fill="hold" nodeType="withEffect">
                                  <p:stCondLst>
                                    <p:cond delay="0"/>
                                  </p:stCondLst>
                                  <p:childTnLst>
                                    <p:animMotion origin="layout" path="M -3.33333E-6 -8.69968E-7 L -0.06302 -0.51458 " pathEditMode="relative" rAng="0" ptsTypes="AA">
                                      <p:cBhvr>
                                        <p:cTn id="15" dur="2000" fill="hold"/>
                                        <p:tgtEl>
                                          <p:spTgt spid="10"/>
                                        </p:tgtEl>
                                        <p:attrNameLst>
                                          <p:attrName>ppt_x</p:attrName>
                                          <p:attrName>ppt_y</p:attrName>
                                        </p:attrNameLst>
                                      </p:cBhvr>
                                      <p:rCtr x="-32" y="-257"/>
                                    </p:animMotion>
                                  </p:childTnLst>
                                </p:cTn>
                              </p:par>
                              <p:par>
                                <p:cTn id="16" presetID="0" presetClass="path" presetSubtype="0" accel="50000" decel="50000" fill="hold" nodeType="withEffect">
                                  <p:stCondLst>
                                    <p:cond delay="0"/>
                                  </p:stCondLst>
                                  <p:childTnLst>
                                    <p:animMotion origin="layout" path="M 2.77778E-7 2.82905E-6 L 0.10625 0.13324 " pathEditMode="relative" ptsTypes="AA">
                                      <p:cBhvr>
                                        <p:cTn id="17" dur="2000" fill="hold"/>
                                        <p:tgtEl>
                                          <p:spTgt spid="5"/>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0.01771 -0.02175 L 0.03871 -0.29893 " pathEditMode="relative" rAng="0" ptsTypes="AA">
                                      <p:cBhvr>
                                        <p:cTn id="19" dur="2000" fill="hold"/>
                                        <p:tgtEl>
                                          <p:spTgt spid="6"/>
                                        </p:tgtEl>
                                        <p:attrNameLst>
                                          <p:attrName>ppt_x</p:attrName>
                                          <p:attrName>ppt_y</p:attrName>
                                        </p:attrNameLst>
                                      </p:cBhvr>
                                      <p:rCtr x="28" y="-139"/>
                                    </p:animMotion>
                                  </p:childTnLst>
                                </p:cTn>
                              </p:par>
                              <p:par>
                                <p:cTn id="20" presetID="0" presetClass="path" presetSubtype="0" accel="50000" decel="50000" fill="hold" nodeType="withEffect">
                                  <p:stCondLst>
                                    <p:cond delay="0"/>
                                  </p:stCondLst>
                                  <p:childTnLst>
                                    <p:animMotion origin="layout" path="M -1.66667E-6 -6.60421E-6 L 0.05226 -0.47283 " pathEditMode="relative" ptsTypes="AA">
                                      <p:cBhvr>
                                        <p:cTn id="21" dur="2000" fill="hold"/>
                                        <p:tgtEl>
                                          <p:spTgt spid="9"/>
                                        </p:tgtEl>
                                        <p:attrNameLst>
                                          <p:attrName>ppt_x</p:attrName>
                                          <p:attrName>ppt_y</p:attrName>
                                        </p:attrNameLst>
                                      </p:cBhvr>
                                    </p:animMotion>
                                  </p:childTnLst>
                                </p:cTn>
                              </p:par>
                              <p:par>
                                <p:cTn id="22" presetID="10" presetClass="exit" presetSubtype="0" fill="hold" nodeType="withEffect">
                                  <p:stCondLst>
                                    <p:cond delay="0"/>
                                  </p:stCondLst>
                                  <p:childTnLst>
                                    <p:animEffect transition="out" filter="fade">
                                      <p:cBhvr>
                                        <p:cTn id="23" dur="1000"/>
                                        <p:tgtEl>
                                          <p:spTgt spid="8"/>
                                        </p:tgtEl>
                                      </p:cBhvr>
                                    </p:animEffect>
                                    <p:set>
                                      <p:cBhvr>
                                        <p:cTn id="24" dur="1" fill="hold">
                                          <p:stCondLst>
                                            <p:cond delay="999"/>
                                          </p:stCondLst>
                                        </p:cTn>
                                        <p:tgtEl>
                                          <p:spTgt spid="8"/>
                                        </p:tgtEl>
                                        <p:attrNameLst>
                                          <p:attrName>style.visibility</p:attrName>
                                        </p:attrNameLst>
                                      </p:cBhvr>
                                      <p:to>
                                        <p:strVal val="hidden"/>
                                      </p:to>
                                    </p:set>
                                  </p:childTnLst>
                                </p:cTn>
                              </p:par>
                              <p:par>
                                <p:cTn id="25" presetID="0" presetClass="path" presetSubtype="0" accel="50000" decel="50000" fill="hold" nodeType="withEffect">
                                  <p:stCondLst>
                                    <p:cond delay="0"/>
                                  </p:stCondLst>
                                  <p:childTnLst>
                                    <p:animMotion origin="layout" path="M -5.55556E-7 -9.48635E-7 L -0.14097 0.06155 " pathEditMode="relative" rAng="0" ptsTypes="AA">
                                      <p:cBhvr>
                                        <p:cTn id="26" dur="2000" fill="hold"/>
                                        <p:tgtEl>
                                          <p:spTgt spid="2"/>
                                        </p:tgtEl>
                                        <p:attrNameLst>
                                          <p:attrName>ppt_x</p:attrName>
                                          <p:attrName>ppt_y</p:attrName>
                                        </p:attrNameLst>
                                      </p:cBhvr>
                                      <p:rCtr x="-70" y="31"/>
                                    </p:animMotion>
                                  </p:childTnLst>
                                </p:cTn>
                              </p:par>
                              <p:par>
                                <p:cTn id="27" presetID="0" presetClass="path" presetSubtype="0" accel="50000" decel="50000" fill="hold" nodeType="withEffect">
                                  <p:stCondLst>
                                    <p:cond delay="0"/>
                                  </p:stCondLst>
                                  <p:childTnLst>
                                    <p:animMotion origin="layout" path="M -8.33333E-7 -3.79454E-6 L -0.12135 -0.00069 " pathEditMode="relative" rAng="0" ptsTypes="AA">
                                      <p:cBhvr>
                                        <p:cTn id="28" dur="2000" fill="hold"/>
                                        <p:tgtEl>
                                          <p:spTgt spid="4"/>
                                        </p:tgtEl>
                                        <p:attrNameLst>
                                          <p:attrName>ppt_x</p:attrName>
                                          <p:attrName>ppt_y</p:attrName>
                                        </p:attrNameLst>
                                      </p:cBhvr>
                                      <p:rCtr x="-61" y="0"/>
                                    </p:animMotion>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lum bright="72000" contrast="-12000"/>
          </a:blip>
          <a:srcRect l="453" t="6464" r="13940" b="1268"/>
          <a:stretch>
            <a:fillRect/>
          </a:stretch>
        </p:blipFill>
        <p:spPr bwMode="auto">
          <a:xfrm>
            <a:off x="1219200" y="660400"/>
            <a:ext cx="7159625" cy="5511800"/>
          </a:xfrm>
          <a:prstGeom prst="rect">
            <a:avLst/>
          </a:prstGeom>
          <a:noFill/>
          <a:ln w="9525">
            <a:noFill/>
            <a:miter lim="800000"/>
            <a:headEnd/>
            <a:tailEnd/>
          </a:ln>
        </p:spPr>
      </p:pic>
      <p:sp>
        <p:nvSpPr>
          <p:cNvPr id="39939" name="Rectangle 3"/>
          <p:cNvSpPr>
            <a:spLocks noGrp="1" noChangeArrowheads="1"/>
          </p:cNvSpPr>
          <p:nvPr>
            <p:ph type="title"/>
          </p:nvPr>
        </p:nvSpPr>
        <p:spPr>
          <a:xfrm>
            <a:off x="1143000" y="0"/>
            <a:ext cx="7772400" cy="914400"/>
          </a:xfrm>
        </p:spPr>
        <p:txBody>
          <a:bodyPr/>
          <a:lstStyle/>
          <a:p>
            <a:pPr eaLnBrk="1" hangingPunct="1"/>
            <a:r>
              <a:rPr lang="en-US" sz="4000" smtClean="0"/>
              <a:t>Time Slice 2: 8/26 to 8/27/2005</a:t>
            </a:r>
          </a:p>
        </p:txBody>
      </p:sp>
      <p:grpSp>
        <p:nvGrpSpPr>
          <p:cNvPr id="39940" name="Group 4"/>
          <p:cNvGrpSpPr>
            <a:grpSpLocks/>
          </p:cNvGrpSpPr>
          <p:nvPr/>
        </p:nvGrpSpPr>
        <p:grpSpPr bwMode="auto">
          <a:xfrm>
            <a:off x="3452813" y="1970088"/>
            <a:ext cx="546100" cy="274637"/>
            <a:chOff x="2974" y="977"/>
            <a:chExt cx="344" cy="173"/>
          </a:xfrm>
        </p:grpSpPr>
        <p:sp>
          <p:nvSpPr>
            <p:cNvPr id="39985" name="Oval 5"/>
            <p:cNvSpPr>
              <a:spLocks noChangeArrowheads="1"/>
            </p:cNvSpPr>
            <p:nvPr/>
          </p:nvSpPr>
          <p:spPr bwMode="auto">
            <a:xfrm>
              <a:off x="2974" y="102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39986" name="Text Box 6"/>
            <p:cNvSpPr txBox="1">
              <a:spLocks noChangeArrowheads="1"/>
            </p:cNvSpPr>
            <p:nvPr/>
          </p:nvSpPr>
          <p:spPr bwMode="auto">
            <a:xfrm>
              <a:off x="3000" y="977"/>
              <a:ext cx="318" cy="173"/>
            </a:xfrm>
            <a:prstGeom prst="rect">
              <a:avLst/>
            </a:prstGeom>
            <a:noFill/>
            <a:ln w="9525">
              <a:noFill/>
              <a:miter lim="800000"/>
              <a:headEnd/>
              <a:tailEnd/>
            </a:ln>
          </p:spPr>
          <p:txBody>
            <a:bodyPr wrap="none">
              <a:spAutoFit/>
            </a:bodyPr>
            <a:lstStyle/>
            <a:p>
              <a:pPr eaLnBrk="0" hangingPunct="0"/>
              <a:r>
                <a:rPr lang="en-US" sz="1200">
                  <a:solidFill>
                    <a:srgbClr val="FF0000"/>
                  </a:solidFill>
                </a:rPr>
                <a:t>ARC</a:t>
              </a:r>
            </a:p>
          </p:txBody>
        </p:sp>
      </p:grpSp>
      <p:grpSp>
        <p:nvGrpSpPr>
          <p:cNvPr id="39941" name="Group 7"/>
          <p:cNvGrpSpPr>
            <a:grpSpLocks/>
          </p:cNvGrpSpPr>
          <p:nvPr/>
        </p:nvGrpSpPr>
        <p:grpSpPr bwMode="auto">
          <a:xfrm>
            <a:off x="5114925" y="2492375"/>
            <a:ext cx="511175" cy="274638"/>
            <a:chOff x="3128" y="858"/>
            <a:chExt cx="322" cy="173"/>
          </a:xfrm>
        </p:grpSpPr>
        <p:sp>
          <p:nvSpPr>
            <p:cNvPr id="39983" name="Oval 8"/>
            <p:cNvSpPr>
              <a:spLocks noChangeArrowheads="1"/>
            </p:cNvSpPr>
            <p:nvPr/>
          </p:nvSpPr>
          <p:spPr bwMode="auto">
            <a:xfrm>
              <a:off x="3128" y="905"/>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39984" name="Text Box 9"/>
            <p:cNvSpPr txBox="1">
              <a:spLocks noChangeArrowheads="1"/>
            </p:cNvSpPr>
            <p:nvPr/>
          </p:nvSpPr>
          <p:spPr bwMode="auto">
            <a:xfrm>
              <a:off x="3153" y="858"/>
              <a:ext cx="297" cy="173"/>
            </a:xfrm>
            <a:prstGeom prst="rect">
              <a:avLst/>
            </a:prstGeom>
            <a:noFill/>
            <a:ln w="9525">
              <a:noFill/>
              <a:miter lim="800000"/>
              <a:headEnd/>
              <a:tailEnd/>
            </a:ln>
          </p:spPr>
          <p:txBody>
            <a:bodyPr wrap="none">
              <a:spAutoFit/>
            </a:bodyPr>
            <a:lstStyle/>
            <a:p>
              <a:pPr eaLnBrk="0" hangingPunct="0"/>
              <a:r>
                <a:rPr lang="en-US" sz="1200">
                  <a:solidFill>
                    <a:srgbClr val="FF0000"/>
                  </a:solidFill>
                </a:rPr>
                <a:t>SAL</a:t>
              </a:r>
            </a:p>
          </p:txBody>
        </p:sp>
      </p:grpSp>
      <p:grpSp>
        <p:nvGrpSpPr>
          <p:cNvPr id="39942" name="Group 10"/>
          <p:cNvGrpSpPr>
            <a:grpSpLocks/>
          </p:cNvGrpSpPr>
          <p:nvPr/>
        </p:nvGrpSpPr>
        <p:grpSpPr bwMode="auto">
          <a:xfrm>
            <a:off x="2978150" y="3149600"/>
            <a:ext cx="722313" cy="274638"/>
            <a:chOff x="2584" y="2005"/>
            <a:chExt cx="455" cy="173"/>
          </a:xfrm>
        </p:grpSpPr>
        <p:sp>
          <p:nvSpPr>
            <p:cNvPr id="39981" name="Oval 11"/>
            <p:cNvSpPr>
              <a:spLocks noChangeArrowheads="1"/>
            </p:cNvSpPr>
            <p:nvPr/>
          </p:nvSpPr>
          <p:spPr bwMode="auto">
            <a:xfrm>
              <a:off x="2584" y="209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39982" name="Text Box 12"/>
            <p:cNvSpPr txBox="1">
              <a:spLocks noChangeArrowheads="1"/>
            </p:cNvSpPr>
            <p:nvPr/>
          </p:nvSpPr>
          <p:spPr bwMode="auto">
            <a:xfrm>
              <a:off x="2656" y="2005"/>
              <a:ext cx="383" cy="173"/>
            </a:xfrm>
            <a:prstGeom prst="rect">
              <a:avLst/>
            </a:prstGeom>
            <a:noFill/>
            <a:ln w="9525">
              <a:noFill/>
              <a:miter lim="800000"/>
              <a:headEnd/>
              <a:tailEnd/>
            </a:ln>
          </p:spPr>
          <p:txBody>
            <a:bodyPr wrap="none">
              <a:spAutoFit/>
            </a:bodyPr>
            <a:lstStyle/>
            <a:p>
              <a:pPr eaLnBrk="0" hangingPunct="0"/>
              <a:r>
                <a:rPr lang="en-US" sz="1200">
                  <a:solidFill>
                    <a:srgbClr val="FF0000"/>
                  </a:solidFill>
                </a:rPr>
                <a:t>FEMA</a:t>
              </a:r>
            </a:p>
          </p:txBody>
        </p:sp>
      </p:grpSp>
      <p:grpSp>
        <p:nvGrpSpPr>
          <p:cNvPr id="39943" name="Group 13"/>
          <p:cNvGrpSpPr>
            <a:grpSpLocks/>
          </p:cNvGrpSpPr>
          <p:nvPr/>
        </p:nvGrpSpPr>
        <p:grpSpPr bwMode="auto">
          <a:xfrm>
            <a:off x="5462588" y="2703513"/>
            <a:ext cx="711200" cy="274637"/>
            <a:chOff x="2845" y="1135"/>
            <a:chExt cx="448" cy="173"/>
          </a:xfrm>
        </p:grpSpPr>
        <p:sp>
          <p:nvSpPr>
            <p:cNvPr id="39979" name="Text Box 14"/>
            <p:cNvSpPr txBox="1">
              <a:spLocks noChangeArrowheads="1"/>
            </p:cNvSpPr>
            <p:nvPr/>
          </p:nvSpPr>
          <p:spPr bwMode="auto">
            <a:xfrm>
              <a:off x="2874" y="1135"/>
              <a:ext cx="419" cy="173"/>
            </a:xfrm>
            <a:prstGeom prst="rect">
              <a:avLst/>
            </a:prstGeom>
            <a:noFill/>
            <a:ln w="9525">
              <a:noFill/>
              <a:miter lim="800000"/>
              <a:headEnd/>
              <a:tailEnd/>
            </a:ln>
          </p:spPr>
          <p:txBody>
            <a:bodyPr wrap="none">
              <a:spAutoFit/>
            </a:bodyPr>
            <a:lstStyle/>
            <a:p>
              <a:pPr eaLnBrk="0" hangingPunct="0"/>
              <a:r>
                <a:rPr lang="en-US" sz="1200">
                  <a:solidFill>
                    <a:schemeClr val="bg2"/>
                  </a:solidFill>
                </a:rPr>
                <a:t>Shelter</a:t>
              </a:r>
            </a:p>
          </p:txBody>
        </p:sp>
        <p:sp>
          <p:nvSpPr>
            <p:cNvPr id="39980" name="Oval 15"/>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39944" name="Group 16"/>
          <p:cNvGrpSpPr>
            <a:grpSpLocks/>
          </p:cNvGrpSpPr>
          <p:nvPr/>
        </p:nvGrpSpPr>
        <p:grpSpPr bwMode="auto">
          <a:xfrm>
            <a:off x="4784725" y="1933575"/>
            <a:ext cx="455613" cy="274638"/>
            <a:chOff x="2703" y="2427"/>
            <a:chExt cx="287" cy="173"/>
          </a:xfrm>
        </p:grpSpPr>
        <p:sp>
          <p:nvSpPr>
            <p:cNvPr id="39977" name="Rectangle 17"/>
            <p:cNvSpPr>
              <a:spLocks noChangeArrowheads="1"/>
            </p:cNvSpPr>
            <p:nvPr/>
          </p:nvSpPr>
          <p:spPr bwMode="auto">
            <a:xfrm>
              <a:off x="2751" y="2427"/>
              <a:ext cx="239" cy="173"/>
            </a:xfrm>
            <a:prstGeom prst="rect">
              <a:avLst/>
            </a:prstGeom>
            <a:noFill/>
            <a:ln w="9525">
              <a:noFill/>
              <a:miter lim="800000"/>
              <a:headEnd/>
              <a:tailEnd/>
            </a:ln>
          </p:spPr>
          <p:txBody>
            <a:bodyPr wrap="none">
              <a:spAutoFit/>
            </a:bodyPr>
            <a:lstStyle/>
            <a:p>
              <a:pPr eaLnBrk="0" hangingPunct="0"/>
              <a:r>
                <a:rPr lang="en-US" sz="1200">
                  <a:solidFill>
                    <a:srgbClr val="008000"/>
                  </a:solidFill>
                </a:rPr>
                <a:t>TX</a:t>
              </a:r>
            </a:p>
          </p:txBody>
        </p:sp>
        <p:sp>
          <p:nvSpPr>
            <p:cNvPr id="39978" name="Oval 18"/>
            <p:cNvSpPr>
              <a:spLocks noChangeArrowheads="1"/>
            </p:cNvSpPr>
            <p:nvPr/>
          </p:nvSpPr>
          <p:spPr bwMode="auto">
            <a:xfrm>
              <a:off x="2703" y="2481"/>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39945" name="Group 19"/>
          <p:cNvGrpSpPr>
            <a:grpSpLocks/>
          </p:cNvGrpSpPr>
          <p:nvPr/>
        </p:nvGrpSpPr>
        <p:grpSpPr bwMode="auto">
          <a:xfrm>
            <a:off x="5465763" y="2112963"/>
            <a:ext cx="469900" cy="274637"/>
            <a:chOff x="3322" y="2583"/>
            <a:chExt cx="296" cy="173"/>
          </a:xfrm>
        </p:grpSpPr>
        <p:sp>
          <p:nvSpPr>
            <p:cNvPr id="39975" name="Text Box 20"/>
            <p:cNvSpPr txBox="1">
              <a:spLocks noChangeArrowheads="1"/>
            </p:cNvSpPr>
            <p:nvPr/>
          </p:nvSpPr>
          <p:spPr bwMode="auto">
            <a:xfrm>
              <a:off x="3358" y="2583"/>
              <a:ext cx="260" cy="173"/>
            </a:xfrm>
            <a:prstGeom prst="rect">
              <a:avLst/>
            </a:prstGeom>
            <a:noFill/>
            <a:ln w="9525">
              <a:noFill/>
              <a:miter lim="800000"/>
              <a:headEnd/>
              <a:tailEnd/>
            </a:ln>
          </p:spPr>
          <p:txBody>
            <a:bodyPr wrap="none">
              <a:spAutoFit/>
            </a:bodyPr>
            <a:lstStyle/>
            <a:p>
              <a:pPr eaLnBrk="0" hangingPunct="0"/>
              <a:r>
                <a:rPr lang="en-US" sz="1200">
                  <a:solidFill>
                    <a:srgbClr val="008000"/>
                  </a:solidFill>
                </a:rPr>
                <a:t>MS</a:t>
              </a:r>
            </a:p>
          </p:txBody>
        </p:sp>
        <p:sp>
          <p:nvSpPr>
            <p:cNvPr id="39976" name="Oval 21"/>
            <p:cNvSpPr>
              <a:spLocks noChangeArrowheads="1"/>
            </p:cNvSpPr>
            <p:nvPr/>
          </p:nvSpPr>
          <p:spPr bwMode="auto">
            <a:xfrm>
              <a:off x="3322" y="2634"/>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39946" name="Group 22"/>
          <p:cNvGrpSpPr>
            <a:grpSpLocks/>
          </p:cNvGrpSpPr>
          <p:nvPr/>
        </p:nvGrpSpPr>
        <p:grpSpPr bwMode="auto">
          <a:xfrm>
            <a:off x="4205288" y="2047875"/>
            <a:ext cx="457200" cy="274638"/>
            <a:chOff x="2359" y="3380"/>
            <a:chExt cx="288" cy="173"/>
          </a:xfrm>
        </p:grpSpPr>
        <p:sp>
          <p:nvSpPr>
            <p:cNvPr id="39973" name="Text Box 23"/>
            <p:cNvSpPr txBox="1">
              <a:spLocks noChangeArrowheads="1"/>
            </p:cNvSpPr>
            <p:nvPr/>
          </p:nvSpPr>
          <p:spPr bwMode="auto">
            <a:xfrm>
              <a:off x="2414" y="3380"/>
              <a:ext cx="233" cy="173"/>
            </a:xfrm>
            <a:prstGeom prst="rect">
              <a:avLst/>
            </a:prstGeom>
            <a:noFill/>
            <a:ln w="9525">
              <a:noFill/>
              <a:miter lim="800000"/>
              <a:headEnd/>
              <a:tailEnd/>
            </a:ln>
          </p:spPr>
          <p:txBody>
            <a:bodyPr wrap="none">
              <a:spAutoFit/>
            </a:bodyPr>
            <a:lstStyle/>
            <a:p>
              <a:pPr eaLnBrk="0" hangingPunct="0"/>
              <a:r>
                <a:rPr lang="en-US" sz="1200">
                  <a:solidFill>
                    <a:srgbClr val="008000"/>
                  </a:solidFill>
                </a:rPr>
                <a:t>LA</a:t>
              </a:r>
            </a:p>
          </p:txBody>
        </p:sp>
        <p:sp>
          <p:nvSpPr>
            <p:cNvPr id="39974" name="Oval 24"/>
            <p:cNvSpPr>
              <a:spLocks noChangeArrowheads="1"/>
            </p:cNvSpPr>
            <p:nvPr/>
          </p:nvSpPr>
          <p:spPr bwMode="auto">
            <a:xfrm>
              <a:off x="2359" y="3439"/>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39947" name="Group 25"/>
          <p:cNvGrpSpPr>
            <a:grpSpLocks/>
          </p:cNvGrpSpPr>
          <p:nvPr/>
        </p:nvGrpSpPr>
        <p:grpSpPr bwMode="auto">
          <a:xfrm>
            <a:off x="3343275" y="2565400"/>
            <a:ext cx="482600" cy="274638"/>
            <a:chOff x="2488" y="3851"/>
            <a:chExt cx="304" cy="173"/>
          </a:xfrm>
        </p:grpSpPr>
        <p:sp>
          <p:nvSpPr>
            <p:cNvPr id="39971" name="Rectangle 26"/>
            <p:cNvSpPr>
              <a:spLocks noChangeArrowheads="1"/>
            </p:cNvSpPr>
            <p:nvPr/>
          </p:nvSpPr>
          <p:spPr bwMode="auto">
            <a:xfrm>
              <a:off x="2532" y="3851"/>
              <a:ext cx="260" cy="173"/>
            </a:xfrm>
            <a:prstGeom prst="rect">
              <a:avLst/>
            </a:prstGeom>
            <a:noFill/>
            <a:ln w="9525">
              <a:noFill/>
              <a:miter lim="800000"/>
              <a:headEnd/>
              <a:tailEnd/>
            </a:ln>
          </p:spPr>
          <p:txBody>
            <a:bodyPr wrap="none">
              <a:spAutoFit/>
            </a:bodyPr>
            <a:lstStyle/>
            <a:p>
              <a:pPr eaLnBrk="0" hangingPunct="0"/>
              <a:r>
                <a:rPr lang="en-US" sz="1200">
                  <a:solidFill>
                    <a:srgbClr val="008000"/>
                  </a:solidFill>
                </a:rPr>
                <a:t>NO</a:t>
              </a:r>
            </a:p>
          </p:txBody>
        </p:sp>
        <p:sp>
          <p:nvSpPr>
            <p:cNvPr id="39972" name="Oval 27"/>
            <p:cNvSpPr>
              <a:spLocks noChangeArrowheads="1"/>
            </p:cNvSpPr>
            <p:nvPr/>
          </p:nvSpPr>
          <p:spPr bwMode="auto">
            <a:xfrm>
              <a:off x="2488" y="3916"/>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39948" name="Group 28"/>
          <p:cNvGrpSpPr>
            <a:grpSpLocks/>
          </p:cNvGrpSpPr>
          <p:nvPr/>
        </p:nvGrpSpPr>
        <p:grpSpPr bwMode="auto">
          <a:xfrm>
            <a:off x="3551238" y="1797050"/>
            <a:ext cx="919162" cy="274638"/>
            <a:chOff x="3541" y="2400"/>
            <a:chExt cx="579" cy="173"/>
          </a:xfrm>
        </p:grpSpPr>
        <p:sp>
          <p:nvSpPr>
            <p:cNvPr id="39969" name="Text Box 29"/>
            <p:cNvSpPr txBox="1">
              <a:spLocks noChangeArrowheads="1"/>
            </p:cNvSpPr>
            <p:nvPr/>
          </p:nvSpPr>
          <p:spPr bwMode="auto">
            <a:xfrm>
              <a:off x="3583" y="2400"/>
              <a:ext cx="537" cy="173"/>
            </a:xfrm>
            <a:prstGeom prst="rect">
              <a:avLst/>
            </a:prstGeom>
            <a:noFill/>
            <a:ln w="9525">
              <a:noFill/>
              <a:miter lim="800000"/>
              <a:headEnd/>
              <a:tailEnd/>
            </a:ln>
          </p:spPr>
          <p:txBody>
            <a:bodyPr wrap="none">
              <a:spAutoFit/>
            </a:bodyPr>
            <a:lstStyle/>
            <a:p>
              <a:pPr eaLnBrk="0" hangingPunct="0"/>
              <a:r>
                <a:rPr lang="en-US" sz="1200">
                  <a:solidFill>
                    <a:srgbClr val="0033CC"/>
                  </a:solidFill>
                </a:rPr>
                <a:t>Gov Bush</a:t>
              </a:r>
            </a:p>
          </p:txBody>
        </p:sp>
        <p:sp>
          <p:nvSpPr>
            <p:cNvPr id="39970" name="Oval 30"/>
            <p:cNvSpPr>
              <a:spLocks noChangeArrowheads="1"/>
            </p:cNvSpPr>
            <p:nvPr/>
          </p:nvSpPr>
          <p:spPr bwMode="auto">
            <a:xfrm>
              <a:off x="3541" y="2461"/>
              <a:ext cx="68" cy="68"/>
            </a:xfrm>
            <a:prstGeom prst="ellipse">
              <a:avLst/>
            </a:prstGeom>
            <a:solidFill>
              <a:srgbClr val="0033CC"/>
            </a:solidFill>
            <a:ln w="9525">
              <a:noFill/>
              <a:round/>
              <a:headEnd/>
              <a:tailEnd/>
            </a:ln>
          </p:spPr>
          <p:txBody>
            <a:bodyPr wrap="none" anchor="ctr"/>
            <a:lstStyle/>
            <a:p>
              <a:pPr algn="ctr" eaLnBrk="0" hangingPunct="0"/>
              <a:endParaRPr lang="en-US"/>
            </a:p>
          </p:txBody>
        </p:sp>
      </p:grpSp>
      <p:grpSp>
        <p:nvGrpSpPr>
          <p:cNvPr id="39949" name="Group 31"/>
          <p:cNvGrpSpPr>
            <a:grpSpLocks/>
          </p:cNvGrpSpPr>
          <p:nvPr/>
        </p:nvGrpSpPr>
        <p:grpSpPr bwMode="auto">
          <a:xfrm>
            <a:off x="4881563" y="2947988"/>
            <a:ext cx="509587" cy="274637"/>
            <a:chOff x="3274" y="2098"/>
            <a:chExt cx="321" cy="173"/>
          </a:xfrm>
        </p:grpSpPr>
        <p:sp>
          <p:nvSpPr>
            <p:cNvPr id="39967" name="Text Box 32"/>
            <p:cNvSpPr txBox="1">
              <a:spLocks noChangeArrowheads="1"/>
            </p:cNvSpPr>
            <p:nvPr/>
          </p:nvSpPr>
          <p:spPr bwMode="auto">
            <a:xfrm>
              <a:off x="3367" y="2098"/>
              <a:ext cx="228" cy="173"/>
            </a:xfrm>
            <a:prstGeom prst="rect">
              <a:avLst/>
            </a:prstGeom>
            <a:noFill/>
            <a:ln w="9525">
              <a:noFill/>
              <a:miter lim="800000"/>
              <a:headEnd/>
              <a:tailEnd/>
            </a:ln>
          </p:spPr>
          <p:txBody>
            <a:bodyPr wrap="none">
              <a:spAutoFit/>
            </a:bodyPr>
            <a:lstStyle/>
            <a:p>
              <a:pPr eaLnBrk="0" hangingPunct="0"/>
              <a:r>
                <a:rPr lang="en-US" sz="1200">
                  <a:solidFill>
                    <a:srgbClr val="008000"/>
                  </a:solidFill>
                </a:rPr>
                <a:t>FL</a:t>
              </a:r>
            </a:p>
          </p:txBody>
        </p:sp>
        <p:sp>
          <p:nvSpPr>
            <p:cNvPr id="39968" name="Oval 33"/>
            <p:cNvSpPr>
              <a:spLocks noChangeArrowheads="1"/>
            </p:cNvSpPr>
            <p:nvPr/>
          </p:nvSpPr>
          <p:spPr bwMode="auto">
            <a:xfrm>
              <a:off x="3274" y="2115"/>
              <a:ext cx="115" cy="120"/>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39950" name="Group 34"/>
          <p:cNvGrpSpPr>
            <a:grpSpLocks/>
          </p:cNvGrpSpPr>
          <p:nvPr/>
        </p:nvGrpSpPr>
        <p:grpSpPr bwMode="auto">
          <a:xfrm>
            <a:off x="6189663" y="2894013"/>
            <a:ext cx="660400" cy="274637"/>
            <a:chOff x="2845" y="1135"/>
            <a:chExt cx="416" cy="173"/>
          </a:xfrm>
        </p:grpSpPr>
        <p:sp>
          <p:nvSpPr>
            <p:cNvPr id="39965" name="Text Box 35"/>
            <p:cNvSpPr txBox="1">
              <a:spLocks noChangeArrowheads="1"/>
            </p:cNvSpPr>
            <p:nvPr/>
          </p:nvSpPr>
          <p:spPr bwMode="auto">
            <a:xfrm>
              <a:off x="2874" y="1135"/>
              <a:ext cx="387" cy="173"/>
            </a:xfrm>
            <a:prstGeom prst="rect">
              <a:avLst/>
            </a:prstGeom>
            <a:noFill/>
            <a:ln w="9525">
              <a:noFill/>
              <a:miter lim="800000"/>
              <a:headEnd/>
              <a:tailEnd/>
            </a:ln>
          </p:spPr>
          <p:txBody>
            <a:bodyPr wrap="none">
              <a:spAutoFit/>
            </a:bodyPr>
            <a:lstStyle/>
            <a:p>
              <a:pPr eaLnBrk="0" hangingPunct="0"/>
              <a:r>
                <a:rPr lang="en-US" sz="1200">
                  <a:solidFill>
                    <a:schemeClr val="bg2"/>
                  </a:solidFill>
                </a:rPr>
                <a:t>Power</a:t>
              </a:r>
            </a:p>
          </p:txBody>
        </p:sp>
        <p:sp>
          <p:nvSpPr>
            <p:cNvPr id="39966" name="Oval 36"/>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39951" name="Group 37"/>
          <p:cNvGrpSpPr>
            <a:grpSpLocks/>
          </p:cNvGrpSpPr>
          <p:nvPr/>
        </p:nvGrpSpPr>
        <p:grpSpPr bwMode="auto">
          <a:xfrm>
            <a:off x="5335588" y="3138488"/>
            <a:ext cx="679450" cy="274637"/>
            <a:chOff x="2584" y="2005"/>
            <a:chExt cx="428" cy="173"/>
          </a:xfrm>
        </p:grpSpPr>
        <p:sp>
          <p:nvSpPr>
            <p:cNvPr id="39963" name="Oval 38"/>
            <p:cNvSpPr>
              <a:spLocks noChangeArrowheads="1"/>
            </p:cNvSpPr>
            <p:nvPr/>
          </p:nvSpPr>
          <p:spPr bwMode="auto">
            <a:xfrm>
              <a:off x="2584" y="209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39964" name="Text Box 39"/>
            <p:cNvSpPr txBox="1">
              <a:spLocks noChangeArrowheads="1"/>
            </p:cNvSpPr>
            <p:nvPr/>
          </p:nvSpPr>
          <p:spPr bwMode="auto">
            <a:xfrm>
              <a:off x="2656" y="2005"/>
              <a:ext cx="356" cy="173"/>
            </a:xfrm>
            <a:prstGeom prst="rect">
              <a:avLst/>
            </a:prstGeom>
            <a:noFill/>
            <a:ln w="9525">
              <a:noFill/>
              <a:miter lim="800000"/>
              <a:headEnd/>
              <a:tailEnd/>
            </a:ln>
          </p:spPr>
          <p:txBody>
            <a:bodyPr wrap="none">
              <a:spAutoFit/>
            </a:bodyPr>
            <a:lstStyle/>
            <a:p>
              <a:pPr eaLnBrk="0" hangingPunct="0"/>
              <a:r>
                <a:rPr lang="en-US" sz="1200">
                  <a:solidFill>
                    <a:srgbClr val="FF0000"/>
                  </a:solidFill>
                </a:rPr>
                <a:t>FP&amp;L</a:t>
              </a:r>
            </a:p>
          </p:txBody>
        </p:sp>
      </p:grpSp>
      <p:grpSp>
        <p:nvGrpSpPr>
          <p:cNvPr id="39952" name="Group 40"/>
          <p:cNvGrpSpPr>
            <a:grpSpLocks/>
          </p:cNvGrpSpPr>
          <p:nvPr/>
        </p:nvGrpSpPr>
        <p:grpSpPr bwMode="auto">
          <a:xfrm>
            <a:off x="3862388" y="2306638"/>
            <a:ext cx="461962" cy="274637"/>
            <a:chOff x="3322" y="2583"/>
            <a:chExt cx="291" cy="173"/>
          </a:xfrm>
        </p:grpSpPr>
        <p:sp>
          <p:nvSpPr>
            <p:cNvPr id="39961" name="Text Box 41"/>
            <p:cNvSpPr txBox="1">
              <a:spLocks noChangeArrowheads="1"/>
            </p:cNvSpPr>
            <p:nvPr/>
          </p:nvSpPr>
          <p:spPr bwMode="auto">
            <a:xfrm>
              <a:off x="3358" y="2583"/>
              <a:ext cx="255" cy="173"/>
            </a:xfrm>
            <a:prstGeom prst="rect">
              <a:avLst/>
            </a:prstGeom>
            <a:noFill/>
            <a:ln w="9525">
              <a:noFill/>
              <a:miter lim="800000"/>
              <a:headEnd/>
              <a:tailEnd/>
            </a:ln>
          </p:spPr>
          <p:txBody>
            <a:bodyPr wrap="none">
              <a:spAutoFit/>
            </a:bodyPr>
            <a:lstStyle/>
            <a:p>
              <a:pPr eaLnBrk="0" hangingPunct="0"/>
              <a:r>
                <a:rPr lang="en-US" sz="1200">
                  <a:solidFill>
                    <a:srgbClr val="008000"/>
                  </a:solidFill>
                </a:rPr>
                <a:t>GA</a:t>
              </a:r>
            </a:p>
          </p:txBody>
        </p:sp>
        <p:sp>
          <p:nvSpPr>
            <p:cNvPr id="39962" name="Oval 42"/>
            <p:cNvSpPr>
              <a:spLocks noChangeArrowheads="1"/>
            </p:cNvSpPr>
            <p:nvPr/>
          </p:nvSpPr>
          <p:spPr bwMode="auto">
            <a:xfrm>
              <a:off x="3322" y="2634"/>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39953" name="Group 43"/>
          <p:cNvGrpSpPr>
            <a:grpSpLocks/>
          </p:cNvGrpSpPr>
          <p:nvPr/>
        </p:nvGrpSpPr>
        <p:grpSpPr bwMode="auto">
          <a:xfrm>
            <a:off x="4278313" y="4646613"/>
            <a:ext cx="711200" cy="274637"/>
            <a:chOff x="2845" y="1135"/>
            <a:chExt cx="448" cy="173"/>
          </a:xfrm>
        </p:grpSpPr>
        <p:sp>
          <p:nvSpPr>
            <p:cNvPr id="39959" name="Text Box 44"/>
            <p:cNvSpPr txBox="1">
              <a:spLocks noChangeArrowheads="1"/>
            </p:cNvSpPr>
            <p:nvPr/>
          </p:nvSpPr>
          <p:spPr bwMode="auto">
            <a:xfrm>
              <a:off x="2874" y="1135"/>
              <a:ext cx="419" cy="173"/>
            </a:xfrm>
            <a:prstGeom prst="rect">
              <a:avLst/>
            </a:prstGeom>
            <a:noFill/>
            <a:ln w="9525">
              <a:noFill/>
              <a:miter lim="800000"/>
              <a:headEnd/>
              <a:tailEnd/>
            </a:ln>
          </p:spPr>
          <p:txBody>
            <a:bodyPr wrap="none">
              <a:spAutoFit/>
            </a:bodyPr>
            <a:lstStyle/>
            <a:p>
              <a:pPr eaLnBrk="0" hangingPunct="0"/>
              <a:r>
                <a:rPr lang="en-US" sz="1200">
                  <a:solidFill>
                    <a:schemeClr val="bg2"/>
                  </a:solidFill>
                </a:rPr>
                <a:t>Military</a:t>
              </a:r>
            </a:p>
          </p:txBody>
        </p:sp>
        <p:sp>
          <p:nvSpPr>
            <p:cNvPr id="39960" name="Oval 45"/>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pic>
        <p:nvPicPr>
          <p:cNvPr id="39954" name="Picture 46"/>
          <p:cNvPicPr>
            <a:picLocks noChangeAspect="1" noChangeArrowheads="1"/>
          </p:cNvPicPr>
          <p:nvPr/>
        </p:nvPicPr>
        <p:blipFill>
          <a:blip r:embed="rId4"/>
          <a:srcRect/>
          <a:stretch>
            <a:fillRect/>
          </a:stretch>
        </p:blipFill>
        <p:spPr bwMode="auto">
          <a:xfrm>
            <a:off x="7543800" y="1016000"/>
            <a:ext cx="835025" cy="1139825"/>
          </a:xfrm>
          <a:prstGeom prst="rect">
            <a:avLst/>
          </a:prstGeom>
          <a:noFill/>
          <a:ln w="9525">
            <a:noFill/>
            <a:miter lim="800000"/>
            <a:headEnd/>
            <a:tailEnd/>
          </a:ln>
        </p:spPr>
      </p:pic>
      <p:pic>
        <p:nvPicPr>
          <p:cNvPr id="39955" name="Picture 7" descr="NU Logo"/>
          <p:cNvPicPr>
            <a:picLocks noChangeAspect="1" noChangeArrowheads="1"/>
          </p:cNvPicPr>
          <p:nvPr/>
        </p:nvPicPr>
        <p:blipFill>
          <a:blip r:embed="rId5"/>
          <a:srcRect/>
          <a:stretch>
            <a:fillRect/>
          </a:stretch>
        </p:blipFill>
        <p:spPr bwMode="auto">
          <a:xfrm>
            <a:off x="0" y="5897563"/>
            <a:ext cx="960438" cy="960437"/>
          </a:xfrm>
          <a:prstGeom prst="rect">
            <a:avLst/>
          </a:prstGeom>
          <a:noFill/>
          <a:ln w="9525">
            <a:noFill/>
            <a:miter lim="800000"/>
            <a:headEnd/>
            <a:tailEnd/>
          </a:ln>
        </p:spPr>
      </p:pic>
      <p:grpSp>
        <p:nvGrpSpPr>
          <p:cNvPr id="39956" name="Group 9"/>
          <p:cNvGrpSpPr>
            <a:grpSpLocks/>
          </p:cNvGrpSpPr>
          <p:nvPr/>
        </p:nvGrpSpPr>
        <p:grpSpPr bwMode="auto">
          <a:xfrm>
            <a:off x="7467600" y="5903913"/>
            <a:ext cx="1676400" cy="954087"/>
            <a:chOff x="7467600" y="5903893"/>
            <a:chExt cx="1676400" cy="954107"/>
          </a:xfrm>
        </p:grpSpPr>
        <p:pic>
          <p:nvPicPr>
            <p:cNvPr id="39957" name="Picture 3" descr="Sonic logo.jpg"/>
            <p:cNvPicPr>
              <a:picLocks noChangeAspect="1"/>
            </p:cNvPicPr>
            <p:nvPr/>
          </p:nvPicPr>
          <p:blipFill>
            <a:blip r:embed="rId6"/>
            <a:srcRect/>
            <a:stretch>
              <a:fillRect/>
            </a:stretch>
          </p:blipFill>
          <p:spPr bwMode="auto">
            <a:xfrm>
              <a:off x="8229600" y="6259420"/>
              <a:ext cx="855517" cy="293780"/>
            </a:xfrm>
            <a:prstGeom prst="rect">
              <a:avLst/>
            </a:prstGeom>
            <a:noFill/>
            <a:ln w="9525">
              <a:noFill/>
              <a:miter lim="800000"/>
              <a:headEnd/>
              <a:tailEnd/>
            </a:ln>
          </p:spPr>
        </p:pic>
        <p:sp>
          <p:nvSpPr>
            <p:cNvPr id="39958"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lum bright="72000" contrast="-12000"/>
          </a:blip>
          <a:srcRect l="453" t="6464" r="13940" b="1268"/>
          <a:stretch>
            <a:fillRect/>
          </a:stretch>
        </p:blipFill>
        <p:spPr bwMode="auto">
          <a:xfrm>
            <a:off x="1219200" y="685800"/>
            <a:ext cx="7159625" cy="5511800"/>
          </a:xfrm>
          <a:prstGeom prst="rect">
            <a:avLst/>
          </a:prstGeom>
          <a:noFill/>
          <a:ln w="9525">
            <a:noFill/>
            <a:miter lim="800000"/>
            <a:headEnd/>
            <a:tailEnd/>
          </a:ln>
        </p:spPr>
      </p:pic>
      <p:sp>
        <p:nvSpPr>
          <p:cNvPr id="48131" name="Rectangle 3"/>
          <p:cNvSpPr>
            <a:spLocks noGrp="1" noChangeArrowheads="1"/>
          </p:cNvSpPr>
          <p:nvPr>
            <p:ph type="title"/>
          </p:nvPr>
        </p:nvSpPr>
        <p:spPr>
          <a:xfrm>
            <a:off x="1143000" y="0"/>
            <a:ext cx="7772400" cy="685800"/>
          </a:xfrm>
        </p:spPr>
        <p:txBody>
          <a:bodyPr rtlCol="0">
            <a:normAutofit fontScale="90000"/>
          </a:bodyPr>
          <a:lstStyle/>
          <a:p>
            <a:pPr eaLnBrk="1" fontAlgn="auto" hangingPunct="1">
              <a:spcAft>
                <a:spcPts val="0"/>
              </a:spcAft>
              <a:defRPr/>
            </a:pPr>
            <a:r>
              <a:rPr lang="en-US" sz="4000" smtClean="0"/>
              <a:t>Time Slice 2 to 3</a:t>
            </a:r>
          </a:p>
        </p:txBody>
      </p:sp>
      <p:grpSp>
        <p:nvGrpSpPr>
          <p:cNvPr id="2" name="Group 4"/>
          <p:cNvGrpSpPr>
            <a:grpSpLocks/>
          </p:cNvGrpSpPr>
          <p:nvPr/>
        </p:nvGrpSpPr>
        <p:grpSpPr bwMode="auto">
          <a:xfrm>
            <a:off x="4114800" y="1692275"/>
            <a:ext cx="546100" cy="274638"/>
            <a:chOff x="2974" y="977"/>
            <a:chExt cx="344" cy="173"/>
          </a:xfrm>
        </p:grpSpPr>
        <p:sp>
          <p:nvSpPr>
            <p:cNvPr id="41012" name="Oval 5"/>
            <p:cNvSpPr>
              <a:spLocks noChangeArrowheads="1"/>
            </p:cNvSpPr>
            <p:nvPr/>
          </p:nvSpPr>
          <p:spPr bwMode="auto">
            <a:xfrm>
              <a:off x="2974" y="102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41013" name="Text Box 6"/>
            <p:cNvSpPr txBox="1">
              <a:spLocks noChangeArrowheads="1"/>
            </p:cNvSpPr>
            <p:nvPr/>
          </p:nvSpPr>
          <p:spPr bwMode="auto">
            <a:xfrm>
              <a:off x="3000" y="977"/>
              <a:ext cx="318" cy="173"/>
            </a:xfrm>
            <a:prstGeom prst="rect">
              <a:avLst/>
            </a:prstGeom>
            <a:noFill/>
            <a:ln w="9525">
              <a:noFill/>
              <a:miter lim="800000"/>
              <a:headEnd/>
              <a:tailEnd/>
            </a:ln>
          </p:spPr>
          <p:txBody>
            <a:bodyPr wrap="none">
              <a:spAutoFit/>
            </a:bodyPr>
            <a:lstStyle/>
            <a:p>
              <a:pPr eaLnBrk="0" hangingPunct="0"/>
              <a:r>
                <a:rPr lang="en-US" sz="1200">
                  <a:solidFill>
                    <a:srgbClr val="FF0000"/>
                  </a:solidFill>
                </a:rPr>
                <a:t>ARC</a:t>
              </a:r>
            </a:p>
          </p:txBody>
        </p:sp>
      </p:grpSp>
      <p:grpSp>
        <p:nvGrpSpPr>
          <p:cNvPr id="3" name="Group 7"/>
          <p:cNvGrpSpPr>
            <a:grpSpLocks/>
          </p:cNvGrpSpPr>
          <p:nvPr/>
        </p:nvGrpSpPr>
        <p:grpSpPr bwMode="auto">
          <a:xfrm>
            <a:off x="5114925" y="2492375"/>
            <a:ext cx="511175" cy="274638"/>
            <a:chOff x="3128" y="858"/>
            <a:chExt cx="322" cy="173"/>
          </a:xfrm>
        </p:grpSpPr>
        <p:sp>
          <p:nvSpPr>
            <p:cNvPr id="41010" name="Oval 8"/>
            <p:cNvSpPr>
              <a:spLocks noChangeArrowheads="1"/>
            </p:cNvSpPr>
            <p:nvPr/>
          </p:nvSpPr>
          <p:spPr bwMode="auto">
            <a:xfrm>
              <a:off x="3128" y="905"/>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41011" name="Text Box 9"/>
            <p:cNvSpPr txBox="1">
              <a:spLocks noChangeArrowheads="1"/>
            </p:cNvSpPr>
            <p:nvPr/>
          </p:nvSpPr>
          <p:spPr bwMode="auto">
            <a:xfrm>
              <a:off x="3153" y="858"/>
              <a:ext cx="297" cy="173"/>
            </a:xfrm>
            <a:prstGeom prst="rect">
              <a:avLst/>
            </a:prstGeom>
            <a:noFill/>
            <a:ln w="9525">
              <a:noFill/>
              <a:miter lim="800000"/>
              <a:headEnd/>
              <a:tailEnd/>
            </a:ln>
          </p:spPr>
          <p:txBody>
            <a:bodyPr wrap="none">
              <a:spAutoFit/>
            </a:bodyPr>
            <a:lstStyle/>
            <a:p>
              <a:pPr eaLnBrk="0" hangingPunct="0"/>
              <a:r>
                <a:rPr lang="en-US" sz="1200">
                  <a:solidFill>
                    <a:srgbClr val="FF0000"/>
                  </a:solidFill>
                </a:rPr>
                <a:t>SAL</a:t>
              </a:r>
            </a:p>
          </p:txBody>
        </p:sp>
      </p:grpSp>
      <p:grpSp>
        <p:nvGrpSpPr>
          <p:cNvPr id="4" name="Group 10"/>
          <p:cNvGrpSpPr>
            <a:grpSpLocks/>
          </p:cNvGrpSpPr>
          <p:nvPr/>
        </p:nvGrpSpPr>
        <p:grpSpPr bwMode="auto">
          <a:xfrm>
            <a:off x="3009900" y="3117850"/>
            <a:ext cx="722313" cy="274638"/>
            <a:chOff x="2584" y="2005"/>
            <a:chExt cx="455" cy="173"/>
          </a:xfrm>
        </p:grpSpPr>
        <p:sp>
          <p:nvSpPr>
            <p:cNvPr id="41008" name="Oval 11"/>
            <p:cNvSpPr>
              <a:spLocks noChangeArrowheads="1"/>
            </p:cNvSpPr>
            <p:nvPr/>
          </p:nvSpPr>
          <p:spPr bwMode="auto">
            <a:xfrm>
              <a:off x="2584" y="209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41009" name="Text Box 12"/>
            <p:cNvSpPr txBox="1">
              <a:spLocks noChangeArrowheads="1"/>
            </p:cNvSpPr>
            <p:nvPr/>
          </p:nvSpPr>
          <p:spPr bwMode="auto">
            <a:xfrm>
              <a:off x="2656" y="2005"/>
              <a:ext cx="383" cy="173"/>
            </a:xfrm>
            <a:prstGeom prst="rect">
              <a:avLst/>
            </a:prstGeom>
            <a:noFill/>
            <a:ln w="9525">
              <a:noFill/>
              <a:miter lim="800000"/>
              <a:headEnd/>
              <a:tailEnd/>
            </a:ln>
          </p:spPr>
          <p:txBody>
            <a:bodyPr wrap="none">
              <a:spAutoFit/>
            </a:bodyPr>
            <a:lstStyle/>
            <a:p>
              <a:pPr eaLnBrk="0" hangingPunct="0"/>
              <a:r>
                <a:rPr lang="en-US" sz="1200">
                  <a:solidFill>
                    <a:srgbClr val="FF0000"/>
                  </a:solidFill>
                </a:rPr>
                <a:t>FEMA</a:t>
              </a:r>
            </a:p>
          </p:txBody>
        </p:sp>
      </p:grpSp>
      <p:grpSp>
        <p:nvGrpSpPr>
          <p:cNvPr id="5" name="Group 13"/>
          <p:cNvGrpSpPr>
            <a:grpSpLocks/>
          </p:cNvGrpSpPr>
          <p:nvPr/>
        </p:nvGrpSpPr>
        <p:grpSpPr bwMode="auto">
          <a:xfrm>
            <a:off x="5538788" y="2757488"/>
            <a:ext cx="711200" cy="274637"/>
            <a:chOff x="2845" y="1135"/>
            <a:chExt cx="448" cy="173"/>
          </a:xfrm>
        </p:grpSpPr>
        <p:sp>
          <p:nvSpPr>
            <p:cNvPr id="41006" name="Text Box 14"/>
            <p:cNvSpPr txBox="1">
              <a:spLocks noChangeArrowheads="1"/>
            </p:cNvSpPr>
            <p:nvPr/>
          </p:nvSpPr>
          <p:spPr bwMode="auto">
            <a:xfrm>
              <a:off x="2874" y="1135"/>
              <a:ext cx="419" cy="173"/>
            </a:xfrm>
            <a:prstGeom prst="rect">
              <a:avLst/>
            </a:prstGeom>
            <a:noFill/>
            <a:ln w="9525">
              <a:noFill/>
              <a:miter lim="800000"/>
              <a:headEnd/>
              <a:tailEnd/>
            </a:ln>
          </p:spPr>
          <p:txBody>
            <a:bodyPr wrap="none">
              <a:spAutoFit/>
            </a:bodyPr>
            <a:lstStyle/>
            <a:p>
              <a:pPr eaLnBrk="0" hangingPunct="0"/>
              <a:r>
                <a:rPr lang="en-US" sz="1200">
                  <a:solidFill>
                    <a:schemeClr val="bg2"/>
                  </a:solidFill>
                </a:rPr>
                <a:t>Shelter</a:t>
              </a:r>
            </a:p>
          </p:txBody>
        </p:sp>
        <p:sp>
          <p:nvSpPr>
            <p:cNvPr id="41007" name="Oval 15"/>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6" name="Group 16"/>
          <p:cNvGrpSpPr>
            <a:grpSpLocks/>
          </p:cNvGrpSpPr>
          <p:nvPr/>
        </p:nvGrpSpPr>
        <p:grpSpPr bwMode="auto">
          <a:xfrm>
            <a:off x="4946650" y="1957388"/>
            <a:ext cx="455613" cy="274637"/>
            <a:chOff x="2703" y="2427"/>
            <a:chExt cx="287" cy="173"/>
          </a:xfrm>
        </p:grpSpPr>
        <p:sp>
          <p:nvSpPr>
            <p:cNvPr id="41004" name="Rectangle 17"/>
            <p:cNvSpPr>
              <a:spLocks noChangeArrowheads="1"/>
            </p:cNvSpPr>
            <p:nvPr/>
          </p:nvSpPr>
          <p:spPr bwMode="auto">
            <a:xfrm>
              <a:off x="2751" y="2427"/>
              <a:ext cx="239" cy="173"/>
            </a:xfrm>
            <a:prstGeom prst="rect">
              <a:avLst/>
            </a:prstGeom>
            <a:noFill/>
            <a:ln w="9525">
              <a:noFill/>
              <a:miter lim="800000"/>
              <a:headEnd/>
              <a:tailEnd/>
            </a:ln>
          </p:spPr>
          <p:txBody>
            <a:bodyPr wrap="none">
              <a:spAutoFit/>
            </a:bodyPr>
            <a:lstStyle/>
            <a:p>
              <a:pPr eaLnBrk="0" hangingPunct="0"/>
              <a:r>
                <a:rPr lang="en-US" sz="1200">
                  <a:solidFill>
                    <a:srgbClr val="008000"/>
                  </a:solidFill>
                </a:rPr>
                <a:t>TX</a:t>
              </a:r>
            </a:p>
          </p:txBody>
        </p:sp>
        <p:sp>
          <p:nvSpPr>
            <p:cNvPr id="41005" name="Oval 18"/>
            <p:cNvSpPr>
              <a:spLocks noChangeArrowheads="1"/>
            </p:cNvSpPr>
            <p:nvPr/>
          </p:nvSpPr>
          <p:spPr bwMode="auto">
            <a:xfrm>
              <a:off x="2703" y="2481"/>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7" name="Group 19"/>
          <p:cNvGrpSpPr>
            <a:grpSpLocks/>
          </p:cNvGrpSpPr>
          <p:nvPr/>
        </p:nvGrpSpPr>
        <p:grpSpPr bwMode="auto">
          <a:xfrm>
            <a:off x="5465763" y="2112963"/>
            <a:ext cx="469900" cy="274637"/>
            <a:chOff x="3322" y="2583"/>
            <a:chExt cx="296" cy="173"/>
          </a:xfrm>
        </p:grpSpPr>
        <p:sp>
          <p:nvSpPr>
            <p:cNvPr id="41002" name="Text Box 20"/>
            <p:cNvSpPr txBox="1">
              <a:spLocks noChangeArrowheads="1"/>
            </p:cNvSpPr>
            <p:nvPr/>
          </p:nvSpPr>
          <p:spPr bwMode="auto">
            <a:xfrm>
              <a:off x="3358" y="2583"/>
              <a:ext cx="260" cy="173"/>
            </a:xfrm>
            <a:prstGeom prst="rect">
              <a:avLst/>
            </a:prstGeom>
            <a:noFill/>
            <a:ln w="9525">
              <a:noFill/>
              <a:miter lim="800000"/>
              <a:headEnd/>
              <a:tailEnd/>
            </a:ln>
          </p:spPr>
          <p:txBody>
            <a:bodyPr wrap="none">
              <a:spAutoFit/>
            </a:bodyPr>
            <a:lstStyle/>
            <a:p>
              <a:pPr eaLnBrk="0" hangingPunct="0"/>
              <a:r>
                <a:rPr lang="en-US" sz="1200">
                  <a:solidFill>
                    <a:srgbClr val="008000"/>
                  </a:solidFill>
                </a:rPr>
                <a:t>MS</a:t>
              </a:r>
            </a:p>
          </p:txBody>
        </p:sp>
        <p:sp>
          <p:nvSpPr>
            <p:cNvPr id="41003" name="Oval 21"/>
            <p:cNvSpPr>
              <a:spLocks noChangeArrowheads="1"/>
            </p:cNvSpPr>
            <p:nvPr/>
          </p:nvSpPr>
          <p:spPr bwMode="auto">
            <a:xfrm>
              <a:off x="3322" y="2634"/>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8" name="Group 22"/>
          <p:cNvGrpSpPr>
            <a:grpSpLocks/>
          </p:cNvGrpSpPr>
          <p:nvPr/>
        </p:nvGrpSpPr>
        <p:grpSpPr bwMode="auto">
          <a:xfrm>
            <a:off x="4227513" y="2124075"/>
            <a:ext cx="457200" cy="274638"/>
            <a:chOff x="2359" y="3380"/>
            <a:chExt cx="288" cy="173"/>
          </a:xfrm>
        </p:grpSpPr>
        <p:sp>
          <p:nvSpPr>
            <p:cNvPr id="41000" name="Text Box 23"/>
            <p:cNvSpPr txBox="1">
              <a:spLocks noChangeArrowheads="1"/>
            </p:cNvSpPr>
            <p:nvPr/>
          </p:nvSpPr>
          <p:spPr bwMode="auto">
            <a:xfrm>
              <a:off x="2414" y="3380"/>
              <a:ext cx="233" cy="173"/>
            </a:xfrm>
            <a:prstGeom prst="rect">
              <a:avLst/>
            </a:prstGeom>
            <a:noFill/>
            <a:ln w="9525">
              <a:noFill/>
              <a:miter lim="800000"/>
              <a:headEnd/>
              <a:tailEnd/>
            </a:ln>
          </p:spPr>
          <p:txBody>
            <a:bodyPr wrap="none">
              <a:spAutoFit/>
            </a:bodyPr>
            <a:lstStyle/>
            <a:p>
              <a:pPr eaLnBrk="0" hangingPunct="0"/>
              <a:r>
                <a:rPr lang="en-US" sz="1200">
                  <a:solidFill>
                    <a:srgbClr val="008000"/>
                  </a:solidFill>
                </a:rPr>
                <a:t>LA</a:t>
              </a:r>
            </a:p>
          </p:txBody>
        </p:sp>
        <p:sp>
          <p:nvSpPr>
            <p:cNvPr id="41001" name="Oval 24"/>
            <p:cNvSpPr>
              <a:spLocks noChangeArrowheads="1"/>
            </p:cNvSpPr>
            <p:nvPr/>
          </p:nvSpPr>
          <p:spPr bwMode="auto">
            <a:xfrm>
              <a:off x="2359" y="3439"/>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9" name="Group 25"/>
          <p:cNvGrpSpPr>
            <a:grpSpLocks/>
          </p:cNvGrpSpPr>
          <p:nvPr/>
        </p:nvGrpSpPr>
        <p:grpSpPr bwMode="auto">
          <a:xfrm>
            <a:off x="3019425" y="2487613"/>
            <a:ext cx="482600" cy="274637"/>
            <a:chOff x="2488" y="3851"/>
            <a:chExt cx="304" cy="173"/>
          </a:xfrm>
        </p:grpSpPr>
        <p:sp>
          <p:nvSpPr>
            <p:cNvPr id="40998" name="Rectangle 26"/>
            <p:cNvSpPr>
              <a:spLocks noChangeArrowheads="1"/>
            </p:cNvSpPr>
            <p:nvPr/>
          </p:nvSpPr>
          <p:spPr bwMode="auto">
            <a:xfrm>
              <a:off x="2532" y="3851"/>
              <a:ext cx="260" cy="173"/>
            </a:xfrm>
            <a:prstGeom prst="rect">
              <a:avLst/>
            </a:prstGeom>
            <a:noFill/>
            <a:ln w="9525">
              <a:noFill/>
              <a:miter lim="800000"/>
              <a:headEnd/>
              <a:tailEnd/>
            </a:ln>
          </p:spPr>
          <p:txBody>
            <a:bodyPr wrap="none">
              <a:spAutoFit/>
            </a:bodyPr>
            <a:lstStyle/>
            <a:p>
              <a:pPr eaLnBrk="0" hangingPunct="0"/>
              <a:r>
                <a:rPr lang="en-US" sz="1200">
                  <a:solidFill>
                    <a:srgbClr val="008000"/>
                  </a:solidFill>
                </a:rPr>
                <a:t>NO</a:t>
              </a:r>
            </a:p>
          </p:txBody>
        </p:sp>
        <p:sp>
          <p:nvSpPr>
            <p:cNvPr id="40999" name="Oval 27"/>
            <p:cNvSpPr>
              <a:spLocks noChangeArrowheads="1"/>
            </p:cNvSpPr>
            <p:nvPr/>
          </p:nvSpPr>
          <p:spPr bwMode="auto">
            <a:xfrm>
              <a:off x="2488" y="3916"/>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10" name="Group 28"/>
          <p:cNvGrpSpPr>
            <a:grpSpLocks/>
          </p:cNvGrpSpPr>
          <p:nvPr/>
        </p:nvGrpSpPr>
        <p:grpSpPr bwMode="auto">
          <a:xfrm>
            <a:off x="4216400" y="1398588"/>
            <a:ext cx="919163" cy="274637"/>
            <a:chOff x="3541" y="2400"/>
            <a:chExt cx="579" cy="173"/>
          </a:xfrm>
        </p:grpSpPr>
        <p:sp>
          <p:nvSpPr>
            <p:cNvPr id="40996" name="Text Box 29"/>
            <p:cNvSpPr txBox="1">
              <a:spLocks noChangeArrowheads="1"/>
            </p:cNvSpPr>
            <p:nvPr/>
          </p:nvSpPr>
          <p:spPr bwMode="auto">
            <a:xfrm>
              <a:off x="3583" y="2400"/>
              <a:ext cx="537" cy="173"/>
            </a:xfrm>
            <a:prstGeom prst="rect">
              <a:avLst/>
            </a:prstGeom>
            <a:noFill/>
            <a:ln w="9525">
              <a:noFill/>
              <a:miter lim="800000"/>
              <a:headEnd/>
              <a:tailEnd/>
            </a:ln>
          </p:spPr>
          <p:txBody>
            <a:bodyPr wrap="none">
              <a:spAutoFit/>
            </a:bodyPr>
            <a:lstStyle/>
            <a:p>
              <a:pPr eaLnBrk="0" hangingPunct="0"/>
              <a:r>
                <a:rPr lang="en-US" sz="1200">
                  <a:solidFill>
                    <a:srgbClr val="0033CC"/>
                  </a:solidFill>
                </a:rPr>
                <a:t>Gov Bush</a:t>
              </a:r>
            </a:p>
          </p:txBody>
        </p:sp>
        <p:sp>
          <p:nvSpPr>
            <p:cNvPr id="40997" name="Oval 30"/>
            <p:cNvSpPr>
              <a:spLocks noChangeArrowheads="1"/>
            </p:cNvSpPr>
            <p:nvPr/>
          </p:nvSpPr>
          <p:spPr bwMode="auto">
            <a:xfrm>
              <a:off x="3541" y="2461"/>
              <a:ext cx="68" cy="68"/>
            </a:xfrm>
            <a:prstGeom prst="ellipse">
              <a:avLst/>
            </a:prstGeom>
            <a:solidFill>
              <a:srgbClr val="0033CC"/>
            </a:solidFill>
            <a:ln w="9525">
              <a:noFill/>
              <a:round/>
              <a:headEnd/>
              <a:tailEnd/>
            </a:ln>
          </p:spPr>
          <p:txBody>
            <a:bodyPr wrap="none" anchor="ctr"/>
            <a:lstStyle/>
            <a:p>
              <a:pPr algn="ctr" eaLnBrk="0" hangingPunct="0"/>
              <a:endParaRPr lang="en-US"/>
            </a:p>
          </p:txBody>
        </p:sp>
      </p:grpSp>
      <p:grpSp>
        <p:nvGrpSpPr>
          <p:cNvPr id="40973" name="Group 31"/>
          <p:cNvGrpSpPr>
            <a:grpSpLocks/>
          </p:cNvGrpSpPr>
          <p:nvPr/>
        </p:nvGrpSpPr>
        <p:grpSpPr bwMode="auto">
          <a:xfrm>
            <a:off x="4881563" y="2947988"/>
            <a:ext cx="509587" cy="274637"/>
            <a:chOff x="3274" y="2098"/>
            <a:chExt cx="321" cy="173"/>
          </a:xfrm>
        </p:grpSpPr>
        <p:sp>
          <p:nvSpPr>
            <p:cNvPr id="40994" name="Text Box 32"/>
            <p:cNvSpPr txBox="1">
              <a:spLocks noChangeArrowheads="1"/>
            </p:cNvSpPr>
            <p:nvPr/>
          </p:nvSpPr>
          <p:spPr bwMode="auto">
            <a:xfrm>
              <a:off x="3367" y="2098"/>
              <a:ext cx="228" cy="173"/>
            </a:xfrm>
            <a:prstGeom prst="rect">
              <a:avLst/>
            </a:prstGeom>
            <a:noFill/>
            <a:ln w="9525">
              <a:noFill/>
              <a:miter lim="800000"/>
              <a:headEnd/>
              <a:tailEnd/>
            </a:ln>
          </p:spPr>
          <p:txBody>
            <a:bodyPr wrap="none">
              <a:spAutoFit/>
            </a:bodyPr>
            <a:lstStyle/>
            <a:p>
              <a:pPr eaLnBrk="0" hangingPunct="0"/>
              <a:r>
                <a:rPr lang="en-US" sz="1200">
                  <a:solidFill>
                    <a:srgbClr val="008000"/>
                  </a:solidFill>
                </a:rPr>
                <a:t>FL</a:t>
              </a:r>
            </a:p>
          </p:txBody>
        </p:sp>
        <p:sp>
          <p:nvSpPr>
            <p:cNvPr id="40995" name="Oval 33"/>
            <p:cNvSpPr>
              <a:spLocks noChangeArrowheads="1"/>
            </p:cNvSpPr>
            <p:nvPr/>
          </p:nvSpPr>
          <p:spPr bwMode="auto">
            <a:xfrm>
              <a:off x="3274" y="2115"/>
              <a:ext cx="115" cy="120"/>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12" name="Group 34"/>
          <p:cNvGrpSpPr>
            <a:grpSpLocks/>
          </p:cNvGrpSpPr>
          <p:nvPr/>
        </p:nvGrpSpPr>
        <p:grpSpPr bwMode="auto">
          <a:xfrm>
            <a:off x="6481763" y="2601913"/>
            <a:ext cx="660400" cy="274637"/>
            <a:chOff x="2845" y="1135"/>
            <a:chExt cx="416" cy="173"/>
          </a:xfrm>
        </p:grpSpPr>
        <p:sp>
          <p:nvSpPr>
            <p:cNvPr id="40992" name="Text Box 35"/>
            <p:cNvSpPr txBox="1">
              <a:spLocks noChangeArrowheads="1"/>
            </p:cNvSpPr>
            <p:nvPr/>
          </p:nvSpPr>
          <p:spPr bwMode="auto">
            <a:xfrm>
              <a:off x="2874" y="1135"/>
              <a:ext cx="387" cy="173"/>
            </a:xfrm>
            <a:prstGeom prst="rect">
              <a:avLst/>
            </a:prstGeom>
            <a:noFill/>
            <a:ln w="9525">
              <a:noFill/>
              <a:miter lim="800000"/>
              <a:headEnd/>
              <a:tailEnd/>
            </a:ln>
          </p:spPr>
          <p:txBody>
            <a:bodyPr wrap="none">
              <a:spAutoFit/>
            </a:bodyPr>
            <a:lstStyle/>
            <a:p>
              <a:pPr eaLnBrk="0" hangingPunct="0"/>
              <a:r>
                <a:rPr lang="en-US" sz="1200">
                  <a:solidFill>
                    <a:schemeClr val="bg2"/>
                  </a:solidFill>
                </a:rPr>
                <a:t>Power</a:t>
              </a:r>
            </a:p>
          </p:txBody>
        </p:sp>
        <p:sp>
          <p:nvSpPr>
            <p:cNvPr id="40993" name="Oval 36"/>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13" name="Group 37"/>
          <p:cNvGrpSpPr>
            <a:grpSpLocks/>
          </p:cNvGrpSpPr>
          <p:nvPr/>
        </p:nvGrpSpPr>
        <p:grpSpPr bwMode="auto">
          <a:xfrm>
            <a:off x="5359400" y="3122613"/>
            <a:ext cx="679450" cy="274637"/>
            <a:chOff x="2584" y="2005"/>
            <a:chExt cx="428" cy="173"/>
          </a:xfrm>
        </p:grpSpPr>
        <p:sp>
          <p:nvSpPr>
            <p:cNvPr id="40990" name="Oval 38"/>
            <p:cNvSpPr>
              <a:spLocks noChangeArrowheads="1"/>
            </p:cNvSpPr>
            <p:nvPr/>
          </p:nvSpPr>
          <p:spPr bwMode="auto">
            <a:xfrm>
              <a:off x="2584" y="209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40991" name="Text Box 39"/>
            <p:cNvSpPr txBox="1">
              <a:spLocks noChangeArrowheads="1"/>
            </p:cNvSpPr>
            <p:nvPr/>
          </p:nvSpPr>
          <p:spPr bwMode="auto">
            <a:xfrm>
              <a:off x="2656" y="2005"/>
              <a:ext cx="356" cy="173"/>
            </a:xfrm>
            <a:prstGeom prst="rect">
              <a:avLst/>
            </a:prstGeom>
            <a:noFill/>
            <a:ln w="9525">
              <a:noFill/>
              <a:miter lim="800000"/>
              <a:headEnd/>
              <a:tailEnd/>
            </a:ln>
          </p:spPr>
          <p:txBody>
            <a:bodyPr wrap="none">
              <a:spAutoFit/>
            </a:bodyPr>
            <a:lstStyle/>
            <a:p>
              <a:pPr eaLnBrk="0" hangingPunct="0"/>
              <a:r>
                <a:rPr lang="en-US" sz="1200">
                  <a:solidFill>
                    <a:srgbClr val="FF0000"/>
                  </a:solidFill>
                </a:rPr>
                <a:t>FP&amp;L</a:t>
              </a:r>
            </a:p>
          </p:txBody>
        </p:sp>
      </p:grpSp>
      <p:grpSp>
        <p:nvGrpSpPr>
          <p:cNvPr id="40976" name="Group 40"/>
          <p:cNvGrpSpPr>
            <a:grpSpLocks/>
          </p:cNvGrpSpPr>
          <p:nvPr/>
        </p:nvGrpSpPr>
        <p:grpSpPr bwMode="auto">
          <a:xfrm>
            <a:off x="3754438" y="2414588"/>
            <a:ext cx="461962" cy="274637"/>
            <a:chOff x="3322" y="2583"/>
            <a:chExt cx="291" cy="173"/>
          </a:xfrm>
        </p:grpSpPr>
        <p:sp>
          <p:nvSpPr>
            <p:cNvPr id="40988" name="Text Box 41"/>
            <p:cNvSpPr txBox="1">
              <a:spLocks noChangeArrowheads="1"/>
            </p:cNvSpPr>
            <p:nvPr/>
          </p:nvSpPr>
          <p:spPr bwMode="auto">
            <a:xfrm>
              <a:off x="3358" y="2583"/>
              <a:ext cx="255" cy="173"/>
            </a:xfrm>
            <a:prstGeom prst="rect">
              <a:avLst/>
            </a:prstGeom>
            <a:noFill/>
            <a:ln w="9525">
              <a:noFill/>
              <a:miter lim="800000"/>
              <a:headEnd/>
              <a:tailEnd/>
            </a:ln>
          </p:spPr>
          <p:txBody>
            <a:bodyPr wrap="none">
              <a:spAutoFit/>
            </a:bodyPr>
            <a:lstStyle/>
            <a:p>
              <a:pPr eaLnBrk="0" hangingPunct="0"/>
              <a:r>
                <a:rPr lang="en-US" sz="1200">
                  <a:solidFill>
                    <a:srgbClr val="008000"/>
                  </a:solidFill>
                </a:rPr>
                <a:t>GA</a:t>
              </a:r>
            </a:p>
          </p:txBody>
        </p:sp>
        <p:sp>
          <p:nvSpPr>
            <p:cNvPr id="40989" name="Oval 42"/>
            <p:cNvSpPr>
              <a:spLocks noChangeArrowheads="1"/>
            </p:cNvSpPr>
            <p:nvPr/>
          </p:nvSpPr>
          <p:spPr bwMode="auto">
            <a:xfrm>
              <a:off x="3322" y="2634"/>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15" name="Group 43"/>
          <p:cNvGrpSpPr>
            <a:grpSpLocks/>
          </p:cNvGrpSpPr>
          <p:nvPr/>
        </p:nvGrpSpPr>
        <p:grpSpPr bwMode="auto">
          <a:xfrm>
            <a:off x="3363913" y="4446588"/>
            <a:ext cx="711200" cy="274637"/>
            <a:chOff x="2845" y="1135"/>
            <a:chExt cx="448" cy="173"/>
          </a:xfrm>
        </p:grpSpPr>
        <p:sp>
          <p:nvSpPr>
            <p:cNvPr id="40986" name="Text Box 44"/>
            <p:cNvSpPr txBox="1">
              <a:spLocks noChangeArrowheads="1"/>
            </p:cNvSpPr>
            <p:nvPr/>
          </p:nvSpPr>
          <p:spPr bwMode="auto">
            <a:xfrm>
              <a:off x="2874" y="1135"/>
              <a:ext cx="419" cy="173"/>
            </a:xfrm>
            <a:prstGeom prst="rect">
              <a:avLst/>
            </a:prstGeom>
            <a:noFill/>
            <a:ln w="9525">
              <a:noFill/>
              <a:miter lim="800000"/>
              <a:headEnd/>
              <a:tailEnd/>
            </a:ln>
          </p:spPr>
          <p:txBody>
            <a:bodyPr wrap="none">
              <a:spAutoFit/>
            </a:bodyPr>
            <a:lstStyle/>
            <a:p>
              <a:pPr eaLnBrk="0" hangingPunct="0"/>
              <a:r>
                <a:rPr lang="en-US" sz="1200">
                  <a:solidFill>
                    <a:schemeClr val="bg2"/>
                  </a:solidFill>
                </a:rPr>
                <a:t>Military</a:t>
              </a:r>
            </a:p>
          </p:txBody>
        </p:sp>
        <p:sp>
          <p:nvSpPr>
            <p:cNvPr id="40987" name="Oval 45"/>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16" name="Group 46"/>
          <p:cNvGrpSpPr>
            <a:grpSpLocks/>
          </p:cNvGrpSpPr>
          <p:nvPr/>
        </p:nvGrpSpPr>
        <p:grpSpPr bwMode="auto">
          <a:xfrm>
            <a:off x="6551613" y="2641600"/>
            <a:ext cx="460375" cy="274638"/>
            <a:chOff x="3322" y="2583"/>
            <a:chExt cx="290" cy="173"/>
          </a:xfrm>
        </p:grpSpPr>
        <p:sp>
          <p:nvSpPr>
            <p:cNvPr id="40984" name="Text Box 47"/>
            <p:cNvSpPr txBox="1">
              <a:spLocks noChangeArrowheads="1"/>
            </p:cNvSpPr>
            <p:nvPr/>
          </p:nvSpPr>
          <p:spPr bwMode="auto">
            <a:xfrm>
              <a:off x="3358" y="2583"/>
              <a:ext cx="254" cy="173"/>
            </a:xfrm>
            <a:prstGeom prst="rect">
              <a:avLst/>
            </a:prstGeom>
            <a:noFill/>
            <a:ln w="9525">
              <a:noFill/>
              <a:miter lim="800000"/>
              <a:headEnd/>
              <a:tailEnd/>
            </a:ln>
          </p:spPr>
          <p:txBody>
            <a:bodyPr wrap="none">
              <a:spAutoFit/>
            </a:bodyPr>
            <a:lstStyle/>
            <a:p>
              <a:pPr eaLnBrk="0" hangingPunct="0"/>
              <a:r>
                <a:rPr lang="en-US" sz="1200">
                  <a:solidFill>
                    <a:srgbClr val="008000"/>
                  </a:solidFill>
                </a:rPr>
                <a:t>NC</a:t>
              </a:r>
            </a:p>
          </p:txBody>
        </p:sp>
        <p:sp>
          <p:nvSpPr>
            <p:cNvPr id="40985" name="Oval 48"/>
            <p:cNvSpPr>
              <a:spLocks noChangeArrowheads="1"/>
            </p:cNvSpPr>
            <p:nvPr/>
          </p:nvSpPr>
          <p:spPr bwMode="auto">
            <a:xfrm>
              <a:off x="3322" y="2634"/>
              <a:ext cx="68" cy="68"/>
            </a:xfrm>
            <a:prstGeom prst="ellipse">
              <a:avLst/>
            </a:prstGeom>
            <a:solidFill>
              <a:srgbClr val="008000"/>
            </a:solidFill>
            <a:ln w="9525">
              <a:solidFill>
                <a:srgbClr val="996633"/>
              </a:solidFill>
              <a:round/>
              <a:headEnd/>
              <a:tailEnd/>
            </a:ln>
          </p:spPr>
          <p:txBody>
            <a:bodyPr wrap="none" anchor="ctr"/>
            <a:lstStyle/>
            <a:p>
              <a:pPr algn="ctr" eaLnBrk="0" hangingPunct="0"/>
              <a:endParaRPr lang="en-US"/>
            </a:p>
          </p:txBody>
        </p:sp>
      </p:grpSp>
      <p:pic>
        <p:nvPicPr>
          <p:cNvPr id="40979" name="Picture 49"/>
          <p:cNvPicPr>
            <a:picLocks noChangeAspect="1" noChangeArrowheads="1"/>
          </p:cNvPicPr>
          <p:nvPr/>
        </p:nvPicPr>
        <p:blipFill>
          <a:blip r:embed="rId4"/>
          <a:srcRect/>
          <a:stretch>
            <a:fillRect/>
          </a:stretch>
        </p:blipFill>
        <p:spPr bwMode="auto">
          <a:xfrm>
            <a:off x="7543800" y="1016000"/>
            <a:ext cx="835025" cy="1139825"/>
          </a:xfrm>
          <a:prstGeom prst="rect">
            <a:avLst/>
          </a:prstGeom>
          <a:noFill/>
          <a:ln w="9525">
            <a:noFill/>
            <a:miter lim="800000"/>
            <a:headEnd/>
            <a:tailEnd/>
          </a:ln>
        </p:spPr>
      </p:pic>
      <p:pic>
        <p:nvPicPr>
          <p:cNvPr id="40980" name="Picture 7" descr="NU Logo"/>
          <p:cNvPicPr>
            <a:picLocks noChangeAspect="1" noChangeArrowheads="1"/>
          </p:cNvPicPr>
          <p:nvPr/>
        </p:nvPicPr>
        <p:blipFill>
          <a:blip r:embed="rId5"/>
          <a:srcRect/>
          <a:stretch>
            <a:fillRect/>
          </a:stretch>
        </p:blipFill>
        <p:spPr bwMode="auto">
          <a:xfrm>
            <a:off x="0" y="5897563"/>
            <a:ext cx="960438" cy="960437"/>
          </a:xfrm>
          <a:prstGeom prst="rect">
            <a:avLst/>
          </a:prstGeom>
          <a:noFill/>
          <a:ln w="9525">
            <a:noFill/>
            <a:miter lim="800000"/>
            <a:headEnd/>
            <a:tailEnd/>
          </a:ln>
        </p:spPr>
      </p:pic>
      <p:grpSp>
        <p:nvGrpSpPr>
          <p:cNvPr id="40981" name="Group 9"/>
          <p:cNvGrpSpPr>
            <a:grpSpLocks/>
          </p:cNvGrpSpPr>
          <p:nvPr/>
        </p:nvGrpSpPr>
        <p:grpSpPr bwMode="auto">
          <a:xfrm>
            <a:off x="7467600" y="5903913"/>
            <a:ext cx="1676400" cy="954087"/>
            <a:chOff x="7467600" y="5903893"/>
            <a:chExt cx="1676400" cy="954107"/>
          </a:xfrm>
        </p:grpSpPr>
        <p:pic>
          <p:nvPicPr>
            <p:cNvPr id="40982" name="Picture 3" descr="Sonic logo.jpg"/>
            <p:cNvPicPr>
              <a:picLocks noChangeAspect="1"/>
            </p:cNvPicPr>
            <p:nvPr/>
          </p:nvPicPr>
          <p:blipFill>
            <a:blip r:embed="rId6"/>
            <a:srcRect/>
            <a:stretch>
              <a:fillRect/>
            </a:stretch>
          </p:blipFill>
          <p:spPr bwMode="auto">
            <a:xfrm>
              <a:off x="8229600" y="6259420"/>
              <a:ext cx="855517" cy="293780"/>
            </a:xfrm>
            <a:prstGeom prst="rect">
              <a:avLst/>
            </a:prstGeom>
            <a:noFill/>
            <a:ln w="9525">
              <a:noFill/>
              <a:miter lim="800000"/>
              <a:headEnd/>
              <a:tailEnd/>
            </a:ln>
          </p:spPr>
        </p:pic>
        <p:sp>
          <p:nvSpPr>
            <p:cNvPr id="40983"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3.33333E-6 -5.66736E-7 L 0.21511 0.16054 " pathEditMode="relative" ptsTypes="AA">
                                      <p:cBhvr>
                                        <p:cTn id="6" dur="2000" fill="hold"/>
                                        <p:tgtEl>
                                          <p:spTgt spid="1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2.77778E-7 -2.83368E-6 L 0.12118 -0.05297 " pathEditMode="relative" ptsTypes="AA">
                                      <p:cBhvr>
                                        <p:cTn id="8" dur="2000" fill="hold"/>
                                        <p:tgtEl>
                                          <p:spTgt spid="4"/>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9.16667E-6 2.64168E-6 L -0.1283 0.18274 " pathEditMode="relative" ptsTypes="AA">
                                      <p:cBhvr>
                                        <p:cTn id="10" dur="2000" fill="hold"/>
                                        <p:tgtEl>
                                          <p:spTgt spid="12"/>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1.11111E-6 -1.60999E-6 L -0.00712 0.5059 " pathEditMode="relative" rAng="0" ptsTypes="AA">
                                      <p:cBhvr>
                                        <p:cTn id="12" dur="2000" fill="hold"/>
                                        <p:tgtEl>
                                          <p:spTgt spid="2"/>
                                        </p:tgtEl>
                                        <p:attrNameLst>
                                          <p:attrName>ppt_x</p:attrName>
                                          <p:attrName>ppt_y</p:attrName>
                                        </p:attrNameLst>
                                      </p:cBhvr>
                                      <p:rCtr x="-4" y="253"/>
                                    </p:animMotion>
                                  </p:childTnLst>
                                </p:cTn>
                              </p:par>
                              <p:par>
                                <p:cTn id="13" presetID="0" presetClass="path" presetSubtype="0" accel="50000" decel="50000" fill="hold" nodeType="withEffect">
                                  <p:stCondLst>
                                    <p:cond delay="0"/>
                                  </p:stCondLst>
                                  <p:childTnLst>
                                    <p:animMotion origin="layout" path="M 1.94444E-6 4.52464E-6 L -0.11857 0.09091 " pathEditMode="relative" ptsTypes="AA">
                                      <p:cBhvr>
                                        <p:cTn id="14" dur="2000" fill="hold"/>
                                        <p:tgtEl>
                                          <p:spTgt spid="13"/>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1.11111E-6 -5.66736E-7 L 0.1335 0.19454 " pathEditMode="relative" ptsTypes="AA">
                                      <p:cBhvr>
                                        <p:cTn id="16" dur="2000" fill="hold"/>
                                        <p:tgtEl>
                                          <p:spTgt spid="8"/>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6.66667E-6 -1.8737E-7 L -0.07067 0.20634 " pathEditMode="relative" ptsTypes="AA">
                                      <p:cBhvr>
                                        <p:cTn id="18" dur="2000" fill="hold"/>
                                        <p:tgtEl>
                                          <p:spTgt spid="7"/>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2.22222E-6 7.54106E-7 L -0.11406 0.29007 " pathEditMode="relative" ptsTypes="AA">
                                      <p:cBhvr>
                                        <p:cTn id="20" dur="2000" fill="hold"/>
                                        <p:tgtEl>
                                          <p:spTgt spid="5"/>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5.27778E-6 7.54106E-7 L -0.1203 0.15915 " pathEditMode="relative" ptsTypes="AA">
                                      <p:cBhvr>
                                        <p:cTn id="22" dur="2000" fill="hold"/>
                                        <p:tgtEl>
                                          <p:spTgt spid="10"/>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1.38889E-6 4.71663E-6 L 0.30972 0.0458 " pathEditMode="relative" ptsTypes="AA">
                                      <p:cBhvr>
                                        <p:cTn id="24" dur="2000" fill="hold"/>
                                        <p:tgtEl>
                                          <p:spTgt spid="9"/>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6.93889E-18 -2.07957E-6 L -0.1151 0.08606 " pathEditMode="relative" ptsTypes="AA">
                                      <p:cBhvr>
                                        <p:cTn id="26" dur="2000" fill="hold"/>
                                        <p:tgtEl>
                                          <p:spTgt spid="13"/>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4.44444E-6 5.28337E-6 L 0.02743 -0.09784 " pathEditMode="relative" ptsTypes="AA">
                                      <p:cBhvr>
                                        <p:cTn id="28" dur="2000" fill="hold"/>
                                        <p:tgtEl>
                                          <p:spTgt spid="6"/>
                                        </p:tgtEl>
                                        <p:attrNameLst>
                                          <p:attrName>ppt_x</p:attrName>
                                          <p:attrName>ppt_y</p:attrName>
                                        </p:attrNameLst>
                                      </p:cBhvr>
                                    </p:animMotion>
                                  </p:childTnLst>
                                </p:cTn>
                              </p:par>
                              <p:par>
                                <p:cTn id="29" presetID="10" presetClass="exit" presetSubtype="0" fill="hold" nodeType="withEffect">
                                  <p:stCondLst>
                                    <p:cond delay="0"/>
                                  </p:stCondLst>
                                  <p:childTnLst>
                                    <p:animEffect transition="out" filter="fade">
                                      <p:cBhvr>
                                        <p:cTn id="30" dur="1000"/>
                                        <p:tgtEl>
                                          <p:spTgt spid="3"/>
                                        </p:tgtEl>
                                      </p:cBhvr>
                                    </p:animEffect>
                                    <p:set>
                                      <p:cBhvr>
                                        <p:cTn id="31" dur="1" fill="hold">
                                          <p:stCondLst>
                                            <p:cond delay="999"/>
                                          </p:stCondLst>
                                        </p:cTn>
                                        <p:tgtEl>
                                          <p:spTgt spid="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00"/>
                                        <p:tgtEl>
                                          <p:spTgt spid="12"/>
                                        </p:tgtEl>
                                      </p:cBhvr>
                                    </p:animEffect>
                                    <p:set>
                                      <p:cBhvr>
                                        <p:cTn id="34" dur="1" fill="hold">
                                          <p:stCondLst>
                                            <p:cond delay="999"/>
                                          </p:stCondLst>
                                        </p:cTn>
                                        <p:tgtEl>
                                          <p:spTgt spid="12"/>
                                        </p:tgtEl>
                                        <p:attrNameLst>
                                          <p:attrName>style.visibility</p:attrName>
                                        </p:attrNameLst>
                                      </p:cBhvr>
                                      <p:to>
                                        <p:strVal val="hidden"/>
                                      </p:to>
                                    </p:se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lum bright="66000"/>
          </a:blip>
          <a:srcRect l="9007" t="6465" r="9943" b="693"/>
          <a:stretch>
            <a:fillRect/>
          </a:stretch>
        </p:blipFill>
        <p:spPr bwMode="auto">
          <a:xfrm>
            <a:off x="1143000" y="1066800"/>
            <a:ext cx="6561138" cy="4978400"/>
          </a:xfrm>
          <a:prstGeom prst="rect">
            <a:avLst/>
          </a:prstGeom>
          <a:noFill/>
          <a:ln w="9525">
            <a:noFill/>
            <a:miter lim="800000"/>
            <a:headEnd/>
            <a:tailEnd/>
          </a:ln>
        </p:spPr>
      </p:pic>
      <p:sp>
        <p:nvSpPr>
          <p:cNvPr id="41987" name="Rectangle 3"/>
          <p:cNvSpPr>
            <a:spLocks noGrp="1" noChangeArrowheads="1"/>
          </p:cNvSpPr>
          <p:nvPr>
            <p:ph type="title"/>
          </p:nvPr>
        </p:nvSpPr>
        <p:spPr>
          <a:xfrm>
            <a:off x="1143000" y="152400"/>
            <a:ext cx="7772400" cy="1143000"/>
          </a:xfrm>
        </p:spPr>
        <p:txBody>
          <a:bodyPr/>
          <a:lstStyle/>
          <a:p>
            <a:pPr eaLnBrk="1" hangingPunct="1"/>
            <a:r>
              <a:rPr lang="en-US" smtClean="0"/>
              <a:t>Time Slice 3: 8/28 to 8/29/2005</a:t>
            </a:r>
          </a:p>
        </p:txBody>
      </p:sp>
      <p:grpSp>
        <p:nvGrpSpPr>
          <p:cNvPr id="41988" name="Group 4"/>
          <p:cNvGrpSpPr>
            <a:grpSpLocks/>
          </p:cNvGrpSpPr>
          <p:nvPr/>
        </p:nvGrpSpPr>
        <p:grpSpPr bwMode="auto">
          <a:xfrm>
            <a:off x="4041775" y="5138738"/>
            <a:ext cx="546100" cy="274637"/>
            <a:chOff x="2974" y="977"/>
            <a:chExt cx="344" cy="173"/>
          </a:xfrm>
        </p:grpSpPr>
        <p:sp>
          <p:nvSpPr>
            <p:cNvPr id="42033" name="Oval 5"/>
            <p:cNvSpPr>
              <a:spLocks noChangeArrowheads="1"/>
            </p:cNvSpPr>
            <p:nvPr/>
          </p:nvSpPr>
          <p:spPr bwMode="auto">
            <a:xfrm>
              <a:off x="2974" y="102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42034" name="Text Box 6"/>
            <p:cNvSpPr txBox="1">
              <a:spLocks noChangeArrowheads="1"/>
            </p:cNvSpPr>
            <p:nvPr/>
          </p:nvSpPr>
          <p:spPr bwMode="auto">
            <a:xfrm>
              <a:off x="3000" y="977"/>
              <a:ext cx="318" cy="173"/>
            </a:xfrm>
            <a:prstGeom prst="rect">
              <a:avLst/>
            </a:prstGeom>
            <a:noFill/>
            <a:ln w="9525">
              <a:noFill/>
              <a:miter lim="800000"/>
              <a:headEnd/>
              <a:tailEnd/>
            </a:ln>
          </p:spPr>
          <p:txBody>
            <a:bodyPr wrap="none">
              <a:spAutoFit/>
            </a:bodyPr>
            <a:lstStyle/>
            <a:p>
              <a:pPr eaLnBrk="0" hangingPunct="0"/>
              <a:r>
                <a:rPr lang="en-US" sz="1200">
                  <a:solidFill>
                    <a:srgbClr val="FF0000"/>
                  </a:solidFill>
                </a:rPr>
                <a:t>ARC</a:t>
              </a:r>
            </a:p>
          </p:txBody>
        </p:sp>
      </p:grpSp>
      <p:grpSp>
        <p:nvGrpSpPr>
          <p:cNvPr id="41989" name="Group 7"/>
          <p:cNvGrpSpPr>
            <a:grpSpLocks/>
          </p:cNvGrpSpPr>
          <p:nvPr/>
        </p:nvGrpSpPr>
        <p:grpSpPr bwMode="auto">
          <a:xfrm>
            <a:off x="4117975" y="2754313"/>
            <a:ext cx="722313" cy="274637"/>
            <a:chOff x="2584" y="2005"/>
            <a:chExt cx="455" cy="173"/>
          </a:xfrm>
        </p:grpSpPr>
        <p:sp>
          <p:nvSpPr>
            <p:cNvPr id="42031" name="Oval 8"/>
            <p:cNvSpPr>
              <a:spLocks noChangeArrowheads="1"/>
            </p:cNvSpPr>
            <p:nvPr/>
          </p:nvSpPr>
          <p:spPr bwMode="auto">
            <a:xfrm>
              <a:off x="2584" y="209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42032" name="Text Box 9"/>
            <p:cNvSpPr txBox="1">
              <a:spLocks noChangeArrowheads="1"/>
            </p:cNvSpPr>
            <p:nvPr/>
          </p:nvSpPr>
          <p:spPr bwMode="auto">
            <a:xfrm>
              <a:off x="2656" y="2005"/>
              <a:ext cx="383" cy="173"/>
            </a:xfrm>
            <a:prstGeom prst="rect">
              <a:avLst/>
            </a:prstGeom>
            <a:noFill/>
            <a:ln w="9525">
              <a:noFill/>
              <a:miter lim="800000"/>
              <a:headEnd/>
              <a:tailEnd/>
            </a:ln>
          </p:spPr>
          <p:txBody>
            <a:bodyPr wrap="none">
              <a:spAutoFit/>
            </a:bodyPr>
            <a:lstStyle/>
            <a:p>
              <a:pPr eaLnBrk="0" hangingPunct="0"/>
              <a:r>
                <a:rPr lang="en-US" sz="1200">
                  <a:solidFill>
                    <a:srgbClr val="FF0000"/>
                  </a:solidFill>
                </a:rPr>
                <a:t>FEMA</a:t>
              </a:r>
            </a:p>
          </p:txBody>
        </p:sp>
      </p:grpSp>
      <p:grpSp>
        <p:nvGrpSpPr>
          <p:cNvPr id="41990" name="Group 10"/>
          <p:cNvGrpSpPr>
            <a:grpSpLocks/>
          </p:cNvGrpSpPr>
          <p:nvPr/>
        </p:nvGrpSpPr>
        <p:grpSpPr bwMode="auto">
          <a:xfrm>
            <a:off x="4491038" y="4772025"/>
            <a:ext cx="711200" cy="274638"/>
            <a:chOff x="2845" y="1135"/>
            <a:chExt cx="448" cy="173"/>
          </a:xfrm>
        </p:grpSpPr>
        <p:sp>
          <p:nvSpPr>
            <p:cNvPr id="42029" name="Text Box 11"/>
            <p:cNvSpPr txBox="1">
              <a:spLocks noChangeArrowheads="1"/>
            </p:cNvSpPr>
            <p:nvPr/>
          </p:nvSpPr>
          <p:spPr bwMode="auto">
            <a:xfrm>
              <a:off x="2874" y="1135"/>
              <a:ext cx="419" cy="173"/>
            </a:xfrm>
            <a:prstGeom prst="rect">
              <a:avLst/>
            </a:prstGeom>
            <a:noFill/>
            <a:ln w="9525">
              <a:noFill/>
              <a:miter lim="800000"/>
              <a:headEnd/>
              <a:tailEnd/>
            </a:ln>
          </p:spPr>
          <p:txBody>
            <a:bodyPr wrap="none">
              <a:spAutoFit/>
            </a:bodyPr>
            <a:lstStyle/>
            <a:p>
              <a:pPr eaLnBrk="0" hangingPunct="0"/>
              <a:r>
                <a:rPr lang="en-US" sz="1200">
                  <a:solidFill>
                    <a:schemeClr val="bg2"/>
                  </a:solidFill>
                </a:rPr>
                <a:t>Shelter</a:t>
              </a:r>
            </a:p>
          </p:txBody>
        </p:sp>
        <p:sp>
          <p:nvSpPr>
            <p:cNvPr id="42030" name="Oval 12"/>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41991" name="Group 13"/>
          <p:cNvGrpSpPr>
            <a:grpSpLocks/>
          </p:cNvGrpSpPr>
          <p:nvPr/>
        </p:nvGrpSpPr>
        <p:grpSpPr bwMode="auto">
          <a:xfrm>
            <a:off x="5195888" y="1285875"/>
            <a:ext cx="455612" cy="274638"/>
            <a:chOff x="2703" y="2427"/>
            <a:chExt cx="287" cy="173"/>
          </a:xfrm>
        </p:grpSpPr>
        <p:sp>
          <p:nvSpPr>
            <p:cNvPr id="42027" name="Rectangle 14"/>
            <p:cNvSpPr>
              <a:spLocks noChangeArrowheads="1"/>
            </p:cNvSpPr>
            <p:nvPr/>
          </p:nvSpPr>
          <p:spPr bwMode="auto">
            <a:xfrm>
              <a:off x="2751" y="2427"/>
              <a:ext cx="239" cy="173"/>
            </a:xfrm>
            <a:prstGeom prst="rect">
              <a:avLst/>
            </a:prstGeom>
            <a:noFill/>
            <a:ln w="9525">
              <a:noFill/>
              <a:miter lim="800000"/>
              <a:headEnd/>
              <a:tailEnd/>
            </a:ln>
          </p:spPr>
          <p:txBody>
            <a:bodyPr wrap="none">
              <a:spAutoFit/>
            </a:bodyPr>
            <a:lstStyle/>
            <a:p>
              <a:pPr eaLnBrk="0" hangingPunct="0"/>
              <a:r>
                <a:rPr lang="en-US" sz="1200">
                  <a:solidFill>
                    <a:srgbClr val="008000"/>
                  </a:solidFill>
                </a:rPr>
                <a:t>TX</a:t>
              </a:r>
            </a:p>
          </p:txBody>
        </p:sp>
        <p:sp>
          <p:nvSpPr>
            <p:cNvPr id="42028" name="Oval 15"/>
            <p:cNvSpPr>
              <a:spLocks noChangeArrowheads="1"/>
            </p:cNvSpPr>
            <p:nvPr/>
          </p:nvSpPr>
          <p:spPr bwMode="auto">
            <a:xfrm>
              <a:off x="2703" y="2481"/>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1992" name="Group 16"/>
          <p:cNvGrpSpPr>
            <a:grpSpLocks/>
          </p:cNvGrpSpPr>
          <p:nvPr/>
        </p:nvGrpSpPr>
        <p:grpSpPr bwMode="auto">
          <a:xfrm>
            <a:off x="4818063" y="3513138"/>
            <a:ext cx="469900" cy="274637"/>
            <a:chOff x="3322" y="2583"/>
            <a:chExt cx="296" cy="173"/>
          </a:xfrm>
        </p:grpSpPr>
        <p:sp>
          <p:nvSpPr>
            <p:cNvPr id="42025" name="Text Box 17"/>
            <p:cNvSpPr txBox="1">
              <a:spLocks noChangeArrowheads="1"/>
            </p:cNvSpPr>
            <p:nvPr/>
          </p:nvSpPr>
          <p:spPr bwMode="auto">
            <a:xfrm>
              <a:off x="3358" y="2583"/>
              <a:ext cx="260" cy="173"/>
            </a:xfrm>
            <a:prstGeom prst="rect">
              <a:avLst/>
            </a:prstGeom>
            <a:noFill/>
            <a:ln w="9525">
              <a:noFill/>
              <a:miter lim="800000"/>
              <a:headEnd/>
              <a:tailEnd/>
            </a:ln>
          </p:spPr>
          <p:txBody>
            <a:bodyPr wrap="none">
              <a:spAutoFit/>
            </a:bodyPr>
            <a:lstStyle/>
            <a:p>
              <a:pPr eaLnBrk="0" hangingPunct="0"/>
              <a:r>
                <a:rPr lang="en-US" sz="1200">
                  <a:solidFill>
                    <a:srgbClr val="008000"/>
                  </a:solidFill>
                </a:rPr>
                <a:t>MS</a:t>
              </a:r>
            </a:p>
          </p:txBody>
        </p:sp>
        <p:sp>
          <p:nvSpPr>
            <p:cNvPr id="42026" name="Oval 18"/>
            <p:cNvSpPr>
              <a:spLocks noChangeArrowheads="1"/>
            </p:cNvSpPr>
            <p:nvPr/>
          </p:nvSpPr>
          <p:spPr bwMode="auto">
            <a:xfrm>
              <a:off x="3322" y="2634"/>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1993" name="Group 19"/>
          <p:cNvGrpSpPr>
            <a:grpSpLocks/>
          </p:cNvGrpSpPr>
          <p:nvPr/>
        </p:nvGrpSpPr>
        <p:grpSpPr bwMode="auto">
          <a:xfrm>
            <a:off x="5454650" y="3459163"/>
            <a:ext cx="457200" cy="274637"/>
            <a:chOff x="2359" y="3380"/>
            <a:chExt cx="288" cy="173"/>
          </a:xfrm>
        </p:grpSpPr>
        <p:sp>
          <p:nvSpPr>
            <p:cNvPr id="42023" name="Text Box 20"/>
            <p:cNvSpPr txBox="1">
              <a:spLocks noChangeArrowheads="1"/>
            </p:cNvSpPr>
            <p:nvPr/>
          </p:nvSpPr>
          <p:spPr bwMode="auto">
            <a:xfrm>
              <a:off x="2414" y="3380"/>
              <a:ext cx="233" cy="173"/>
            </a:xfrm>
            <a:prstGeom prst="rect">
              <a:avLst/>
            </a:prstGeom>
            <a:noFill/>
            <a:ln w="9525">
              <a:noFill/>
              <a:miter lim="800000"/>
              <a:headEnd/>
              <a:tailEnd/>
            </a:ln>
          </p:spPr>
          <p:txBody>
            <a:bodyPr wrap="none">
              <a:spAutoFit/>
            </a:bodyPr>
            <a:lstStyle/>
            <a:p>
              <a:pPr eaLnBrk="0" hangingPunct="0"/>
              <a:r>
                <a:rPr lang="en-US" sz="1200">
                  <a:solidFill>
                    <a:srgbClr val="008000"/>
                  </a:solidFill>
                </a:rPr>
                <a:t>LA</a:t>
              </a:r>
            </a:p>
          </p:txBody>
        </p:sp>
        <p:sp>
          <p:nvSpPr>
            <p:cNvPr id="42024" name="Oval 21"/>
            <p:cNvSpPr>
              <a:spLocks noChangeArrowheads="1"/>
            </p:cNvSpPr>
            <p:nvPr/>
          </p:nvSpPr>
          <p:spPr bwMode="auto">
            <a:xfrm>
              <a:off x="2359" y="3439"/>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1994" name="Group 22"/>
          <p:cNvGrpSpPr>
            <a:grpSpLocks/>
          </p:cNvGrpSpPr>
          <p:nvPr/>
        </p:nvGrpSpPr>
        <p:grpSpPr bwMode="auto">
          <a:xfrm>
            <a:off x="5826125" y="2787650"/>
            <a:ext cx="482600" cy="274638"/>
            <a:chOff x="2488" y="3851"/>
            <a:chExt cx="304" cy="173"/>
          </a:xfrm>
        </p:grpSpPr>
        <p:sp>
          <p:nvSpPr>
            <p:cNvPr id="42021" name="Rectangle 23"/>
            <p:cNvSpPr>
              <a:spLocks noChangeArrowheads="1"/>
            </p:cNvSpPr>
            <p:nvPr/>
          </p:nvSpPr>
          <p:spPr bwMode="auto">
            <a:xfrm>
              <a:off x="2532" y="3851"/>
              <a:ext cx="260" cy="173"/>
            </a:xfrm>
            <a:prstGeom prst="rect">
              <a:avLst/>
            </a:prstGeom>
            <a:noFill/>
            <a:ln w="9525">
              <a:noFill/>
              <a:miter lim="800000"/>
              <a:headEnd/>
              <a:tailEnd/>
            </a:ln>
          </p:spPr>
          <p:txBody>
            <a:bodyPr wrap="none">
              <a:spAutoFit/>
            </a:bodyPr>
            <a:lstStyle/>
            <a:p>
              <a:pPr eaLnBrk="0" hangingPunct="0"/>
              <a:r>
                <a:rPr lang="en-US" sz="1200">
                  <a:solidFill>
                    <a:srgbClr val="008000"/>
                  </a:solidFill>
                </a:rPr>
                <a:t>NO</a:t>
              </a:r>
            </a:p>
          </p:txBody>
        </p:sp>
        <p:sp>
          <p:nvSpPr>
            <p:cNvPr id="42022" name="Oval 24"/>
            <p:cNvSpPr>
              <a:spLocks noChangeArrowheads="1"/>
            </p:cNvSpPr>
            <p:nvPr/>
          </p:nvSpPr>
          <p:spPr bwMode="auto">
            <a:xfrm>
              <a:off x="2488" y="3916"/>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1995" name="Group 25"/>
          <p:cNvGrpSpPr>
            <a:grpSpLocks/>
          </p:cNvGrpSpPr>
          <p:nvPr/>
        </p:nvGrpSpPr>
        <p:grpSpPr bwMode="auto">
          <a:xfrm>
            <a:off x="3098800" y="2484438"/>
            <a:ext cx="919163" cy="274637"/>
            <a:chOff x="3541" y="2400"/>
            <a:chExt cx="579" cy="173"/>
          </a:xfrm>
        </p:grpSpPr>
        <p:sp>
          <p:nvSpPr>
            <p:cNvPr id="42019" name="Text Box 26"/>
            <p:cNvSpPr txBox="1">
              <a:spLocks noChangeArrowheads="1"/>
            </p:cNvSpPr>
            <p:nvPr/>
          </p:nvSpPr>
          <p:spPr bwMode="auto">
            <a:xfrm>
              <a:off x="3583" y="2400"/>
              <a:ext cx="537" cy="173"/>
            </a:xfrm>
            <a:prstGeom prst="rect">
              <a:avLst/>
            </a:prstGeom>
            <a:noFill/>
            <a:ln w="9525">
              <a:noFill/>
              <a:miter lim="800000"/>
              <a:headEnd/>
              <a:tailEnd/>
            </a:ln>
          </p:spPr>
          <p:txBody>
            <a:bodyPr wrap="none">
              <a:spAutoFit/>
            </a:bodyPr>
            <a:lstStyle/>
            <a:p>
              <a:pPr eaLnBrk="0" hangingPunct="0"/>
              <a:r>
                <a:rPr lang="en-US" sz="1200">
                  <a:solidFill>
                    <a:srgbClr val="0033CC"/>
                  </a:solidFill>
                </a:rPr>
                <a:t>Gov Bush</a:t>
              </a:r>
            </a:p>
          </p:txBody>
        </p:sp>
        <p:sp>
          <p:nvSpPr>
            <p:cNvPr id="42020" name="Oval 27"/>
            <p:cNvSpPr>
              <a:spLocks noChangeArrowheads="1"/>
            </p:cNvSpPr>
            <p:nvPr/>
          </p:nvSpPr>
          <p:spPr bwMode="auto">
            <a:xfrm>
              <a:off x="3541" y="2461"/>
              <a:ext cx="68" cy="68"/>
            </a:xfrm>
            <a:prstGeom prst="ellipse">
              <a:avLst/>
            </a:prstGeom>
            <a:solidFill>
              <a:srgbClr val="0033CC"/>
            </a:solidFill>
            <a:ln w="9525">
              <a:noFill/>
              <a:round/>
              <a:headEnd/>
              <a:tailEnd/>
            </a:ln>
          </p:spPr>
          <p:txBody>
            <a:bodyPr wrap="none" anchor="ctr"/>
            <a:lstStyle/>
            <a:p>
              <a:pPr algn="ctr" eaLnBrk="0" hangingPunct="0"/>
              <a:endParaRPr lang="en-US"/>
            </a:p>
          </p:txBody>
        </p:sp>
      </p:grpSp>
      <p:grpSp>
        <p:nvGrpSpPr>
          <p:cNvPr id="41996" name="Group 28"/>
          <p:cNvGrpSpPr>
            <a:grpSpLocks/>
          </p:cNvGrpSpPr>
          <p:nvPr/>
        </p:nvGrpSpPr>
        <p:grpSpPr bwMode="auto">
          <a:xfrm>
            <a:off x="4881563" y="2947988"/>
            <a:ext cx="509587" cy="274637"/>
            <a:chOff x="3274" y="2098"/>
            <a:chExt cx="321" cy="173"/>
          </a:xfrm>
        </p:grpSpPr>
        <p:sp>
          <p:nvSpPr>
            <p:cNvPr id="42017" name="Text Box 29"/>
            <p:cNvSpPr txBox="1">
              <a:spLocks noChangeArrowheads="1"/>
            </p:cNvSpPr>
            <p:nvPr/>
          </p:nvSpPr>
          <p:spPr bwMode="auto">
            <a:xfrm>
              <a:off x="3367" y="2098"/>
              <a:ext cx="228" cy="173"/>
            </a:xfrm>
            <a:prstGeom prst="rect">
              <a:avLst/>
            </a:prstGeom>
            <a:noFill/>
            <a:ln w="9525">
              <a:noFill/>
              <a:miter lim="800000"/>
              <a:headEnd/>
              <a:tailEnd/>
            </a:ln>
          </p:spPr>
          <p:txBody>
            <a:bodyPr wrap="none">
              <a:spAutoFit/>
            </a:bodyPr>
            <a:lstStyle/>
            <a:p>
              <a:pPr eaLnBrk="0" hangingPunct="0"/>
              <a:r>
                <a:rPr lang="en-US" sz="1200">
                  <a:solidFill>
                    <a:srgbClr val="008000"/>
                  </a:solidFill>
                </a:rPr>
                <a:t>FL</a:t>
              </a:r>
            </a:p>
          </p:txBody>
        </p:sp>
        <p:sp>
          <p:nvSpPr>
            <p:cNvPr id="42018" name="Oval 30"/>
            <p:cNvSpPr>
              <a:spLocks noChangeArrowheads="1"/>
            </p:cNvSpPr>
            <p:nvPr/>
          </p:nvSpPr>
          <p:spPr bwMode="auto">
            <a:xfrm>
              <a:off x="3274" y="2115"/>
              <a:ext cx="115" cy="120"/>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1997" name="Group 31"/>
          <p:cNvGrpSpPr>
            <a:grpSpLocks/>
          </p:cNvGrpSpPr>
          <p:nvPr/>
        </p:nvGrpSpPr>
        <p:grpSpPr bwMode="auto">
          <a:xfrm>
            <a:off x="5299075" y="3863975"/>
            <a:ext cx="660400" cy="274638"/>
            <a:chOff x="2845" y="1135"/>
            <a:chExt cx="416" cy="173"/>
          </a:xfrm>
        </p:grpSpPr>
        <p:sp>
          <p:nvSpPr>
            <p:cNvPr id="42015" name="Text Box 32"/>
            <p:cNvSpPr txBox="1">
              <a:spLocks noChangeArrowheads="1"/>
            </p:cNvSpPr>
            <p:nvPr/>
          </p:nvSpPr>
          <p:spPr bwMode="auto">
            <a:xfrm>
              <a:off x="2874" y="1135"/>
              <a:ext cx="387" cy="173"/>
            </a:xfrm>
            <a:prstGeom prst="rect">
              <a:avLst/>
            </a:prstGeom>
            <a:noFill/>
            <a:ln w="9525">
              <a:noFill/>
              <a:miter lim="800000"/>
              <a:headEnd/>
              <a:tailEnd/>
            </a:ln>
          </p:spPr>
          <p:txBody>
            <a:bodyPr wrap="none">
              <a:spAutoFit/>
            </a:bodyPr>
            <a:lstStyle/>
            <a:p>
              <a:pPr eaLnBrk="0" hangingPunct="0"/>
              <a:r>
                <a:rPr lang="en-US" sz="1200">
                  <a:solidFill>
                    <a:schemeClr val="bg2"/>
                  </a:solidFill>
                </a:rPr>
                <a:t>Power</a:t>
              </a:r>
            </a:p>
          </p:txBody>
        </p:sp>
        <p:sp>
          <p:nvSpPr>
            <p:cNvPr id="42016" name="Oval 33"/>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41998" name="Group 34"/>
          <p:cNvGrpSpPr>
            <a:grpSpLocks/>
          </p:cNvGrpSpPr>
          <p:nvPr/>
        </p:nvGrpSpPr>
        <p:grpSpPr bwMode="auto">
          <a:xfrm>
            <a:off x="4292600" y="3746500"/>
            <a:ext cx="679450" cy="274638"/>
            <a:chOff x="2584" y="2005"/>
            <a:chExt cx="428" cy="173"/>
          </a:xfrm>
        </p:grpSpPr>
        <p:sp>
          <p:nvSpPr>
            <p:cNvPr id="42013" name="Oval 35"/>
            <p:cNvSpPr>
              <a:spLocks noChangeArrowheads="1"/>
            </p:cNvSpPr>
            <p:nvPr/>
          </p:nvSpPr>
          <p:spPr bwMode="auto">
            <a:xfrm>
              <a:off x="2584" y="209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42014" name="Text Box 36"/>
            <p:cNvSpPr txBox="1">
              <a:spLocks noChangeArrowheads="1"/>
            </p:cNvSpPr>
            <p:nvPr/>
          </p:nvSpPr>
          <p:spPr bwMode="auto">
            <a:xfrm>
              <a:off x="2656" y="2005"/>
              <a:ext cx="356" cy="173"/>
            </a:xfrm>
            <a:prstGeom prst="rect">
              <a:avLst/>
            </a:prstGeom>
            <a:noFill/>
            <a:ln w="9525">
              <a:noFill/>
              <a:miter lim="800000"/>
              <a:headEnd/>
              <a:tailEnd/>
            </a:ln>
          </p:spPr>
          <p:txBody>
            <a:bodyPr wrap="none">
              <a:spAutoFit/>
            </a:bodyPr>
            <a:lstStyle/>
            <a:p>
              <a:pPr eaLnBrk="0" hangingPunct="0"/>
              <a:r>
                <a:rPr lang="en-US" sz="1200">
                  <a:solidFill>
                    <a:srgbClr val="FF0000"/>
                  </a:solidFill>
                </a:rPr>
                <a:t>FP&amp;L</a:t>
              </a:r>
            </a:p>
          </p:txBody>
        </p:sp>
      </p:grpSp>
      <p:grpSp>
        <p:nvGrpSpPr>
          <p:cNvPr id="41999" name="Group 37"/>
          <p:cNvGrpSpPr>
            <a:grpSpLocks/>
          </p:cNvGrpSpPr>
          <p:nvPr/>
        </p:nvGrpSpPr>
        <p:grpSpPr bwMode="auto">
          <a:xfrm>
            <a:off x="6551613" y="2641600"/>
            <a:ext cx="460375" cy="274638"/>
            <a:chOff x="3322" y="2583"/>
            <a:chExt cx="290" cy="173"/>
          </a:xfrm>
        </p:grpSpPr>
        <p:sp>
          <p:nvSpPr>
            <p:cNvPr id="42011" name="Text Box 38"/>
            <p:cNvSpPr txBox="1">
              <a:spLocks noChangeArrowheads="1"/>
            </p:cNvSpPr>
            <p:nvPr/>
          </p:nvSpPr>
          <p:spPr bwMode="auto">
            <a:xfrm>
              <a:off x="3358" y="2583"/>
              <a:ext cx="254" cy="173"/>
            </a:xfrm>
            <a:prstGeom prst="rect">
              <a:avLst/>
            </a:prstGeom>
            <a:noFill/>
            <a:ln w="9525">
              <a:noFill/>
              <a:miter lim="800000"/>
              <a:headEnd/>
              <a:tailEnd/>
            </a:ln>
          </p:spPr>
          <p:txBody>
            <a:bodyPr wrap="none">
              <a:spAutoFit/>
            </a:bodyPr>
            <a:lstStyle/>
            <a:p>
              <a:pPr eaLnBrk="0" hangingPunct="0"/>
              <a:r>
                <a:rPr lang="en-US" sz="1200">
                  <a:solidFill>
                    <a:srgbClr val="008000"/>
                  </a:solidFill>
                </a:rPr>
                <a:t>NC</a:t>
              </a:r>
            </a:p>
          </p:txBody>
        </p:sp>
        <p:sp>
          <p:nvSpPr>
            <p:cNvPr id="42012" name="Oval 39"/>
            <p:cNvSpPr>
              <a:spLocks noChangeArrowheads="1"/>
            </p:cNvSpPr>
            <p:nvPr/>
          </p:nvSpPr>
          <p:spPr bwMode="auto">
            <a:xfrm>
              <a:off x="3322" y="2634"/>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2000" name="Group 40"/>
          <p:cNvGrpSpPr>
            <a:grpSpLocks/>
          </p:cNvGrpSpPr>
          <p:nvPr/>
        </p:nvGrpSpPr>
        <p:grpSpPr bwMode="auto">
          <a:xfrm>
            <a:off x="5354638" y="5546725"/>
            <a:ext cx="711200" cy="274638"/>
            <a:chOff x="2845" y="1135"/>
            <a:chExt cx="448" cy="173"/>
          </a:xfrm>
        </p:grpSpPr>
        <p:sp>
          <p:nvSpPr>
            <p:cNvPr id="42009" name="Text Box 41"/>
            <p:cNvSpPr txBox="1">
              <a:spLocks noChangeArrowheads="1"/>
            </p:cNvSpPr>
            <p:nvPr/>
          </p:nvSpPr>
          <p:spPr bwMode="auto">
            <a:xfrm>
              <a:off x="2874" y="1135"/>
              <a:ext cx="419" cy="173"/>
            </a:xfrm>
            <a:prstGeom prst="rect">
              <a:avLst/>
            </a:prstGeom>
            <a:noFill/>
            <a:ln w="9525">
              <a:noFill/>
              <a:miter lim="800000"/>
              <a:headEnd/>
              <a:tailEnd/>
            </a:ln>
          </p:spPr>
          <p:txBody>
            <a:bodyPr wrap="none">
              <a:spAutoFit/>
            </a:bodyPr>
            <a:lstStyle/>
            <a:p>
              <a:pPr eaLnBrk="0" hangingPunct="0"/>
              <a:r>
                <a:rPr lang="en-US" sz="1200">
                  <a:solidFill>
                    <a:schemeClr val="bg2"/>
                  </a:solidFill>
                </a:rPr>
                <a:t>Military</a:t>
              </a:r>
            </a:p>
          </p:txBody>
        </p:sp>
        <p:sp>
          <p:nvSpPr>
            <p:cNvPr id="42010" name="Oval 42"/>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42001" name="Group 43"/>
          <p:cNvGrpSpPr>
            <a:grpSpLocks/>
          </p:cNvGrpSpPr>
          <p:nvPr/>
        </p:nvGrpSpPr>
        <p:grpSpPr bwMode="auto">
          <a:xfrm>
            <a:off x="3754438" y="2414588"/>
            <a:ext cx="461962" cy="274637"/>
            <a:chOff x="3322" y="2583"/>
            <a:chExt cx="291" cy="173"/>
          </a:xfrm>
        </p:grpSpPr>
        <p:sp>
          <p:nvSpPr>
            <p:cNvPr id="42007" name="Text Box 44"/>
            <p:cNvSpPr txBox="1">
              <a:spLocks noChangeArrowheads="1"/>
            </p:cNvSpPr>
            <p:nvPr/>
          </p:nvSpPr>
          <p:spPr bwMode="auto">
            <a:xfrm>
              <a:off x="3358" y="2583"/>
              <a:ext cx="255" cy="173"/>
            </a:xfrm>
            <a:prstGeom prst="rect">
              <a:avLst/>
            </a:prstGeom>
            <a:noFill/>
            <a:ln w="9525">
              <a:noFill/>
              <a:miter lim="800000"/>
              <a:headEnd/>
              <a:tailEnd/>
            </a:ln>
          </p:spPr>
          <p:txBody>
            <a:bodyPr wrap="none">
              <a:spAutoFit/>
            </a:bodyPr>
            <a:lstStyle/>
            <a:p>
              <a:pPr eaLnBrk="0" hangingPunct="0"/>
              <a:r>
                <a:rPr lang="en-US" sz="1200">
                  <a:solidFill>
                    <a:srgbClr val="008000"/>
                  </a:solidFill>
                </a:rPr>
                <a:t>GA</a:t>
              </a:r>
            </a:p>
          </p:txBody>
        </p:sp>
        <p:sp>
          <p:nvSpPr>
            <p:cNvPr id="42008" name="Oval 45"/>
            <p:cNvSpPr>
              <a:spLocks noChangeArrowheads="1"/>
            </p:cNvSpPr>
            <p:nvPr/>
          </p:nvSpPr>
          <p:spPr bwMode="auto">
            <a:xfrm>
              <a:off x="3322" y="2634"/>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pic>
        <p:nvPicPr>
          <p:cNvPr id="42002" name="Picture 46"/>
          <p:cNvPicPr>
            <a:picLocks noChangeAspect="1" noChangeArrowheads="1"/>
          </p:cNvPicPr>
          <p:nvPr/>
        </p:nvPicPr>
        <p:blipFill>
          <a:blip r:embed="rId4"/>
          <a:srcRect/>
          <a:stretch>
            <a:fillRect/>
          </a:stretch>
        </p:blipFill>
        <p:spPr bwMode="auto">
          <a:xfrm>
            <a:off x="8001000" y="1371600"/>
            <a:ext cx="835025" cy="1139825"/>
          </a:xfrm>
          <a:prstGeom prst="rect">
            <a:avLst/>
          </a:prstGeom>
          <a:noFill/>
          <a:ln w="9525">
            <a:noFill/>
            <a:miter lim="800000"/>
            <a:headEnd/>
            <a:tailEnd/>
          </a:ln>
        </p:spPr>
      </p:pic>
      <p:pic>
        <p:nvPicPr>
          <p:cNvPr id="42003" name="Picture 7" descr="NU Logo"/>
          <p:cNvPicPr>
            <a:picLocks noChangeAspect="1" noChangeArrowheads="1"/>
          </p:cNvPicPr>
          <p:nvPr/>
        </p:nvPicPr>
        <p:blipFill>
          <a:blip r:embed="rId5"/>
          <a:srcRect/>
          <a:stretch>
            <a:fillRect/>
          </a:stretch>
        </p:blipFill>
        <p:spPr bwMode="auto">
          <a:xfrm>
            <a:off x="0" y="5897563"/>
            <a:ext cx="960438" cy="960437"/>
          </a:xfrm>
          <a:prstGeom prst="rect">
            <a:avLst/>
          </a:prstGeom>
          <a:noFill/>
          <a:ln w="9525">
            <a:noFill/>
            <a:miter lim="800000"/>
            <a:headEnd/>
            <a:tailEnd/>
          </a:ln>
        </p:spPr>
      </p:pic>
      <p:grpSp>
        <p:nvGrpSpPr>
          <p:cNvPr id="42004" name="Group 9"/>
          <p:cNvGrpSpPr>
            <a:grpSpLocks/>
          </p:cNvGrpSpPr>
          <p:nvPr/>
        </p:nvGrpSpPr>
        <p:grpSpPr bwMode="auto">
          <a:xfrm>
            <a:off x="7467600" y="5903913"/>
            <a:ext cx="1676400" cy="954087"/>
            <a:chOff x="7467600" y="5903893"/>
            <a:chExt cx="1676400" cy="954107"/>
          </a:xfrm>
        </p:grpSpPr>
        <p:pic>
          <p:nvPicPr>
            <p:cNvPr id="42005" name="Picture 3" descr="Sonic logo.jpg"/>
            <p:cNvPicPr>
              <a:picLocks noChangeAspect="1"/>
            </p:cNvPicPr>
            <p:nvPr/>
          </p:nvPicPr>
          <p:blipFill>
            <a:blip r:embed="rId6"/>
            <a:srcRect/>
            <a:stretch>
              <a:fillRect/>
            </a:stretch>
          </p:blipFill>
          <p:spPr bwMode="auto">
            <a:xfrm>
              <a:off x="8229600" y="6259420"/>
              <a:ext cx="855517" cy="293780"/>
            </a:xfrm>
            <a:prstGeom prst="rect">
              <a:avLst/>
            </a:prstGeom>
            <a:noFill/>
            <a:ln w="9525">
              <a:noFill/>
              <a:miter lim="800000"/>
              <a:headEnd/>
              <a:tailEnd/>
            </a:ln>
          </p:spPr>
        </p:pic>
        <p:sp>
          <p:nvSpPr>
            <p:cNvPr id="42006"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lum bright="72000"/>
          </a:blip>
          <a:srcRect l="9007" t="6465" r="9943" b="693"/>
          <a:stretch>
            <a:fillRect/>
          </a:stretch>
        </p:blipFill>
        <p:spPr bwMode="auto">
          <a:xfrm>
            <a:off x="1219200" y="1066800"/>
            <a:ext cx="6561138" cy="4978400"/>
          </a:xfrm>
          <a:prstGeom prst="rect">
            <a:avLst/>
          </a:prstGeom>
          <a:noFill/>
          <a:ln w="9525">
            <a:noFill/>
            <a:miter lim="800000"/>
            <a:headEnd/>
            <a:tailEnd/>
          </a:ln>
        </p:spPr>
      </p:pic>
      <p:sp>
        <p:nvSpPr>
          <p:cNvPr id="43011" name="Rectangle 3"/>
          <p:cNvSpPr>
            <a:spLocks noGrp="1" noChangeArrowheads="1"/>
          </p:cNvSpPr>
          <p:nvPr>
            <p:ph type="title"/>
          </p:nvPr>
        </p:nvSpPr>
        <p:spPr>
          <a:xfrm>
            <a:off x="1219200" y="76200"/>
            <a:ext cx="7772400" cy="1143000"/>
          </a:xfrm>
        </p:spPr>
        <p:txBody>
          <a:bodyPr/>
          <a:lstStyle/>
          <a:p>
            <a:pPr eaLnBrk="1" hangingPunct="1"/>
            <a:r>
              <a:rPr lang="en-US" smtClean="0"/>
              <a:t>Time Slice 3 to 4</a:t>
            </a:r>
          </a:p>
        </p:txBody>
      </p:sp>
      <p:grpSp>
        <p:nvGrpSpPr>
          <p:cNvPr id="2" name="Group 4"/>
          <p:cNvGrpSpPr>
            <a:grpSpLocks/>
          </p:cNvGrpSpPr>
          <p:nvPr/>
        </p:nvGrpSpPr>
        <p:grpSpPr bwMode="auto">
          <a:xfrm>
            <a:off x="4041775" y="5138738"/>
            <a:ext cx="546100" cy="274637"/>
            <a:chOff x="2974" y="977"/>
            <a:chExt cx="344" cy="173"/>
          </a:xfrm>
        </p:grpSpPr>
        <p:sp>
          <p:nvSpPr>
            <p:cNvPr id="43069" name="Oval 5"/>
            <p:cNvSpPr>
              <a:spLocks noChangeArrowheads="1"/>
            </p:cNvSpPr>
            <p:nvPr/>
          </p:nvSpPr>
          <p:spPr bwMode="auto">
            <a:xfrm>
              <a:off x="2974" y="102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43070" name="Text Box 6"/>
            <p:cNvSpPr txBox="1">
              <a:spLocks noChangeArrowheads="1"/>
            </p:cNvSpPr>
            <p:nvPr/>
          </p:nvSpPr>
          <p:spPr bwMode="auto">
            <a:xfrm>
              <a:off x="3000" y="977"/>
              <a:ext cx="318" cy="173"/>
            </a:xfrm>
            <a:prstGeom prst="rect">
              <a:avLst/>
            </a:prstGeom>
            <a:noFill/>
            <a:ln w="9525">
              <a:noFill/>
              <a:miter lim="800000"/>
              <a:headEnd/>
              <a:tailEnd/>
            </a:ln>
          </p:spPr>
          <p:txBody>
            <a:bodyPr wrap="none">
              <a:spAutoFit/>
            </a:bodyPr>
            <a:lstStyle/>
            <a:p>
              <a:pPr eaLnBrk="0" hangingPunct="0"/>
              <a:r>
                <a:rPr lang="en-US" sz="1200">
                  <a:solidFill>
                    <a:srgbClr val="FF0000"/>
                  </a:solidFill>
                </a:rPr>
                <a:t>ARC</a:t>
              </a:r>
            </a:p>
          </p:txBody>
        </p:sp>
      </p:grpSp>
      <p:grpSp>
        <p:nvGrpSpPr>
          <p:cNvPr id="3" name="Group 7"/>
          <p:cNvGrpSpPr>
            <a:grpSpLocks/>
          </p:cNvGrpSpPr>
          <p:nvPr/>
        </p:nvGrpSpPr>
        <p:grpSpPr bwMode="auto">
          <a:xfrm>
            <a:off x="4117975" y="2754313"/>
            <a:ext cx="722313" cy="274637"/>
            <a:chOff x="2584" y="2005"/>
            <a:chExt cx="455" cy="173"/>
          </a:xfrm>
        </p:grpSpPr>
        <p:sp>
          <p:nvSpPr>
            <p:cNvPr id="43067" name="Oval 8"/>
            <p:cNvSpPr>
              <a:spLocks noChangeArrowheads="1"/>
            </p:cNvSpPr>
            <p:nvPr/>
          </p:nvSpPr>
          <p:spPr bwMode="auto">
            <a:xfrm>
              <a:off x="2584" y="209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43068" name="Text Box 9"/>
            <p:cNvSpPr txBox="1">
              <a:spLocks noChangeArrowheads="1"/>
            </p:cNvSpPr>
            <p:nvPr/>
          </p:nvSpPr>
          <p:spPr bwMode="auto">
            <a:xfrm>
              <a:off x="2656" y="2005"/>
              <a:ext cx="383" cy="173"/>
            </a:xfrm>
            <a:prstGeom prst="rect">
              <a:avLst/>
            </a:prstGeom>
            <a:noFill/>
            <a:ln w="9525">
              <a:noFill/>
              <a:miter lim="800000"/>
              <a:headEnd/>
              <a:tailEnd/>
            </a:ln>
          </p:spPr>
          <p:txBody>
            <a:bodyPr wrap="none">
              <a:spAutoFit/>
            </a:bodyPr>
            <a:lstStyle/>
            <a:p>
              <a:pPr eaLnBrk="0" hangingPunct="0"/>
              <a:r>
                <a:rPr lang="en-US" sz="1200">
                  <a:solidFill>
                    <a:srgbClr val="FF0000"/>
                  </a:solidFill>
                </a:rPr>
                <a:t>FEMA</a:t>
              </a:r>
            </a:p>
          </p:txBody>
        </p:sp>
      </p:grpSp>
      <p:grpSp>
        <p:nvGrpSpPr>
          <p:cNvPr id="4" name="Group 10"/>
          <p:cNvGrpSpPr>
            <a:grpSpLocks/>
          </p:cNvGrpSpPr>
          <p:nvPr/>
        </p:nvGrpSpPr>
        <p:grpSpPr bwMode="auto">
          <a:xfrm>
            <a:off x="4491038" y="4772025"/>
            <a:ext cx="711200" cy="274638"/>
            <a:chOff x="2845" y="1135"/>
            <a:chExt cx="448" cy="173"/>
          </a:xfrm>
        </p:grpSpPr>
        <p:sp>
          <p:nvSpPr>
            <p:cNvPr id="43065" name="Text Box 11"/>
            <p:cNvSpPr txBox="1">
              <a:spLocks noChangeArrowheads="1"/>
            </p:cNvSpPr>
            <p:nvPr/>
          </p:nvSpPr>
          <p:spPr bwMode="auto">
            <a:xfrm>
              <a:off x="2874" y="1135"/>
              <a:ext cx="419" cy="173"/>
            </a:xfrm>
            <a:prstGeom prst="rect">
              <a:avLst/>
            </a:prstGeom>
            <a:noFill/>
            <a:ln w="9525">
              <a:noFill/>
              <a:miter lim="800000"/>
              <a:headEnd/>
              <a:tailEnd/>
            </a:ln>
          </p:spPr>
          <p:txBody>
            <a:bodyPr wrap="none">
              <a:spAutoFit/>
            </a:bodyPr>
            <a:lstStyle/>
            <a:p>
              <a:pPr eaLnBrk="0" hangingPunct="0"/>
              <a:r>
                <a:rPr lang="en-US" sz="1200">
                  <a:solidFill>
                    <a:schemeClr val="bg2"/>
                  </a:solidFill>
                </a:rPr>
                <a:t>Shelter</a:t>
              </a:r>
            </a:p>
          </p:txBody>
        </p:sp>
        <p:sp>
          <p:nvSpPr>
            <p:cNvPr id="43066" name="Oval 12"/>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5" name="Group 13"/>
          <p:cNvGrpSpPr>
            <a:grpSpLocks/>
          </p:cNvGrpSpPr>
          <p:nvPr/>
        </p:nvGrpSpPr>
        <p:grpSpPr bwMode="auto">
          <a:xfrm>
            <a:off x="5195888" y="1285875"/>
            <a:ext cx="455612" cy="274638"/>
            <a:chOff x="2703" y="2427"/>
            <a:chExt cx="287" cy="173"/>
          </a:xfrm>
        </p:grpSpPr>
        <p:sp>
          <p:nvSpPr>
            <p:cNvPr id="43063" name="Rectangle 14"/>
            <p:cNvSpPr>
              <a:spLocks noChangeArrowheads="1"/>
            </p:cNvSpPr>
            <p:nvPr/>
          </p:nvSpPr>
          <p:spPr bwMode="auto">
            <a:xfrm>
              <a:off x="2751" y="2427"/>
              <a:ext cx="239" cy="173"/>
            </a:xfrm>
            <a:prstGeom prst="rect">
              <a:avLst/>
            </a:prstGeom>
            <a:noFill/>
            <a:ln w="9525">
              <a:noFill/>
              <a:miter lim="800000"/>
              <a:headEnd/>
              <a:tailEnd/>
            </a:ln>
          </p:spPr>
          <p:txBody>
            <a:bodyPr wrap="none">
              <a:spAutoFit/>
            </a:bodyPr>
            <a:lstStyle/>
            <a:p>
              <a:pPr eaLnBrk="0" hangingPunct="0"/>
              <a:r>
                <a:rPr lang="en-US" sz="1200">
                  <a:solidFill>
                    <a:srgbClr val="008000"/>
                  </a:solidFill>
                </a:rPr>
                <a:t>TX</a:t>
              </a:r>
            </a:p>
          </p:txBody>
        </p:sp>
        <p:sp>
          <p:nvSpPr>
            <p:cNvPr id="43064" name="Oval 15"/>
            <p:cNvSpPr>
              <a:spLocks noChangeArrowheads="1"/>
            </p:cNvSpPr>
            <p:nvPr/>
          </p:nvSpPr>
          <p:spPr bwMode="auto">
            <a:xfrm>
              <a:off x="2703" y="2481"/>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6" name="Group 16"/>
          <p:cNvGrpSpPr>
            <a:grpSpLocks/>
          </p:cNvGrpSpPr>
          <p:nvPr/>
        </p:nvGrpSpPr>
        <p:grpSpPr bwMode="auto">
          <a:xfrm>
            <a:off x="4818063" y="3513138"/>
            <a:ext cx="469900" cy="274637"/>
            <a:chOff x="3322" y="2583"/>
            <a:chExt cx="296" cy="173"/>
          </a:xfrm>
        </p:grpSpPr>
        <p:sp>
          <p:nvSpPr>
            <p:cNvPr id="43061" name="Text Box 17"/>
            <p:cNvSpPr txBox="1">
              <a:spLocks noChangeArrowheads="1"/>
            </p:cNvSpPr>
            <p:nvPr/>
          </p:nvSpPr>
          <p:spPr bwMode="auto">
            <a:xfrm>
              <a:off x="3358" y="2583"/>
              <a:ext cx="260" cy="173"/>
            </a:xfrm>
            <a:prstGeom prst="rect">
              <a:avLst/>
            </a:prstGeom>
            <a:noFill/>
            <a:ln w="9525">
              <a:noFill/>
              <a:miter lim="800000"/>
              <a:headEnd/>
              <a:tailEnd/>
            </a:ln>
          </p:spPr>
          <p:txBody>
            <a:bodyPr wrap="none">
              <a:spAutoFit/>
            </a:bodyPr>
            <a:lstStyle/>
            <a:p>
              <a:pPr eaLnBrk="0" hangingPunct="0"/>
              <a:r>
                <a:rPr lang="en-US" sz="1200">
                  <a:solidFill>
                    <a:srgbClr val="008000"/>
                  </a:solidFill>
                </a:rPr>
                <a:t>MS</a:t>
              </a:r>
            </a:p>
          </p:txBody>
        </p:sp>
        <p:sp>
          <p:nvSpPr>
            <p:cNvPr id="43062" name="Oval 18"/>
            <p:cNvSpPr>
              <a:spLocks noChangeArrowheads="1"/>
            </p:cNvSpPr>
            <p:nvPr/>
          </p:nvSpPr>
          <p:spPr bwMode="auto">
            <a:xfrm>
              <a:off x="3322" y="2634"/>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7" name="Group 19"/>
          <p:cNvGrpSpPr>
            <a:grpSpLocks/>
          </p:cNvGrpSpPr>
          <p:nvPr/>
        </p:nvGrpSpPr>
        <p:grpSpPr bwMode="auto">
          <a:xfrm>
            <a:off x="5454650" y="3459163"/>
            <a:ext cx="457200" cy="274637"/>
            <a:chOff x="2359" y="3380"/>
            <a:chExt cx="288" cy="173"/>
          </a:xfrm>
        </p:grpSpPr>
        <p:sp>
          <p:nvSpPr>
            <p:cNvPr id="43059" name="Text Box 20"/>
            <p:cNvSpPr txBox="1">
              <a:spLocks noChangeArrowheads="1"/>
            </p:cNvSpPr>
            <p:nvPr/>
          </p:nvSpPr>
          <p:spPr bwMode="auto">
            <a:xfrm>
              <a:off x="2414" y="3380"/>
              <a:ext cx="233" cy="173"/>
            </a:xfrm>
            <a:prstGeom prst="rect">
              <a:avLst/>
            </a:prstGeom>
            <a:noFill/>
            <a:ln w="9525">
              <a:noFill/>
              <a:miter lim="800000"/>
              <a:headEnd/>
              <a:tailEnd/>
            </a:ln>
          </p:spPr>
          <p:txBody>
            <a:bodyPr wrap="none">
              <a:spAutoFit/>
            </a:bodyPr>
            <a:lstStyle/>
            <a:p>
              <a:pPr eaLnBrk="0" hangingPunct="0"/>
              <a:r>
                <a:rPr lang="en-US" sz="1200">
                  <a:solidFill>
                    <a:srgbClr val="008000"/>
                  </a:solidFill>
                </a:rPr>
                <a:t>LA</a:t>
              </a:r>
            </a:p>
          </p:txBody>
        </p:sp>
        <p:sp>
          <p:nvSpPr>
            <p:cNvPr id="43060" name="Oval 21"/>
            <p:cNvSpPr>
              <a:spLocks noChangeArrowheads="1"/>
            </p:cNvSpPr>
            <p:nvPr/>
          </p:nvSpPr>
          <p:spPr bwMode="auto">
            <a:xfrm>
              <a:off x="2359" y="3439"/>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8" name="Group 22"/>
          <p:cNvGrpSpPr>
            <a:grpSpLocks/>
          </p:cNvGrpSpPr>
          <p:nvPr/>
        </p:nvGrpSpPr>
        <p:grpSpPr bwMode="auto">
          <a:xfrm>
            <a:off x="5826125" y="2787650"/>
            <a:ext cx="482600" cy="274638"/>
            <a:chOff x="2488" y="3851"/>
            <a:chExt cx="304" cy="173"/>
          </a:xfrm>
        </p:grpSpPr>
        <p:sp>
          <p:nvSpPr>
            <p:cNvPr id="43057" name="Rectangle 23"/>
            <p:cNvSpPr>
              <a:spLocks noChangeArrowheads="1"/>
            </p:cNvSpPr>
            <p:nvPr/>
          </p:nvSpPr>
          <p:spPr bwMode="auto">
            <a:xfrm>
              <a:off x="2532" y="3851"/>
              <a:ext cx="260" cy="173"/>
            </a:xfrm>
            <a:prstGeom prst="rect">
              <a:avLst/>
            </a:prstGeom>
            <a:noFill/>
            <a:ln w="9525">
              <a:noFill/>
              <a:miter lim="800000"/>
              <a:headEnd/>
              <a:tailEnd/>
            </a:ln>
          </p:spPr>
          <p:txBody>
            <a:bodyPr wrap="none">
              <a:spAutoFit/>
            </a:bodyPr>
            <a:lstStyle/>
            <a:p>
              <a:pPr eaLnBrk="0" hangingPunct="0"/>
              <a:r>
                <a:rPr lang="en-US" sz="1200">
                  <a:solidFill>
                    <a:srgbClr val="008000"/>
                  </a:solidFill>
                </a:rPr>
                <a:t>NO</a:t>
              </a:r>
            </a:p>
          </p:txBody>
        </p:sp>
        <p:sp>
          <p:nvSpPr>
            <p:cNvPr id="43058" name="Oval 24"/>
            <p:cNvSpPr>
              <a:spLocks noChangeArrowheads="1"/>
            </p:cNvSpPr>
            <p:nvPr/>
          </p:nvSpPr>
          <p:spPr bwMode="auto">
            <a:xfrm>
              <a:off x="2488" y="3916"/>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9" name="Group 25"/>
          <p:cNvGrpSpPr>
            <a:grpSpLocks/>
          </p:cNvGrpSpPr>
          <p:nvPr/>
        </p:nvGrpSpPr>
        <p:grpSpPr bwMode="auto">
          <a:xfrm>
            <a:off x="3098800" y="2484438"/>
            <a:ext cx="919163" cy="274637"/>
            <a:chOff x="3541" y="2400"/>
            <a:chExt cx="579" cy="173"/>
          </a:xfrm>
        </p:grpSpPr>
        <p:sp>
          <p:nvSpPr>
            <p:cNvPr id="43055" name="Text Box 26"/>
            <p:cNvSpPr txBox="1">
              <a:spLocks noChangeArrowheads="1"/>
            </p:cNvSpPr>
            <p:nvPr/>
          </p:nvSpPr>
          <p:spPr bwMode="auto">
            <a:xfrm>
              <a:off x="3583" y="2400"/>
              <a:ext cx="537" cy="173"/>
            </a:xfrm>
            <a:prstGeom prst="rect">
              <a:avLst/>
            </a:prstGeom>
            <a:noFill/>
            <a:ln w="9525">
              <a:noFill/>
              <a:miter lim="800000"/>
              <a:headEnd/>
              <a:tailEnd/>
            </a:ln>
          </p:spPr>
          <p:txBody>
            <a:bodyPr wrap="none">
              <a:spAutoFit/>
            </a:bodyPr>
            <a:lstStyle/>
            <a:p>
              <a:pPr eaLnBrk="0" hangingPunct="0"/>
              <a:r>
                <a:rPr lang="en-US" sz="1200">
                  <a:solidFill>
                    <a:srgbClr val="0033CC"/>
                  </a:solidFill>
                </a:rPr>
                <a:t>Gov Bush</a:t>
              </a:r>
            </a:p>
          </p:txBody>
        </p:sp>
        <p:sp>
          <p:nvSpPr>
            <p:cNvPr id="43056" name="Oval 27"/>
            <p:cNvSpPr>
              <a:spLocks noChangeArrowheads="1"/>
            </p:cNvSpPr>
            <p:nvPr/>
          </p:nvSpPr>
          <p:spPr bwMode="auto">
            <a:xfrm>
              <a:off x="3541" y="2461"/>
              <a:ext cx="68" cy="68"/>
            </a:xfrm>
            <a:prstGeom prst="ellipse">
              <a:avLst/>
            </a:prstGeom>
            <a:solidFill>
              <a:srgbClr val="0033CC"/>
            </a:solidFill>
            <a:ln w="9525">
              <a:noFill/>
              <a:round/>
              <a:headEnd/>
              <a:tailEnd/>
            </a:ln>
          </p:spPr>
          <p:txBody>
            <a:bodyPr wrap="none" anchor="ctr"/>
            <a:lstStyle/>
            <a:p>
              <a:pPr algn="ctr" eaLnBrk="0" hangingPunct="0"/>
              <a:endParaRPr lang="en-US"/>
            </a:p>
          </p:txBody>
        </p:sp>
      </p:grpSp>
      <p:grpSp>
        <p:nvGrpSpPr>
          <p:cNvPr id="43020" name="Group 28"/>
          <p:cNvGrpSpPr>
            <a:grpSpLocks/>
          </p:cNvGrpSpPr>
          <p:nvPr/>
        </p:nvGrpSpPr>
        <p:grpSpPr bwMode="auto">
          <a:xfrm>
            <a:off x="4881563" y="2947988"/>
            <a:ext cx="509587" cy="274637"/>
            <a:chOff x="3274" y="2098"/>
            <a:chExt cx="321" cy="173"/>
          </a:xfrm>
        </p:grpSpPr>
        <p:sp>
          <p:nvSpPr>
            <p:cNvPr id="43053" name="Text Box 29"/>
            <p:cNvSpPr txBox="1">
              <a:spLocks noChangeArrowheads="1"/>
            </p:cNvSpPr>
            <p:nvPr/>
          </p:nvSpPr>
          <p:spPr bwMode="auto">
            <a:xfrm>
              <a:off x="3367" y="2098"/>
              <a:ext cx="228" cy="173"/>
            </a:xfrm>
            <a:prstGeom prst="rect">
              <a:avLst/>
            </a:prstGeom>
            <a:noFill/>
            <a:ln w="9525">
              <a:noFill/>
              <a:miter lim="800000"/>
              <a:headEnd/>
              <a:tailEnd/>
            </a:ln>
          </p:spPr>
          <p:txBody>
            <a:bodyPr wrap="none">
              <a:spAutoFit/>
            </a:bodyPr>
            <a:lstStyle/>
            <a:p>
              <a:pPr eaLnBrk="0" hangingPunct="0"/>
              <a:r>
                <a:rPr lang="en-US" sz="1200">
                  <a:solidFill>
                    <a:srgbClr val="008000"/>
                  </a:solidFill>
                </a:rPr>
                <a:t>FL</a:t>
              </a:r>
            </a:p>
          </p:txBody>
        </p:sp>
        <p:sp>
          <p:nvSpPr>
            <p:cNvPr id="43054" name="Oval 30"/>
            <p:cNvSpPr>
              <a:spLocks noChangeArrowheads="1"/>
            </p:cNvSpPr>
            <p:nvPr/>
          </p:nvSpPr>
          <p:spPr bwMode="auto">
            <a:xfrm>
              <a:off x="3274" y="2115"/>
              <a:ext cx="115" cy="120"/>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11" name="Group 31"/>
          <p:cNvGrpSpPr>
            <a:grpSpLocks/>
          </p:cNvGrpSpPr>
          <p:nvPr/>
        </p:nvGrpSpPr>
        <p:grpSpPr bwMode="auto">
          <a:xfrm>
            <a:off x="5299075" y="3863975"/>
            <a:ext cx="660400" cy="274638"/>
            <a:chOff x="2845" y="1135"/>
            <a:chExt cx="416" cy="173"/>
          </a:xfrm>
        </p:grpSpPr>
        <p:sp>
          <p:nvSpPr>
            <p:cNvPr id="43051" name="Text Box 32"/>
            <p:cNvSpPr txBox="1">
              <a:spLocks noChangeArrowheads="1"/>
            </p:cNvSpPr>
            <p:nvPr/>
          </p:nvSpPr>
          <p:spPr bwMode="auto">
            <a:xfrm>
              <a:off x="2874" y="1135"/>
              <a:ext cx="387" cy="173"/>
            </a:xfrm>
            <a:prstGeom prst="rect">
              <a:avLst/>
            </a:prstGeom>
            <a:noFill/>
            <a:ln w="9525">
              <a:noFill/>
              <a:miter lim="800000"/>
              <a:headEnd/>
              <a:tailEnd/>
            </a:ln>
          </p:spPr>
          <p:txBody>
            <a:bodyPr wrap="none">
              <a:spAutoFit/>
            </a:bodyPr>
            <a:lstStyle/>
            <a:p>
              <a:pPr eaLnBrk="0" hangingPunct="0"/>
              <a:r>
                <a:rPr lang="en-US" sz="1200">
                  <a:solidFill>
                    <a:schemeClr val="bg2"/>
                  </a:solidFill>
                </a:rPr>
                <a:t>Power</a:t>
              </a:r>
            </a:p>
          </p:txBody>
        </p:sp>
        <p:sp>
          <p:nvSpPr>
            <p:cNvPr id="43052" name="Oval 33"/>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12" name="Group 34"/>
          <p:cNvGrpSpPr>
            <a:grpSpLocks/>
          </p:cNvGrpSpPr>
          <p:nvPr/>
        </p:nvGrpSpPr>
        <p:grpSpPr bwMode="auto">
          <a:xfrm>
            <a:off x="4292600" y="3746500"/>
            <a:ext cx="679450" cy="274638"/>
            <a:chOff x="2584" y="2005"/>
            <a:chExt cx="428" cy="173"/>
          </a:xfrm>
        </p:grpSpPr>
        <p:sp>
          <p:nvSpPr>
            <p:cNvPr id="43049" name="Oval 35"/>
            <p:cNvSpPr>
              <a:spLocks noChangeArrowheads="1"/>
            </p:cNvSpPr>
            <p:nvPr/>
          </p:nvSpPr>
          <p:spPr bwMode="auto">
            <a:xfrm>
              <a:off x="2584" y="209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43050" name="Text Box 36"/>
            <p:cNvSpPr txBox="1">
              <a:spLocks noChangeArrowheads="1"/>
            </p:cNvSpPr>
            <p:nvPr/>
          </p:nvSpPr>
          <p:spPr bwMode="auto">
            <a:xfrm>
              <a:off x="2656" y="2005"/>
              <a:ext cx="356" cy="173"/>
            </a:xfrm>
            <a:prstGeom prst="rect">
              <a:avLst/>
            </a:prstGeom>
            <a:noFill/>
            <a:ln w="9525">
              <a:noFill/>
              <a:miter lim="800000"/>
              <a:headEnd/>
              <a:tailEnd/>
            </a:ln>
          </p:spPr>
          <p:txBody>
            <a:bodyPr wrap="none">
              <a:spAutoFit/>
            </a:bodyPr>
            <a:lstStyle/>
            <a:p>
              <a:pPr eaLnBrk="0" hangingPunct="0"/>
              <a:r>
                <a:rPr lang="en-US" sz="1200">
                  <a:solidFill>
                    <a:srgbClr val="FF0000"/>
                  </a:solidFill>
                </a:rPr>
                <a:t>FP&amp;L</a:t>
              </a:r>
            </a:p>
          </p:txBody>
        </p:sp>
      </p:grpSp>
      <p:grpSp>
        <p:nvGrpSpPr>
          <p:cNvPr id="13" name="Group 37"/>
          <p:cNvGrpSpPr>
            <a:grpSpLocks/>
          </p:cNvGrpSpPr>
          <p:nvPr/>
        </p:nvGrpSpPr>
        <p:grpSpPr bwMode="auto">
          <a:xfrm>
            <a:off x="6551613" y="2641600"/>
            <a:ext cx="460375" cy="274638"/>
            <a:chOff x="3322" y="2583"/>
            <a:chExt cx="290" cy="173"/>
          </a:xfrm>
        </p:grpSpPr>
        <p:sp>
          <p:nvSpPr>
            <p:cNvPr id="43047" name="Text Box 38"/>
            <p:cNvSpPr txBox="1">
              <a:spLocks noChangeArrowheads="1"/>
            </p:cNvSpPr>
            <p:nvPr/>
          </p:nvSpPr>
          <p:spPr bwMode="auto">
            <a:xfrm>
              <a:off x="3358" y="2583"/>
              <a:ext cx="254" cy="173"/>
            </a:xfrm>
            <a:prstGeom prst="rect">
              <a:avLst/>
            </a:prstGeom>
            <a:noFill/>
            <a:ln w="9525">
              <a:noFill/>
              <a:miter lim="800000"/>
              <a:headEnd/>
              <a:tailEnd/>
            </a:ln>
          </p:spPr>
          <p:txBody>
            <a:bodyPr wrap="none">
              <a:spAutoFit/>
            </a:bodyPr>
            <a:lstStyle/>
            <a:p>
              <a:pPr eaLnBrk="0" hangingPunct="0"/>
              <a:r>
                <a:rPr lang="en-US" sz="1200">
                  <a:solidFill>
                    <a:srgbClr val="008000"/>
                  </a:solidFill>
                </a:rPr>
                <a:t>NC</a:t>
              </a:r>
            </a:p>
          </p:txBody>
        </p:sp>
        <p:sp>
          <p:nvSpPr>
            <p:cNvPr id="43048" name="Oval 39"/>
            <p:cNvSpPr>
              <a:spLocks noChangeArrowheads="1"/>
            </p:cNvSpPr>
            <p:nvPr/>
          </p:nvSpPr>
          <p:spPr bwMode="auto">
            <a:xfrm>
              <a:off x="3322" y="2634"/>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14" name="Group 40"/>
          <p:cNvGrpSpPr>
            <a:grpSpLocks/>
          </p:cNvGrpSpPr>
          <p:nvPr/>
        </p:nvGrpSpPr>
        <p:grpSpPr bwMode="auto">
          <a:xfrm>
            <a:off x="5354638" y="5546725"/>
            <a:ext cx="711200" cy="274638"/>
            <a:chOff x="2845" y="1135"/>
            <a:chExt cx="448" cy="173"/>
          </a:xfrm>
        </p:grpSpPr>
        <p:sp>
          <p:nvSpPr>
            <p:cNvPr id="43045" name="Text Box 41"/>
            <p:cNvSpPr txBox="1">
              <a:spLocks noChangeArrowheads="1"/>
            </p:cNvSpPr>
            <p:nvPr/>
          </p:nvSpPr>
          <p:spPr bwMode="auto">
            <a:xfrm>
              <a:off x="2874" y="1135"/>
              <a:ext cx="419" cy="173"/>
            </a:xfrm>
            <a:prstGeom prst="rect">
              <a:avLst/>
            </a:prstGeom>
            <a:noFill/>
            <a:ln w="9525">
              <a:noFill/>
              <a:miter lim="800000"/>
              <a:headEnd/>
              <a:tailEnd/>
            </a:ln>
          </p:spPr>
          <p:txBody>
            <a:bodyPr wrap="none">
              <a:spAutoFit/>
            </a:bodyPr>
            <a:lstStyle/>
            <a:p>
              <a:pPr eaLnBrk="0" hangingPunct="0"/>
              <a:r>
                <a:rPr lang="en-US" sz="1200">
                  <a:solidFill>
                    <a:schemeClr val="bg2"/>
                  </a:solidFill>
                </a:rPr>
                <a:t>Military</a:t>
              </a:r>
            </a:p>
          </p:txBody>
        </p:sp>
        <p:sp>
          <p:nvSpPr>
            <p:cNvPr id="43046" name="Oval 42"/>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15" name="Group 43"/>
          <p:cNvGrpSpPr>
            <a:grpSpLocks/>
          </p:cNvGrpSpPr>
          <p:nvPr/>
        </p:nvGrpSpPr>
        <p:grpSpPr bwMode="auto">
          <a:xfrm>
            <a:off x="3754438" y="2414588"/>
            <a:ext cx="461962" cy="274637"/>
            <a:chOff x="3322" y="2583"/>
            <a:chExt cx="291" cy="173"/>
          </a:xfrm>
        </p:grpSpPr>
        <p:sp>
          <p:nvSpPr>
            <p:cNvPr id="43043" name="Text Box 44"/>
            <p:cNvSpPr txBox="1">
              <a:spLocks noChangeArrowheads="1"/>
            </p:cNvSpPr>
            <p:nvPr/>
          </p:nvSpPr>
          <p:spPr bwMode="auto">
            <a:xfrm>
              <a:off x="3358" y="2583"/>
              <a:ext cx="255" cy="173"/>
            </a:xfrm>
            <a:prstGeom prst="rect">
              <a:avLst/>
            </a:prstGeom>
            <a:noFill/>
            <a:ln w="9525">
              <a:noFill/>
              <a:miter lim="800000"/>
              <a:headEnd/>
              <a:tailEnd/>
            </a:ln>
          </p:spPr>
          <p:txBody>
            <a:bodyPr wrap="none">
              <a:spAutoFit/>
            </a:bodyPr>
            <a:lstStyle/>
            <a:p>
              <a:pPr eaLnBrk="0" hangingPunct="0"/>
              <a:r>
                <a:rPr lang="en-US" sz="1200">
                  <a:solidFill>
                    <a:srgbClr val="008000"/>
                  </a:solidFill>
                </a:rPr>
                <a:t>GA</a:t>
              </a:r>
            </a:p>
          </p:txBody>
        </p:sp>
        <p:sp>
          <p:nvSpPr>
            <p:cNvPr id="43044" name="Oval 45"/>
            <p:cNvSpPr>
              <a:spLocks noChangeArrowheads="1"/>
            </p:cNvSpPr>
            <p:nvPr/>
          </p:nvSpPr>
          <p:spPr bwMode="auto">
            <a:xfrm>
              <a:off x="3322" y="2634"/>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16" name="Group 46"/>
          <p:cNvGrpSpPr>
            <a:grpSpLocks/>
          </p:cNvGrpSpPr>
          <p:nvPr/>
        </p:nvGrpSpPr>
        <p:grpSpPr bwMode="auto">
          <a:xfrm>
            <a:off x="4083050" y="1927225"/>
            <a:ext cx="889000" cy="274638"/>
            <a:chOff x="2845" y="1135"/>
            <a:chExt cx="560" cy="173"/>
          </a:xfrm>
        </p:grpSpPr>
        <p:sp>
          <p:nvSpPr>
            <p:cNvPr id="43041" name="Text Box 47"/>
            <p:cNvSpPr txBox="1">
              <a:spLocks noChangeArrowheads="1"/>
            </p:cNvSpPr>
            <p:nvPr/>
          </p:nvSpPr>
          <p:spPr bwMode="auto">
            <a:xfrm>
              <a:off x="2874" y="1135"/>
              <a:ext cx="531" cy="173"/>
            </a:xfrm>
            <a:prstGeom prst="rect">
              <a:avLst/>
            </a:prstGeom>
            <a:noFill/>
            <a:ln w="9525">
              <a:noFill/>
              <a:miter lim="800000"/>
              <a:headEnd/>
              <a:tailEnd/>
            </a:ln>
          </p:spPr>
          <p:txBody>
            <a:bodyPr wrap="none">
              <a:spAutoFit/>
            </a:bodyPr>
            <a:lstStyle/>
            <a:p>
              <a:pPr eaLnBrk="0" hangingPunct="0"/>
              <a:r>
                <a:rPr lang="en-US" sz="1200">
                  <a:solidFill>
                    <a:srgbClr val="FF0000"/>
                  </a:solidFill>
                </a:rPr>
                <a:t>AL Power</a:t>
              </a:r>
            </a:p>
          </p:txBody>
        </p:sp>
        <p:sp>
          <p:nvSpPr>
            <p:cNvPr id="43042" name="Oval 48"/>
            <p:cNvSpPr>
              <a:spLocks noChangeArrowheads="1"/>
            </p:cNvSpPr>
            <p:nvPr/>
          </p:nvSpPr>
          <p:spPr bwMode="auto">
            <a:xfrm>
              <a:off x="2845" y="1184"/>
              <a:ext cx="68" cy="68"/>
            </a:xfrm>
            <a:prstGeom prst="ellipse">
              <a:avLst/>
            </a:prstGeom>
            <a:solidFill>
              <a:srgbClr val="FF0000"/>
            </a:solidFill>
            <a:ln w="9525">
              <a:noFill/>
              <a:round/>
              <a:headEnd/>
              <a:tailEnd/>
            </a:ln>
          </p:spPr>
          <p:txBody>
            <a:bodyPr wrap="none" anchor="ctr"/>
            <a:lstStyle/>
            <a:p>
              <a:pPr algn="ctr" eaLnBrk="0" hangingPunct="0"/>
              <a:endParaRPr lang="en-US"/>
            </a:p>
          </p:txBody>
        </p:sp>
      </p:grpSp>
      <p:grpSp>
        <p:nvGrpSpPr>
          <p:cNvPr id="17" name="Group 49"/>
          <p:cNvGrpSpPr>
            <a:grpSpLocks/>
          </p:cNvGrpSpPr>
          <p:nvPr/>
        </p:nvGrpSpPr>
        <p:grpSpPr bwMode="auto">
          <a:xfrm>
            <a:off x="6410325" y="4144963"/>
            <a:ext cx="628650" cy="274637"/>
            <a:chOff x="2845" y="1135"/>
            <a:chExt cx="396" cy="173"/>
          </a:xfrm>
        </p:grpSpPr>
        <p:sp>
          <p:nvSpPr>
            <p:cNvPr id="43039" name="Text Box 50"/>
            <p:cNvSpPr txBox="1">
              <a:spLocks noChangeArrowheads="1"/>
            </p:cNvSpPr>
            <p:nvPr/>
          </p:nvSpPr>
          <p:spPr bwMode="auto">
            <a:xfrm>
              <a:off x="2874" y="1135"/>
              <a:ext cx="367" cy="173"/>
            </a:xfrm>
            <a:prstGeom prst="rect">
              <a:avLst/>
            </a:prstGeom>
            <a:noFill/>
            <a:ln w="9525">
              <a:noFill/>
              <a:miter lim="800000"/>
              <a:headEnd/>
              <a:tailEnd/>
            </a:ln>
          </p:spPr>
          <p:txBody>
            <a:bodyPr wrap="none">
              <a:spAutoFit/>
            </a:bodyPr>
            <a:lstStyle/>
            <a:p>
              <a:pPr eaLnBrk="0" hangingPunct="0"/>
              <a:r>
                <a:rPr lang="en-US" sz="1200">
                  <a:solidFill>
                    <a:schemeClr val="bg2"/>
                  </a:solidFill>
                </a:rPr>
                <a:t>S &amp; R</a:t>
              </a:r>
            </a:p>
          </p:txBody>
        </p:sp>
        <p:sp>
          <p:nvSpPr>
            <p:cNvPr id="43040" name="Oval 51"/>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18" name="Group 52"/>
          <p:cNvGrpSpPr>
            <a:grpSpLocks/>
          </p:cNvGrpSpPr>
          <p:nvPr/>
        </p:nvGrpSpPr>
        <p:grpSpPr bwMode="auto">
          <a:xfrm>
            <a:off x="5097463" y="1946275"/>
            <a:ext cx="1250950" cy="274638"/>
            <a:chOff x="2845" y="1135"/>
            <a:chExt cx="788" cy="173"/>
          </a:xfrm>
        </p:grpSpPr>
        <p:sp>
          <p:nvSpPr>
            <p:cNvPr id="43037" name="Text Box 53"/>
            <p:cNvSpPr txBox="1">
              <a:spLocks noChangeArrowheads="1"/>
            </p:cNvSpPr>
            <p:nvPr/>
          </p:nvSpPr>
          <p:spPr bwMode="auto">
            <a:xfrm>
              <a:off x="2874" y="1135"/>
              <a:ext cx="759" cy="173"/>
            </a:xfrm>
            <a:prstGeom prst="rect">
              <a:avLst/>
            </a:prstGeom>
            <a:noFill/>
            <a:ln w="9525">
              <a:noFill/>
              <a:miter lim="800000"/>
              <a:headEnd/>
              <a:tailEnd/>
            </a:ln>
          </p:spPr>
          <p:txBody>
            <a:bodyPr wrap="none">
              <a:spAutoFit/>
            </a:bodyPr>
            <a:lstStyle/>
            <a:p>
              <a:pPr eaLnBrk="0" hangingPunct="0"/>
              <a:r>
                <a:rPr lang="en-US" sz="1200">
                  <a:solidFill>
                    <a:srgbClr val="FF0000"/>
                  </a:solidFill>
                </a:rPr>
                <a:t>National</a:t>
              </a:r>
              <a:r>
                <a:rPr lang="en-US" sz="1200">
                  <a:solidFill>
                    <a:schemeClr val="bg2"/>
                  </a:solidFill>
                </a:rPr>
                <a:t> </a:t>
              </a:r>
              <a:r>
                <a:rPr lang="en-US" sz="1200">
                  <a:solidFill>
                    <a:srgbClr val="FF0000"/>
                  </a:solidFill>
                </a:rPr>
                <a:t>Guard</a:t>
              </a:r>
            </a:p>
          </p:txBody>
        </p:sp>
        <p:sp>
          <p:nvSpPr>
            <p:cNvPr id="43038" name="Oval 54"/>
            <p:cNvSpPr>
              <a:spLocks noChangeArrowheads="1"/>
            </p:cNvSpPr>
            <p:nvPr/>
          </p:nvSpPr>
          <p:spPr bwMode="auto">
            <a:xfrm>
              <a:off x="2845" y="1184"/>
              <a:ext cx="68" cy="68"/>
            </a:xfrm>
            <a:prstGeom prst="ellipse">
              <a:avLst/>
            </a:prstGeom>
            <a:solidFill>
              <a:srgbClr val="FF0000"/>
            </a:solidFill>
            <a:ln w="9525">
              <a:noFill/>
              <a:round/>
              <a:headEnd/>
              <a:tailEnd/>
            </a:ln>
          </p:spPr>
          <p:txBody>
            <a:bodyPr wrap="none" anchor="ctr"/>
            <a:lstStyle/>
            <a:p>
              <a:pPr algn="ctr" eaLnBrk="0" hangingPunct="0"/>
              <a:endParaRPr lang="en-US"/>
            </a:p>
          </p:txBody>
        </p:sp>
      </p:grpSp>
      <p:grpSp>
        <p:nvGrpSpPr>
          <p:cNvPr id="19" name="Group 55"/>
          <p:cNvGrpSpPr>
            <a:grpSpLocks/>
          </p:cNvGrpSpPr>
          <p:nvPr/>
        </p:nvGrpSpPr>
        <p:grpSpPr bwMode="auto">
          <a:xfrm>
            <a:off x="4633913" y="3119438"/>
            <a:ext cx="446087" cy="274637"/>
            <a:chOff x="2703" y="2427"/>
            <a:chExt cx="281" cy="173"/>
          </a:xfrm>
        </p:grpSpPr>
        <p:sp>
          <p:nvSpPr>
            <p:cNvPr id="43035" name="Rectangle 56"/>
            <p:cNvSpPr>
              <a:spLocks noChangeArrowheads="1"/>
            </p:cNvSpPr>
            <p:nvPr/>
          </p:nvSpPr>
          <p:spPr bwMode="auto">
            <a:xfrm>
              <a:off x="2751" y="2427"/>
              <a:ext cx="233" cy="173"/>
            </a:xfrm>
            <a:prstGeom prst="rect">
              <a:avLst/>
            </a:prstGeom>
            <a:noFill/>
            <a:ln w="9525">
              <a:noFill/>
              <a:miter lim="800000"/>
              <a:headEnd/>
              <a:tailEnd/>
            </a:ln>
          </p:spPr>
          <p:txBody>
            <a:bodyPr wrap="none">
              <a:spAutoFit/>
            </a:bodyPr>
            <a:lstStyle/>
            <a:p>
              <a:pPr eaLnBrk="0" hangingPunct="0"/>
              <a:r>
                <a:rPr lang="en-US" sz="1200">
                  <a:solidFill>
                    <a:srgbClr val="008000"/>
                  </a:solidFill>
                </a:rPr>
                <a:t>AL</a:t>
              </a:r>
            </a:p>
          </p:txBody>
        </p:sp>
        <p:sp>
          <p:nvSpPr>
            <p:cNvPr id="43036" name="Oval 57"/>
            <p:cNvSpPr>
              <a:spLocks noChangeArrowheads="1"/>
            </p:cNvSpPr>
            <p:nvPr/>
          </p:nvSpPr>
          <p:spPr bwMode="auto">
            <a:xfrm>
              <a:off x="2703" y="2481"/>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pic>
        <p:nvPicPr>
          <p:cNvPr id="43030" name="Picture 58"/>
          <p:cNvPicPr>
            <a:picLocks noChangeAspect="1" noChangeArrowheads="1"/>
          </p:cNvPicPr>
          <p:nvPr/>
        </p:nvPicPr>
        <p:blipFill>
          <a:blip r:embed="rId4"/>
          <a:srcRect/>
          <a:stretch>
            <a:fillRect/>
          </a:stretch>
        </p:blipFill>
        <p:spPr bwMode="auto">
          <a:xfrm>
            <a:off x="8077200" y="1295400"/>
            <a:ext cx="835025" cy="1139825"/>
          </a:xfrm>
          <a:prstGeom prst="rect">
            <a:avLst/>
          </a:prstGeom>
          <a:noFill/>
          <a:ln w="9525">
            <a:noFill/>
            <a:miter lim="800000"/>
            <a:headEnd/>
            <a:tailEnd/>
          </a:ln>
        </p:spPr>
      </p:pic>
      <p:pic>
        <p:nvPicPr>
          <p:cNvPr id="43031" name="Picture 7" descr="NU Logo"/>
          <p:cNvPicPr>
            <a:picLocks noChangeAspect="1" noChangeArrowheads="1"/>
          </p:cNvPicPr>
          <p:nvPr/>
        </p:nvPicPr>
        <p:blipFill>
          <a:blip r:embed="rId5"/>
          <a:srcRect/>
          <a:stretch>
            <a:fillRect/>
          </a:stretch>
        </p:blipFill>
        <p:spPr bwMode="auto">
          <a:xfrm>
            <a:off x="0" y="5897563"/>
            <a:ext cx="960438" cy="960437"/>
          </a:xfrm>
          <a:prstGeom prst="rect">
            <a:avLst/>
          </a:prstGeom>
          <a:noFill/>
          <a:ln w="9525">
            <a:noFill/>
            <a:miter lim="800000"/>
            <a:headEnd/>
            <a:tailEnd/>
          </a:ln>
        </p:spPr>
      </p:pic>
      <p:grpSp>
        <p:nvGrpSpPr>
          <p:cNvPr id="43032" name="Group 9"/>
          <p:cNvGrpSpPr>
            <a:grpSpLocks/>
          </p:cNvGrpSpPr>
          <p:nvPr/>
        </p:nvGrpSpPr>
        <p:grpSpPr bwMode="auto">
          <a:xfrm>
            <a:off x="7467600" y="5903913"/>
            <a:ext cx="1676400" cy="954087"/>
            <a:chOff x="7467600" y="5903893"/>
            <a:chExt cx="1676400" cy="954107"/>
          </a:xfrm>
        </p:grpSpPr>
        <p:pic>
          <p:nvPicPr>
            <p:cNvPr id="43033" name="Picture 3" descr="Sonic logo.jpg"/>
            <p:cNvPicPr>
              <a:picLocks noChangeAspect="1"/>
            </p:cNvPicPr>
            <p:nvPr/>
          </p:nvPicPr>
          <p:blipFill>
            <a:blip r:embed="rId6"/>
            <a:srcRect/>
            <a:stretch>
              <a:fillRect/>
            </a:stretch>
          </p:blipFill>
          <p:spPr bwMode="auto">
            <a:xfrm>
              <a:off x="8229600" y="6259420"/>
              <a:ext cx="855517" cy="293780"/>
            </a:xfrm>
            <a:prstGeom prst="rect">
              <a:avLst/>
            </a:prstGeom>
            <a:noFill/>
            <a:ln w="9525">
              <a:noFill/>
              <a:miter lim="800000"/>
              <a:headEnd/>
              <a:tailEnd/>
            </a:ln>
          </p:spPr>
        </p:pic>
        <p:sp>
          <p:nvSpPr>
            <p:cNvPr id="43034"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5.83333E-6 6.03747E-6 L -0.354 -0.25468 " pathEditMode="relative" ptsTypes="AA">
                                      <p:cBhvr>
                                        <p:cTn id="6" dur="2000" fill="hold"/>
                                        <p:tgtEl>
                                          <p:spTgt spid="13"/>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3.46945E-18 -1.13347E-6 L -0.18403 0.1499 " pathEditMode="relative" ptsTypes="AA">
                                      <p:cBhvr>
                                        <p:cTn id="8" dur="2000" fill="hold"/>
                                        <p:tgtEl>
                                          <p:spTgt spid="5"/>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3.05556E-6 6.03747E-6 L 0.08403 0.13811 " pathEditMode="relative" ptsTypes="AA">
                                      <p:cBhvr>
                                        <p:cTn id="10" dur="2000" fill="hold"/>
                                        <p:tgtEl>
                                          <p:spTgt spid="8"/>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4.16667E-6 -8.30442E-6 L 0.00347 0.08604 " pathEditMode="relative" ptsTypes="AA">
                                      <p:cBhvr>
                                        <p:cTn id="12" dur="2000" fill="hold"/>
                                        <p:tgtEl>
                                          <p:spTgt spid="3"/>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2.77778E-7 2.44969E-6 L 0.00347 -0.31344 " pathEditMode="relative" ptsTypes="AA">
                                      <p:cBhvr>
                                        <p:cTn id="14" dur="2000" fill="hold"/>
                                        <p:tgtEl>
                                          <p:spTgt spid="12"/>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5.83333E-6 3.20842E-6 L -0.18143 3.20842E-6 " pathEditMode="relative" ptsTypes="AA">
                                      <p:cBhvr>
                                        <p:cTn id="16" dur="2000" fill="hold"/>
                                        <p:tgtEl>
                                          <p:spTgt spid="2"/>
                                        </p:tgtEl>
                                        <p:attrNameLst>
                                          <p:attrName>ppt_x</p:attrName>
                                          <p:attrName>ppt_y</p:attrName>
                                        </p:attrNameLst>
                                      </p:cBhvr>
                                    </p:animMotion>
                                  </p:childTnLst>
                                </p:cTn>
                              </p:par>
                              <p:par>
                                <p:cTn id="17" presetID="10" presetClass="exit" presetSubtype="0" fill="hold" nodeType="withEffect">
                                  <p:stCondLst>
                                    <p:cond delay="0"/>
                                  </p:stCondLst>
                                  <p:childTnLst>
                                    <p:animEffect transition="out" filter="fade">
                                      <p:cBhvr>
                                        <p:cTn id="18" dur="1000"/>
                                        <p:tgtEl>
                                          <p:spTgt spid="14"/>
                                        </p:tgtEl>
                                      </p:cBhvr>
                                    </p:animEffect>
                                    <p:set>
                                      <p:cBhvr>
                                        <p:cTn id="19" dur="1" fill="hold">
                                          <p:stCondLst>
                                            <p:cond delay="999"/>
                                          </p:stCondLst>
                                        </p:cTn>
                                        <p:tgtEl>
                                          <p:spTgt spid="14"/>
                                        </p:tgtEl>
                                        <p:attrNameLst>
                                          <p:attrName>style.visibility</p:attrName>
                                        </p:attrNameLst>
                                      </p:cBhvr>
                                      <p:to>
                                        <p:strVal val="hidden"/>
                                      </p:to>
                                    </p:set>
                                  </p:childTnLst>
                                </p:cTn>
                              </p:par>
                              <p:par>
                                <p:cTn id="20" presetID="0" presetClass="path" presetSubtype="0" accel="50000" decel="50000" fill="hold" nodeType="withEffect">
                                  <p:stCondLst>
                                    <p:cond delay="0"/>
                                  </p:stCondLst>
                                  <p:childTnLst>
                                    <p:animMotion origin="layout" path="M 6.94444E-6 7.17095E-6 L -0.01249 0.00695 " pathEditMode="relative" ptsTypes="AA">
                                      <p:cBhvr>
                                        <p:cTn id="21" dur="2000" fill="hold"/>
                                        <p:tgtEl>
                                          <p:spTgt spid="4"/>
                                        </p:tgtEl>
                                        <p:attrNameLst>
                                          <p:attrName>ppt_x</p:attrName>
                                          <p:attrName>ppt_y</p:attrName>
                                        </p:attrNameLst>
                                      </p:cBhvr>
                                    </p:animMotion>
                                  </p:childTnLst>
                                </p:cTn>
                              </p:par>
                              <p:par>
                                <p:cTn id="22" presetID="0" presetClass="path" presetSubtype="0" accel="50000" decel="50000" fill="hold" nodeType="withEffect">
                                  <p:stCondLst>
                                    <p:cond delay="0"/>
                                  </p:stCondLst>
                                  <p:childTnLst>
                                    <p:animMotion origin="layout" path="M -2.77778E-7 3.38422E-6 L 0.09896 0.02012 " pathEditMode="relative" ptsTypes="AA">
                                      <p:cBhvr>
                                        <p:cTn id="23" dur="2000" fill="hold"/>
                                        <p:tgtEl>
                                          <p:spTgt spid="6"/>
                                        </p:tgtEl>
                                        <p:attrNameLst>
                                          <p:attrName>ppt_x</p:attrName>
                                          <p:attrName>ppt_y</p:attrName>
                                        </p:attrNameLst>
                                      </p:cBhvr>
                                    </p:animMotion>
                                  </p:childTnLst>
                                </p:cTn>
                              </p:par>
                              <p:par>
                                <p:cTn id="24" presetID="0" presetClass="path" presetSubtype="0" accel="50000" decel="50000" fill="hold" nodeType="withEffect">
                                  <p:stCondLst>
                                    <p:cond delay="0"/>
                                  </p:stCondLst>
                                  <p:childTnLst>
                                    <p:animMotion origin="layout" path="M 5E-6 1.47814E-6 L 0.00018 -0.10386 " pathEditMode="relative" rAng="0" ptsTypes="AA">
                                      <p:cBhvr>
                                        <p:cTn id="25" dur="2000" fill="hold"/>
                                        <p:tgtEl>
                                          <p:spTgt spid="11"/>
                                        </p:tgtEl>
                                        <p:attrNameLst>
                                          <p:attrName>ppt_x</p:attrName>
                                          <p:attrName>ppt_y</p:attrName>
                                        </p:attrNameLst>
                                      </p:cBhvr>
                                      <p:rCtr x="0" y="-52"/>
                                    </p:animMotion>
                                  </p:childTnLst>
                                </p:cTn>
                              </p:par>
                              <p:par>
                                <p:cTn id="26" presetID="10" presetClass="exit" presetSubtype="0" fill="hold" nodeType="withEffect">
                                  <p:stCondLst>
                                    <p:cond delay="0"/>
                                  </p:stCondLst>
                                  <p:childTnLst>
                                    <p:animEffect transition="out" filter="fade">
                                      <p:cBhvr>
                                        <p:cTn id="27" dur="1000"/>
                                        <p:tgtEl>
                                          <p:spTgt spid="9"/>
                                        </p:tgtEl>
                                      </p:cBhvr>
                                    </p:animEffect>
                                    <p:set>
                                      <p:cBhvr>
                                        <p:cTn id="28" dur="1" fill="hold">
                                          <p:stCondLst>
                                            <p:cond delay="999"/>
                                          </p:stCondLst>
                                        </p:cTn>
                                        <p:tgtEl>
                                          <p:spTgt spid="9"/>
                                        </p:tgtEl>
                                        <p:attrNameLst>
                                          <p:attrName>style.visibility</p:attrName>
                                        </p:attrNameLst>
                                      </p:cBhvr>
                                      <p:to>
                                        <p:strVal val="hidden"/>
                                      </p:to>
                                    </p:set>
                                  </p:childTnLst>
                                </p:cTn>
                              </p:par>
                              <p:par>
                                <p:cTn id="29" presetID="0" presetClass="path" presetSubtype="0" accel="50000" decel="50000" fill="hold" nodeType="withEffect">
                                  <p:stCondLst>
                                    <p:cond delay="0"/>
                                  </p:stCondLst>
                                  <p:childTnLst>
                                    <p:animMotion origin="layout" path="M 1.66667E-6 6.03747E-6 L 0.01857 -0.10131 " pathEditMode="relative" ptsTypes="AA">
                                      <p:cBhvr>
                                        <p:cTn id="30" dur="2000" fill="hold"/>
                                        <p:tgtEl>
                                          <p:spTgt spid="7"/>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5.55556E-7 -2.07495E-6 L 0.09914 0.02823 " pathEditMode="relative" ptsTypes="AA">
                                      <p:cBhvr>
                                        <p:cTn id="32" dur="2000" fill="hold"/>
                                        <p:tgtEl>
                                          <p:spTgt spid="15"/>
                                        </p:tgtEl>
                                        <p:attrNameLst>
                                          <p:attrName>ppt_x</p:attrName>
                                          <p:attrName>ppt_y</p:attrName>
                                        </p:attrNameLst>
                                      </p:cBhvr>
                                    </p:animMotion>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p:cNvPicPr>
            <a:picLocks noChangeAspect="1" noChangeArrowheads="1"/>
          </p:cNvPicPr>
          <p:nvPr/>
        </p:nvPicPr>
        <p:blipFill>
          <a:blip r:embed="rId3"/>
          <a:srcRect/>
          <a:stretch>
            <a:fillRect/>
          </a:stretch>
        </p:blipFill>
        <p:spPr bwMode="auto">
          <a:xfrm>
            <a:off x="1066800" y="1090401"/>
            <a:ext cx="6982169" cy="5234199"/>
          </a:xfrm>
          <a:prstGeom prst="rect">
            <a:avLst/>
          </a:prstGeom>
          <a:noFill/>
          <a:ln w="9525">
            <a:noFill/>
            <a:miter lim="800000"/>
            <a:headEnd/>
            <a:tailEnd/>
          </a:ln>
          <a:effectLst/>
        </p:spPr>
      </p:pic>
      <p:sp>
        <p:nvSpPr>
          <p:cNvPr id="5" name="Rectangle 2"/>
          <p:cNvSpPr>
            <a:spLocks noChangeArrowheads="1"/>
          </p:cNvSpPr>
          <p:nvPr/>
        </p:nvSpPr>
        <p:spPr bwMode="auto">
          <a:xfrm>
            <a:off x="762000" y="152400"/>
            <a:ext cx="7772400" cy="838200"/>
          </a:xfrm>
          <a:prstGeom prst="rect">
            <a:avLst/>
          </a:prstGeom>
          <a:noFill/>
          <a:ln w="9525">
            <a:noFill/>
            <a:miter lim="800000"/>
            <a:headEnd/>
            <a:tailEnd/>
          </a:ln>
        </p:spPr>
        <p:txBody>
          <a:bodyPr lIns="92075" tIns="46038" rIns="92075" bIns="46038" anchor="ctr"/>
          <a:lstStyle/>
          <a:p>
            <a:pPr algn="ctr" eaLnBrk="0" hangingPunct="0"/>
            <a:r>
              <a:rPr lang="en-US" sz="3600" dirty="0" smtClean="0">
                <a:solidFill>
                  <a:schemeClr val="tx2"/>
                </a:solidFill>
              </a:rPr>
              <a:t>Emergent Structures in the Blogosphere </a:t>
            </a:r>
          </a:p>
          <a:p>
            <a:pPr algn="ctr" eaLnBrk="0" hangingPunct="0"/>
            <a:r>
              <a:rPr lang="en-US" sz="3600" dirty="0" smtClean="0">
                <a:solidFill>
                  <a:schemeClr val="tx2"/>
                </a:solidFill>
              </a:rPr>
              <a:t>by Language</a:t>
            </a:r>
            <a:endParaRPr lang="en-US" sz="3600" dirty="0">
              <a:solidFill>
                <a:schemeClr val="tx2"/>
              </a:solidFill>
            </a:endParaRPr>
          </a:p>
        </p:txBody>
      </p:sp>
      <p:pic>
        <p:nvPicPr>
          <p:cNvPr id="6" name="Picture 7" descr="NU Logo"/>
          <p:cNvPicPr>
            <a:picLocks noChangeAspect="1" noChangeArrowheads="1"/>
          </p:cNvPicPr>
          <p:nvPr/>
        </p:nvPicPr>
        <p:blipFill>
          <a:blip r:embed="rId4"/>
          <a:srcRect/>
          <a:stretch>
            <a:fillRect/>
          </a:stretch>
        </p:blipFill>
        <p:spPr bwMode="auto">
          <a:xfrm>
            <a:off x="0" y="5897563"/>
            <a:ext cx="960438" cy="960437"/>
          </a:xfrm>
          <a:prstGeom prst="rect">
            <a:avLst/>
          </a:prstGeom>
          <a:noFill/>
          <a:ln w="9525">
            <a:noFill/>
            <a:miter lim="800000"/>
            <a:headEnd/>
            <a:tailEnd/>
          </a:ln>
        </p:spPr>
      </p:pic>
      <p:grpSp>
        <p:nvGrpSpPr>
          <p:cNvPr id="7" name="Group 9"/>
          <p:cNvGrpSpPr>
            <a:grpSpLocks/>
          </p:cNvGrpSpPr>
          <p:nvPr/>
        </p:nvGrpSpPr>
        <p:grpSpPr bwMode="auto">
          <a:xfrm>
            <a:off x="7467600" y="5903913"/>
            <a:ext cx="1676400" cy="954087"/>
            <a:chOff x="7467600" y="5903893"/>
            <a:chExt cx="1676400" cy="954107"/>
          </a:xfrm>
        </p:grpSpPr>
        <p:pic>
          <p:nvPicPr>
            <p:cNvPr id="8" name="Picture 3" descr="Sonic logo.jpg"/>
            <p:cNvPicPr>
              <a:picLocks noChangeAspect="1"/>
            </p:cNvPicPr>
            <p:nvPr/>
          </p:nvPicPr>
          <p:blipFill>
            <a:blip r:embed="rId5"/>
            <a:srcRect/>
            <a:stretch>
              <a:fillRect/>
            </a:stretch>
          </p:blipFill>
          <p:spPr bwMode="auto">
            <a:xfrm>
              <a:off x="8229600" y="6259420"/>
              <a:ext cx="855517" cy="293780"/>
            </a:xfrm>
            <a:prstGeom prst="rect">
              <a:avLst/>
            </a:prstGeom>
            <a:noFill/>
            <a:ln w="9525">
              <a:noFill/>
              <a:miter lim="800000"/>
              <a:headEnd/>
              <a:tailEnd/>
            </a:ln>
          </p:spPr>
        </p:pic>
        <p:sp>
          <p:nvSpPr>
            <p:cNvPr id="9"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rgbClr val="333333"/>
                  </a:solidFill>
                  <a:latin typeface="BrowalliaUPC" pitchFamily="34" charset="-34"/>
                  <a:cs typeface="BrowalliaUPC" pitchFamily="34" charset="-34"/>
                </a:rPr>
                <a:t>           </a:t>
              </a:r>
              <a:r>
                <a:rPr lang="en-US" sz="1600" dirty="0">
                  <a:latin typeface="BrowalliaUPC" pitchFamily="34" charset="-34"/>
                  <a:cs typeface="BrowalliaUPC" pitchFamily="34" charset="-34"/>
                </a:rPr>
                <a:t>SONIC</a:t>
              </a:r>
              <a:endParaRPr lang="en-US" sz="1600" dirty="0">
                <a:latin typeface="Gill Sans"/>
              </a:endParaRPr>
            </a:p>
            <a:p>
              <a:pPr algn="r" eaLnBrk="0" hangingPunct="0">
                <a:spcBef>
                  <a:spcPct val="50000"/>
                </a:spcBef>
              </a:pPr>
              <a:endParaRPr lang="en-US" sz="800" dirty="0">
                <a:solidFill>
                  <a:srgbClr val="333333"/>
                </a:solidFill>
                <a:latin typeface="Gill Sans"/>
              </a:endParaRPr>
            </a:p>
            <a:p>
              <a:pPr algn="r" eaLnBrk="0" hangingPunct="0">
                <a:spcBef>
                  <a:spcPct val="50000"/>
                </a:spcBef>
              </a:pPr>
              <a:r>
                <a:rPr lang="en-US" sz="800" dirty="0">
                  <a:latin typeface="Gill Sans"/>
                </a:rPr>
                <a:t>Advancing the Science of Networks in Communities</a:t>
              </a:r>
              <a:endParaRPr lang="en-US" sz="800" dirty="0"/>
            </a:p>
          </p:txBody>
        </p:sp>
      </p:grpSp>
      <p:sp>
        <p:nvSpPr>
          <p:cNvPr id="10" name="Rectangle 2"/>
          <p:cNvSpPr>
            <a:spLocks noChangeArrowheads="1"/>
          </p:cNvSpPr>
          <p:nvPr/>
        </p:nvSpPr>
        <p:spPr bwMode="auto">
          <a:xfrm>
            <a:off x="1752600" y="6324600"/>
            <a:ext cx="5791200" cy="533400"/>
          </a:xfrm>
          <a:prstGeom prst="rect">
            <a:avLst/>
          </a:prstGeom>
          <a:noFill/>
          <a:ln w="9525">
            <a:noFill/>
            <a:miter lim="800000"/>
            <a:headEnd/>
            <a:tailEnd/>
          </a:ln>
        </p:spPr>
        <p:txBody>
          <a:bodyPr lIns="92075" tIns="46038" rIns="92075" bIns="46038" anchor="ctr"/>
          <a:lstStyle/>
          <a:p>
            <a:pPr algn="ctr" eaLnBrk="0" hangingPunct="0"/>
            <a:r>
              <a:rPr lang="en-US" sz="2800" i="1" dirty="0" smtClean="0">
                <a:solidFill>
                  <a:schemeClr val="tx2"/>
                </a:solidFill>
              </a:rPr>
              <a:t>Source; John Kelly</a:t>
            </a:r>
            <a:endParaRPr lang="en-US" sz="2800" i="1" dirty="0">
              <a:solidFill>
                <a:schemeClr val="tx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lum bright="66000"/>
          </a:blip>
          <a:srcRect l="681" t="7616" r="28595" b="1292"/>
          <a:stretch>
            <a:fillRect/>
          </a:stretch>
        </p:blipFill>
        <p:spPr bwMode="auto">
          <a:xfrm>
            <a:off x="1447800" y="1066800"/>
            <a:ext cx="6370638" cy="5549900"/>
          </a:xfrm>
          <a:prstGeom prst="rect">
            <a:avLst/>
          </a:prstGeom>
          <a:noFill/>
          <a:ln w="9525">
            <a:noFill/>
            <a:miter lim="800000"/>
            <a:headEnd/>
            <a:tailEnd/>
          </a:ln>
        </p:spPr>
      </p:pic>
      <p:sp>
        <p:nvSpPr>
          <p:cNvPr id="44035" name="Rectangle 3"/>
          <p:cNvSpPr>
            <a:spLocks noGrp="1" noChangeArrowheads="1"/>
          </p:cNvSpPr>
          <p:nvPr>
            <p:ph type="title"/>
          </p:nvPr>
        </p:nvSpPr>
        <p:spPr>
          <a:xfrm>
            <a:off x="1219200" y="152400"/>
            <a:ext cx="7772400" cy="1143000"/>
          </a:xfrm>
        </p:spPr>
        <p:txBody>
          <a:bodyPr/>
          <a:lstStyle/>
          <a:p>
            <a:pPr eaLnBrk="1" hangingPunct="1"/>
            <a:r>
              <a:rPr lang="en-US" smtClean="0"/>
              <a:t>Time Slice 4: 8/30 to 8/31/2005</a:t>
            </a:r>
          </a:p>
        </p:txBody>
      </p:sp>
      <p:grpSp>
        <p:nvGrpSpPr>
          <p:cNvPr id="44036" name="Group 4"/>
          <p:cNvGrpSpPr>
            <a:grpSpLocks/>
          </p:cNvGrpSpPr>
          <p:nvPr/>
        </p:nvGrpSpPr>
        <p:grpSpPr bwMode="auto">
          <a:xfrm>
            <a:off x="2414588" y="5138738"/>
            <a:ext cx="546100" cy="274637"/>
            <a:chOff x="2974" y="977"/>
            <a:chExt cx="344" cy="173"/>
          </a:xfrm>
        </p:grpSpPr>
        <p:sp>
          <p:nvSpPr>
            <p:cNvPr id="44087" name="Oval 5"/>
            <p:cNvSpPr>
              <a:spLocks noChangeArrowheads="1"/>
            </p:cNvSpPr>
            <p:nvPr/>
          </p:nvSpPr>
          <p:spPr bwMode="auto">
            <a:xfrm>
              <a:off x="2974" y="102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44088" name="Text Box 6"/>
            <p:cNvSpPr txBox="1">
              <a:spLocks noChangeArrowheads="1"/>
            </p:cNvSpPr>
            <p:nvPr/>
          </p:nvSpPr>
          <p:spPr bwMode="auto">
            <a:xfrm>
              <a:off x="3000" y="977"/>
              <a:ext cx="318" cy="173"/>
            </a:xfrm>
            <a:prstGeom prst="rect">
              <a:avLst/>
            </a:prstGeom>
            <a:noFill/>
            <a:ln w="9525">
              <a:noFill/>
              <a:miter lim="800000"/>
              <a:headEnd/>
              <a:tailEnd/>
            </a:ln>
          </p:spPr>
          <p:txBody>
            <a:bodyPr wrap="none">
              <a:spAutoFit/>
            </a:bodyPr>
            <a:lstStyle/>
            <a:p>
              <a:pPr eaLnBrk="0" hangingPunct="0"/>
              <a:r>
                <a:rPr lang="en-US" sz="1200">
                  <a:solidFill>
                    <a:srgbClr val="FF0000"/>
                  </a:solidFill>
                </a:rPr>
                <a:t>ARC</a:t>
              </a:r>
            </a:p>
          </p:txBody>
        </p:sp>
      </p:grpSp>
      <p:grpSp>
        <p:nvGrpSpPr>
          <p:cNvPr id="44037" name="Group 7"/>
          <p:cNvGrpSpPr>
            <a:grpSpLocks/>
          </p:cNvGrpSpPr>
          <p:nvPr/>
        </p:nvGrpSpPr>
        <p:grpSpPr bwMode="auto">
          <a:xfrm>
            <a:off x="4140200" y="3336925"/>
            <a:ext cx="722313" cy="274638"/>
            <a:chOff x="2584" y="2005"/>
            <a:chExt cx="455" cy="173"/>
          </a:xfrm>
        </p:grpSpPr>
        <p:sp>
          <p:nvSpPr>
            <p:cNvPr id="44085" name="Oval 8"/>
            <p:cNvSpPr>
              <a:spLocks noChangeArrowheads="1"/>
            </p:cNvSpPr>
            <p:nvPr/>
          </p:nvSpPr>
          <p:spPr bwMode="auto">
            <a:xfrm>
              <a:off x="2584" y="209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44086" name="Text Box 9"/>
            <p:cNvSpPr txBox="1">
              <a:spLocks noChangeArrowheads="1"/>
            </p:cNvSpPr>
            <p:nvPr/>
          </p:nvSpPr>
          <p:spPr bwMode="auto">
            <a:xfrm>
              <a:off x="2656" y="2005"/>
              <a:ext cx="383" cy="173"/>
            </a:xfrm>
            <a:prstGeom prst="rect">
              <a:avLst/>
            </a:prstGeom>
            <a:noFill/>
            <a:ln w="9525">
              <a:noFill/>
              <a:miter lim="800000"/>
              <a:headEnd/>
              <a:tailEnd/>
            </a:ln>
          </p:spPr>
          <p:txBody>
            <a:bodyPr wrap="none">
              <a:spAutoFit/>
            </a:bodyPr>
            <a:lstStyle/>
            <a:p>
              <a:pPr eaLnBrk="0" hangingPunct="0"/>
              <a:r>
                <a:rPr lang="en-US" sz="1200">
                  <a:solidFill>
                    <a:srgbClr val="FF0000"/>
                  </a:solidFill>
                </a:rPr>
                <a:t>FEMA</a:t>
              </a:r>
            </a:p>
          </p:txBody>
        </p:sp>
      </p:grpSp>
      <p:grpSp>
        <p:nvGrpSpPr>
          <p:cNvPr id="44038" name="Group 10"/>
          <p:cNvGrpSpPr>
            <a:grpSpLocks/>
          </p:cNvGrpSpPr>
          <p:nvPr/>
        </p:nvGrpSpPr>
        <p:grpSpPr bwMode="auto">
          <a:xfrm>
            <a:off x="4376738" y="4805363"/>
            <a:ext cx="711200" cy="274637"/>
            <a:chOff x="2845" y="1135"/>
            <a:chExt cx="448" cy="173"/>
          </a:xfrm>
        </p:grpSpPr>
        <p:sp>
          <p:nvSpPr>
            <p:cNvPr id="44083" name="Text Box 11"/>
            <p:cNvSpPr txBox="1">
              <a:spLocks noChangeArrowheads="1"/>
            </p:cNvSpPr>
            <p:nvPr/>
          </p:nvSpPr>
          <p:spPr bwMode="auto">
            <a:xfrm>
              <a:off x="2874" y="1135"/>
              <a:ext cx="419" cy="173"/>
            </a:xfrm>
            <a:prstGeom prst="rect">
              <a:avLst/>
            </a:prstGeom>
            <a:noFill/>
            <a:ln w="9525">
              <a:noFill/>
              <a:miter lim="800000"/>
              <a:headEnd/>
              <a:tailEnd/>
            </a:ln>
          </p:spPr>
          <p:txBody>
            <a:bodyPr wrap="none">
              <a:spAutoFit/>
            </a:bodyPr>
            <a:lstStyle/>
            <a:p>
              <a:pPr eaLnBrk="0" hangingPunct="0"/>
              <a:r>
                <a:rPr lang="en-US" sz="1200">
                  <a:solidFill>
                    <a:schemeClr val="bg2"/>
                  </a:solidFill>
                </a:rPr>
                <a:t>Shelter</a:t>
              </a:r>
            </a:p>
          </p:txBody>
        </p:sp>
        <p:sp>
          <p:nvSpPr>
            <p:cNvPr id="44084" name="Oval 12"/>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44039" name="Group 13"/>
          <p:cNvGrpSpPr>
            <a:grpSpLocks/>
          </p:cNvGrpSpPr>
          <p:nvPr/>
        </p:nvGrpSpPr>
        <p:grpSpPr bwMode="auto">
          <a:xfrm>
            <a:off x="3535363" y="2330450"/>
            <a:ext cx="455612" cy="274638"/>
            <a:chOff x="2703" y="2427"/>
            <a:chExt cx="287" cy="173"/>
          </a:xfrm>
        </p:grpSpPr>
        <p:sp>
          <p:nvSpPr>
            <p:cNvPr id="44081" name="Rectangle 14"/>
            <p:cNvSpPr>
              <a:spLocks noChangeArrowheads="1"/>
            </p:cNvSpPr>
            <p:nvPr/>
          </p:nvSpPr>
          <p:spPr bwMode="auto">
            <a:xfrm>
              <a:off x="2751" y="2427"/>
              <a:ext cx="239" cy="173"/>
            </a:xfrm>
            <a:prstGeom prst="rect">
              <a:avLst/>
            </a:prstGeom>
            <a:noFill/>
            <a:ln w="9525">
              <a:noFill/>
              <a:miter lim="800000"/>
              <a:headEnd/>
              <a:tailEnd/>
            </a:ln>
          </p:spPr>
          <p:txBody>
            <a:bodyPr wrap="none">
              <a:spAutoFit/>
            </a:bodyPr>
            <a:lstStyle/>
            <a:p>
              <a:pPr eaLnBrk="0" hangingPunct="0"/>
              <a:r>
                <a:rPr lang="en-US" sz="1200">
                  <a:solidFill>
                    <a:srgbClr val="008000"/>
                  </a:solidFill>
                </a:rPr>
                <a:t>TX</a:t>
              </a:r>
            </a:p>
          </p:txBody>
        </p:sp>
        <p:sp>
          <p:nvSpPr>
            <p:cNvPr id="44082" name="Oval 15"/>
            <p:cNvSpPr>
              <a:spLocks noChangeArrowheads="1"/>
            </p:cNvSpPr>
            <p:nvPr/>
          </p:nvSpPr>
          <p:spPr bwMode="auto">
            <a:xfrm>
              <a:off x="2703" y="2481"/>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4040" name="Group 16"/>
          <p:cNvGrpSpPr>
            <a:grpSpLocks/>
          </p:cNvGrpSpPr>
          <p:nvPr/>
        </p:nvGrpSpPr>
        <p:grpSpPr bwMode="auto">
          <a:xfrm>
            <a:off x="5716588" y="3649663"/>
            <a:ext cx="469900" cy="274637"/>
            <a:chOff x="3322" y="2583"/>
            <a:chExt cx="296" cy="173"/>
          </a:xfrm>
        </p:grpSpPr>
        <p:sp>
          <p:nvSpPr>
            <p:cNvPr id="44079" name="Text Box 17"/>
            <p:cNvSpPr txBox="1">
              <a:spLocks noChangeArrowheads="1"/>
            </p:cNvSpPr>
            <p:nvPr/>
          </p:nvSpPr>
          <p:spPr bwMode="auto">
            <a:xfrm>
              <a:off x="3358" y="2583"/>
              <a:ext cx="260" cy="173"/>
            </a:xfrm>
            <a:prstGeom prst="rect">
              <a:avLst/>
            </a:prstGeom>
            <a:noFill/>
            <a:ln w="9525">
              <a:noFill/>
              <a:miter lim="800000"/>
              <a:headEnd/>
              <a:tailEnd/>
            </a:ln>
          </p:spPr>
          <p:txBody>
            <a:bodyPr wrap="none">
              <a:spAutoFit/>
            </a:bodyPr>
            <a:lstStyle/>
            <a:p>
              <a:pPr eaLnBrk="0" hangingPunct="0"/>
              <a:r>
                <a:rPr lang="en-US" sz="1200">
                  <a:solidFill>
                    <a:srgbClr val="008000"/>
                  </a:solidFill>
                </a:rPr>
                <a:t>MS</a:t>
              </a:r>
            </a:p>
          </p:txBody>
        </p:sp>
        <p:sp>
          <p:nvSpPr>
            <p:cNvPr id="44080" name="Oval 18"/>
            <p:cNvSpPr>
              <a:spLocks noChangeArrowheads="1"/>
            </p:cNvSpPr>
            <p:nvPr/>
          </p:nvSpPr>
          <p:spPr bwMode="auto">
            <a:xfrm>
              <a:off x="3322" y="2634"/>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4041" name="Group 19"/>
          <p:cNvGrpSpPr>
            <a:grpSpLocks/>
          </p:cNvGrpSpPr>
          <p:nvPr/>
        </p:nvGrpSpPr>
        <p:grpSpPr bwMode="auto">
          <a:xfrm>
            <a:off x="5616575" y="2755900"/>
            <a:ext cx="457200" cy="274638"/>
            <a:chOff x="2359" y="3380"/>
            <a:chExt cx="288" cy="173"/>
          </a:xfrm>
        </p:grpSpPr>
        <p:sp>
          <p:nvSpPr>
            <p:cNvPr id="44077" name="Text Box 20"/>
            <p:cNvSpPr txBox="1">
              <a:spLocks noChangeArrowheads="1"/>
            </p:cNvSpPr>
            <p:nvPr/>
          </p:nvSpPr>
          <p:spPr bwMode="auto">
            <a:xfrm>
              <a:off x="2414" y="3380"/>
              <a:ext cx="233" cy="173"/>
            </a:xfrm>
            <a:prstGeom prst="rect">
              <a:avLst/>
            </a:prstGeom>
            <a:noFill/>
            <a:ln w="9525">
              <a:noFill/>
              <a:miter lim="800000"/>
              <a:headEnd/>
              <a:tailEnd/>
            </a:ln>
          </p:spPr>
          <p:txBody>
            <a:bodyPr wrap="none">
              <a:spAutoFit/>
            </a:bodyPr>
            <a:lstStyle/>
            <a:p>
              <a:pPr eaLnBrk="0" hangingPunct="0"/>
              <a:r>
                <a:rPr lang="en-US" sz="1200">
                  <a:solidFill>
                    <a:srgbClr val="008000"/>
                  </a:solidFill>
                </a:rPr>
                <a:t>LA</a:t>
              </a:r>
            </a:p>
          </p:txBody>
        </p:sp>
        <p:sp>
          <p:nvSpPr>
            <p:cNvPr id="44078" name="Oval 21"/>
            <p:cNvSpPr>
              <a:spLocks noChangeArrowheads="1"/>
            </p:cNvSpPr>
            <p:nvPr/>
          </p:nvSpPr>
          <p:spPr bwMode="auto">
            <a:xfrm>
              <a:off x="2359" y="3439"/>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4042" name="Group 22"/>
          <p:cNvGrpSpPr>
            <a:grpSpLocks/>
          </p:cNvGrpSpPr>
          <p:nvPr/>
        </p:nvGrpSpPr>
        <p:grpSpPr bwMode="auto">
          <a:xfrm>
            <a:off x="6594475" y="3727450"/>
            <a:ext cx="482600" cy="274638"/>
            <a:chOff x="2488" y="3851"/>
            <a:chExt cx="304" cy="173"/>
          </a:xfrm>
        </p:grpSpPr>
        <p:sp>
          <p:nvSpPr>
            <p:cNvPr id="44075" name="Rectangle 23"/>
            <p:cNvSpPr>
              <a:spLocks noChangeArrowheads="1"/>
            </p:cNvSpPr>
            <p:nvPr/>
          </p:nvSpPr>
          <p:spPr bwMode="auto">
            <a:xfrm>
              <a:off x="2532" y="3851"/>
              <a:ext cx="260" cy="173"/>
            </a:xfrm>
            <a:prstGeom prst="rect">
              <a:avLst/>
            </a:prstGeom>
            <a:noFill/>
            <a:ln w="9525">
              <a:noFill/>
              <a:miter lim="800000"/>
              <a:headEnd/>
              <a:tailEnd/>
            </a:ln>
          </p:spPr>
          <p:txBody>
            <a:bodyPr wrap="none">
              <a:spAutoFit/>
            </a:bodyPr>
            <a:lstStyle/>
            <a:p>
              <a:pPr eaLnBrk="0" hangingPunct="0"/>
              <a:r>
                <a:rPr lang="en-US" sz="1200">
                  <a:solidFill>
                    <a:srgbClr val="008000"/>
                  </a:solidFill>
                </a:rPr>
                <a:t>NO</a:t>
              </a:r>
            </a:p>
          </p:txBody>
        </p:sp>
        <p:sp>
          <p:nvSpPr>
            <p:cNvPr id="44076" name="Oval 24"/>
            <p:cNvSpPr>
              <a:spLocks noChangeArrowheads="1"/>
            </p:cNvSpPr>
            <p:nvPr/>
          </p:nvSpPr>
          <p:spPr bwMode="auto">
            <a:xfrm>
              <a:off x="2488" y="3916"/>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4043" name="Group 25"/>
          <p:cNvGrpSpPr>
            <a:grpSpLocks/>
          </p:cNvGrpSpPr>
          <p:nvPr/>
        </p:nvGrpSpPr>
        <p:grpSpPr bwMode="auto">
          <a:xfrm>
            <a:off x="4881563" y="2947988"/>
            <a:ext cx="509587" cy="274637"/>
            <a:chOff x="3274" y="2098"/>
            <a:chExt cx="321" cy="173"/>
          </a:xfrm>
        </p:grpSpPr>
        <p:sp>
          <p:nvSpPr>
            <p:cNvPr id="44073" name="Text Box 26"/>
            <p:cNvSpPr txBox="1">
              <a:spLocks noChangeArrowheads="1"/>
            </p:cNvSpPr>
            <p:nvPr/>
          </p:nvSpPr>
          <p:spPr bwMode="auto">
            <a:xfrm>
              <a:off x="3367" y="2098"/>
              <a:ext cx="228" cy="173"/>
            </a:xfrm>
            <a:prstGeom prst="rect">
              <a:avLst/>
            </a:prstGeom>
            <a:noFill/>
            <a:ln w="9525">
              <a:noFill/>
              <a:miter lim="800000"/>
              <a:headEnd/>
              <a:tailEnd/>
            </a:ln>
          </p:spPr>
          <p:txBody>
            <a:bodyPr wrap="none">
              <a:spAutoFit/>
            </a:bodyPr>
            <a:lstStyle/>
            <a:p>
              <a:pPr eaLnBrk="0" hangingPunct="0"/>
              <a:r>
                <a:rPr lang="en-US" sz="1200">
                  <a:solidFill>
                    <a:srgbClr val="008000"/>
                  </a:solidFill>
                </a:rPr>
                <a:t>FL</a:t>
              </a:r>
            </a:p>
          </p:txBody>
        </p:sp>
        <p:sp>
          <p:nvSpPr>
            <p:cNvPr id="44074" name="Oval 27"/>
            <p:cNvSpPr>
              <a:spLocks noChangeArrowheads="1"/>
            </p:cNvSpPr>
            <p:nvPr/>
          </p:nvSpPr>
          <p:spPr bwMode="auto">
            <a:xfrm>
              <a:off x="3274" y="2115"/>
              <a:ext cx="115" cy="120"/>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4044" name="Group 28"/>
          <p:cNvGrpSpPr>
            <a:grpSpLocks/>
          </p:cNvGrpSpPr>
          <p:nvPr/>
        </p:nvGrpSpPr>
        <p:grpSpPr bwMode="auto">
          <a:xfrm>
            <a:off x="5291138" y="3121025"/>
            <a:ext cx="660400" cy="274638"/>
            <a:chOff x="2845" y="1135"/>
            <a:chExt cx="416" cy="173"/>
          </a:xfrm>
        </p:grpSpPr>
        <p:sp>
          <p:nvSpPr>
            <p:cNvPr id="44071" name="Text Box 29"/>
            <p:cNvSpPr txBox="1">
              <a:spLocks noChangeArrowheads="1"/>
            </p:cNvSpPr>
            <p:nvPr/>
          </p:nvSpPr>
          <p:spPr bwMode="auto">
            <a:xfrm>
              <a:off x="2874" y="1135"/>
              <a:ext cx="387" cy="173"/>
            </a:xfrm>
            <a:prstGeom prst="rect">
              <a:avLst/>
            </a:prstGeom>
            <a:noFill/>
            <a:ln w="9525">
              <a:noFill/>
              <a:miter lim="800000"/>
              <a:headEnd/>
              <a:tailEnd/>
            </a:ln>
          </p:spPr>
          <p:txBody>
            <a:bodyPr wrap="none">
              <a:spAutoFit/>
            </a:bodyPr>
            <a:lstStyle/>
            <a:p>
              <a:pPr eaLnBrk="0" hangingPunct="0"/>
              <a:r>
                <a:rPr lang="en-US" sz="1200">
                  <a:solidFill>
                    <a:schemeClr val="bg2"/>
                  </a:solidFill>
                </a:rPr>
                <a:t>Power</a:t>
              </a:r>
            </a:p>
          </p:txBody>
        </p:sp>
        <p:sp>
          <p:nvSpPr>
            <p:cNvPr id="44072" name="Oval 30"/>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44045" name="Group 31"/>
          <p:cNvGrpSpPr>
            <a:grpSpLocks/>
          </p:cNvGrpSpPr>
          <p:nvPr/>
        </p:nvGrpSpPr>
        <p:grpSpPr bwMode="auto">
          <a:xfrm>
            <a:off x="4295775" y="1600200"/>
            <a:ext cx="679450" cy="274638"/>
            <a:chOff x="2584" y="2005"/>
            <a:chExt cx="428" cy="173"/>
          </a:xfrm>
        </p:grpSpPr>
        <p:sp>
          <p:nvSpPr>
            <p:cNvPr id="44069" name="Oval 32"/>
            <p:cNvSpPr>
              <a:spLocks noChangeArrowheads="1"/>
            </p:cNvSpPr>
            <p:nvPr/>
          </p:nvSpPr>
          <p:spPr bwMode="auto">
            <a:xfrm>
              <a:off x="2584" y="209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44070" name="Text Box 33"/>
            <p:cNvSpPr txBox="1">
              <a:spLocks noChangeArrowheads="1"/>
            </p:cNvSpPr>
            <p:nvPr/>
          </p:nvSpPr>
          <p:spPr bwMode="auto">
            <a:xfrm>
              <a:off x="2656" y="2005"/>
              <a:ext cx="356" cy="173"/>
            </a:xfrm>
            <a:prstGeom prst="rect">
              <a:avLst/>
            </a:prstGeom>
            <a:noFill/>
            <a:ln w="9525">
              <a:noFill/>
              <a:miter lim="800000"/>
              <a:headEnd/>
              <a:tailEnd/>
            </a:ln>
          </p:spPr>
          <p:txBody>
            <a:bodyPr wrap="none">
              <a:spAutoFit/>
            </a:bodyPr>
            <a:lstStyle/>
            <a:p>
              <a:pPr eaLnBrk="0" hangingPunct="0"/>
              <a:r>
                <a:rPr lang="en-US" sz="1200">
                  <a:solidFill>
                    <a:srgbClr val="FF0000"/>
                  </a:solidFill>
                </a:rPr>
                <a:t>FP&amp;L</a:t>
              </a:r>
            </a:p>
          </p:txBody>
        </p:sp>
      </p:grpSp>
      <p:grpSp>
        <p:nvGrpSpPr>
          <p:cNvPr id="44046" name="Group 34"/>
          <p:cNvGrpSpPr>
            <a:grpSpLocks/>
          </p:cNvGrpSpPr>
          <p:nvPr/>
        </p:nvGrpSpPr>
        <p:grpSpPr bwMode="auto">
          <a:xfrm>
            <a:off x="3429000" y="1447800"/>
            <a:ext cx="460375" cy="274638"/>
            <a:chOff x="3322" y="2583"/>
            <a:chExt cx="290" cy="173"/>
          </a:xfrm>
        </p:grpSpPr>
        <p:sp>
          <p:nvSpPr>
            <p:cNvPr id="44067" name="Text Box 35"/>
            <p:cNvSpPr txBox="1">
              <a:spLocks noChangeArrowheads="1"/>
            </p:cNvSpPr>
            <p:nvPr/>
          </p:nvSpPr>
          <p:spPr bwMode="auto">
            <a:xfrm>
              <a:off x="3358" y="2583"/>
              <a:ext cx="254" cy="173"/>
            </a:xfrm>
            <a:prstGeom prst="rect">
              <a:avLst/>
            </a:prstGeom>
            <a:noFill/>
            <a:ln w="9525">
              <a:noFill/>
              <a:miter lim="800000"/>
              <a:headEnd/>
              <a:tailEnd/>
            </a:ln>
          </p:spPr>
          <p:txBody>
            <a:bodyPr wrap="none">
              <a:spAutoFit/>
            </a:bodyPr>
            <a:lstStyle/>
            <a:p>
              <a:pPr eaLnBrk="0" hangingPunct="0"/>
              <a:r>
                <a:rPr lang="en-US" sz="1200">
                  <a:solidFill>
                    <a:srgbClr val="008000"/>
                  </a:solidFill>
                </a:rPr>
                <a:t>NC</a:t>
              </a:r>
            </a:p>
          </p:txBody>
        </p:sp>
        <p:sp>
          <p:nvSpPr>
            <p:cNvPr id="44068" name="Oval 36"/>
            <p:cNvSpPr>
              <a:spLocks noChangeArrowheads="1"/>
            </p:cNvSpPr>
            <p:nvPr/>
          </p:nvSpPr>
          <p:spPr bwMode="auto">
            <a:xfrm>
              <a:off x="3322" y="2634"/>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4047" name="Group 37"/>
          <p:cNvGrpSpPr>
            <a:grpSpLocks/>
          </p:cNvGrpSpPr>
          <p:nvPr/>
        </p:nvGrpSpPr>
        <p:grpSpPr bwMode="auto">
          <a:xfrm>
            <a:off x="4676775" y="2592388"/>
            <a:ext cx="461963" cy="274637"/>
            <a:chOff x="3322" y="2583"/>
            <a:chExt cx="291" cy="173"/>
          </a:xfrm>
        </p:grpSpPr>
        <p:sp>
          <p:nvSpPr>
            <p:cNvPr id="44065" name="Text Box 38"/>
            <p:cNvSpPr txBox="1">
              <a:spLocks noChangeArrowheads="1"/>
            </p:cNvSpPr>
            <p:nvPr/>
          </p:nvSpPr>
          <p:spPr bwMode="auto">
            <a:xfrm>
              <a:off x="3358" y="2583"/>
              <a:ext cx="255" cy="173"/>
            </a:xfrm>
            <a:prstGeom prst="rect">
              <a:avLst/>
            </a:prstGeom>
            <a:noFill/>
            <a:ln w="9525">
              <a:noFill/>
              <a:miter lim="800000"/>
              <a:headEnd/>
              <a:tailEnd/>
            </a:ln>
          </p:spPr>
          <p:txBody>
            <a:bodyPr wrap="none">
              <a:spAutoFit/>
            </a:bodyPr>
            <a:lstStyle/>
            <a:p>
              <a:pPr eaLnBrk="0" hangingPunct="0"/>
              <a:r>
                <a:rPr lang="en-US" sz="1200">
                  <a:solidFill>
                    <a:srgbClr val="008000"/>
                  </a:solidFill>
                </a:rPr>
                <a:t>GA</a:t>
              </a:r>
            </a:p>
          </p:txBody>
        </p:sp>
        <p:sp>
          <p:nvSpPr>
            <p:cNvPr id="44066" name="Oval 39"/>
            <p:cNvSpPr>
              <a:spLocks noChangeArrowheads="1"/>
            </p:cNvSpPr>
            <p:nvPr/>
          </p:nvSpPr>
          <p:spPr bwMode="auto">
            <a:xfrm>
              <a:off x="3322" y="2634"/>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4048" name="Group 40"/>
          <p:cNvGrpSpPr>
            <a:grpSpLocks/>
          </p:cNvGrpSpPr>
          <p:nvPr/>
        </p:nvGrpSpPr>
        <p:grpSpPr bwMode="auto">
          <a:xfrm>
            <a:off x="4083050" y="1927225"/>
            <a:ext cx="889000" cy="274638"/>
            <a:chOff x="2845" y="1135"/>
            <a:chExt cx="560" cy="173"/>
          </a:xfrm>
        </p:grpSpPr>
        <p:sp>
          <p:nvSpPr>
            <p:cNvPr id="44063" name="Text Box 41"/>
            <p:cNvSpPr txBox="1">
              <a:spLocks noChangeArrowheads="1"/>
            </p:cNvSpPr>
            <p:nvPr/>
          </p:nvSpPr>
          <p:spPr bwMode="auto">
            <a:xfrm>
              <a:off x="2874" y="1135"/>
              <a:ext cx="531" cy="173"/>
            </a:xfrm>
            <a:prstGeom prst="rect">
              <a:avLst/>
            </a:prstGeom>
            <a:noFill/>
            <a:ln w="9525">
              <a:noFill/>
              <a:miter lim="800000"/>
              <a:headEnd/>
              <a:tailEnd/>
            </a:ln>
          </p:spPr>
          <p:txBody>
            <a:bodyPr wrap="none">
              <a:spAutoFit/>
            </a:bodyPr>
            <a:lstStyle/>
            <a:p>
              <a:pPr eaLnBrk="0" hangingPunct="0"/>
              <a:r>
                <a:rPr lang="en-US" sz="1200">
                  <a:solidFill>
                    <a:srgbClr val="FF0000"/>
                  </a:solidFill>
                </a:rPr>
                <a:t>AL Power</a:t>
              </a:r>
            </a:p>
          </p:txBody>
        </p:sp>
        <p:sp>
          <p:nvSpPr>
            <p:cNvPr id="44064" name="Oval 42"/>
            <p:cNvSpPr>
              <a:spLocks noChangeArrowheads="1"/>
            </p:cNvSpPr>
            <p:nvPr/>
          </p:nvSpPr>
          <p:spPr bwMode="auto">
            <a:xfrm>
              <a:off x="2845" y="1184"/>
              <a:ext cx="68" cy="68"/>
            </a:xfrm>
            <a:prstGeom prst="ellipse">
              <a:avLst/>
            </a:prstGeom>
            <a:solidFill>
              <a:srgbClr val="FF0000"/>
            </a:solidFill>
            <a:ln w="9525">
              <a:noFill/>
              <a:round/>
              <a:headEnd/>
              <a:tailEnd/>
            </a:ln>
          </p:spPr>
          <p:txBody>
            <a:bodyPr wrap="none" anchor="ctr"/>
            <a:lstStyle/>
            <a:p>
              <a:pPr algn="ctr" eaLnBrk="0" hangingPunct="0"/>
              <a:endParaRPr lang="en-US"/>
            </a:p>
          </p:txBody>
        </p:sp>
      </p:grpSp>
      <p:grpSp>
        <p:nvGrpSpPr>
          <p:cNvPr id="44049" name="Group 43"/>
          <p:cNvGrpSpPr>
            <a:grpSpLocks/>
          </p:cNvGrpSpPr>
          <p:nvPr/>
        </p:nvGrpSpPr>
        <p:grpSpPr bwMode="auto">
          <a:xfrm>
            <a:off x="6410325" y="4144963"/>
            <a:ext cx="628650" cy="274637"/>
            <a:chOff x="2845" y="1135"/>
            <a:chExt cx="396" cy="173"/>
          </a:xfrm>
        </p:grpSpPr>
        <p:sp>
          <p:nvSpPr>
            <p:cNvPr id="44061" name="Text Box 44"/>
            <p:cNvSpPr txBox="1">
              <a:spLocks noChangeArrowheads="1"/>
            </p:cNvSpPr>
            <p:nvPr/>
          </p:nvSpPr>
          <p:spPr bwMode="auto">
            <a:xfrm>
              <a:off x="2874" y="1135"/>
              <a:ext cx="367" cy="173"/>
            </a:xfrm>
            <a:prstGeom prst="rect">
              <a:avLst/>
            </a:prstGeom>
            <a:noFill/>
            <a:ln w="9525">
              <a:noFill/>
              <a:miter lim="800000"/>
              <a:headEnd/>
              <a:tailEnd/>
            </a:ln>
          </p:spPr>
          <p:txBody>
            <a:bodyPr wrap="none">
              <a:spAutoFit/>
            </a:bodyPr>
            <a:lstStyle/>
            <a:p>
              <a:pPr eaLnBrk="0" hangingPunct="0"/>
              <a:r>
                <a:rPr lang="en-US" sz="1200">
                  <a:solidFill>
                    <a:schemeClr val="bg2"/>
                  </a:solidFill>
                </a:rPr>
                <a:t>S &amp; R</a:t>
              </a:r>
            </a:p>
          </p:txBody>
        </p:sp>
        <p:sp>
          <p:nvSpPr>
            <p:cNvPr id="44062" name="Oval 45"/>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44050" name="Group 46"/>
          <p:cNvGrpSpPr>
            <a:grpSpLocks/>
          </p:cNvGrpSpPr>
          <p:nvPr/>
        </p:nvGrpSpPr>
        <p:grpSpPr bwMode="auto">
          <a:xfrm>
            <a:off x="5097463" y="1946275"/>
            <a:ext cx="1250950" cy="274638"/>
            <a:chOff x="2845" y="1135"/>
            <a:chExt cx="788" cy="173"/>
          </a:xfrm>
        </p:grpSpPr>
        <p:sp>
          <p:nvSpPr>
            <p:cNvPr id="44059" name="Text Box 47"/>
            <p:cNvSpPr txBox="1">
              <a:spLocks noChangeArrowheads="1"/>
            </p:cNvSpPr>
            <p:nvPr/>
          </p:nvSpPr>
          <p:spPr bwMode="auto">
            <a:xfrm>
              <a:off x="2874" y="1135"/>
              <a:ext cx="759" cy="173"/>
            </a:xfrm>
            <a:prstGeom prst="rect">
              <a:avLst/>
            </a:prstGeom>
            <a:noFill/>
            <a:ln w="9525">
              <a:noFill/>
              <a:miter lim="800000"/>
              <a:headEnd/>
              <a:tailEnd/>
            </a:ln>
          </p:spPr>
          <p:txBody>
            <a:bodyPr wrap="none">
              <a:spAutoFit/>
            </a:bodyPr>
            <a:lstStyle/>
            <a:p>
              <a:pPr eaLnBrk="0" hangingPunct="0"/>
              <a:r>
                <a:rPr lang="en-US" sz="1200">
                  <a:solidFill>
                    <a:srgbClr val="FF0000"/>
                  </a:solidFill>
                </a:rPr>
                <a:t>National</a:t>
              </a:r>
              <a:r>
                <a:rPr lang="en-US" sz="1200">
                  <a:solidFill>
                    <a:schemeClr val="bg2"/>
                  </a:solidFill>
                </a:rPr>
                <a:t> </a:t>
              </a:r>
              <a:r>
                <a:rPr lang="en-US" sz="1200">
                  <a:solidFill>
                    <a:srgbClr val="FF0000"/>
                  </a:solidFill>
                </a:rPr>
                <a:t>Guard</a:t>
              </a:r>
            </a:p>
          </p:txBody>
        </p:sp>
        <p:sp>
          <p:nvSpPr>
            <p:cNvPr id="44060" name="Oval 48"/>
            <p:cNvSpPr>
              <a:spLocks noChangeArrowheads="1"/>
            </p:cNvSpPr>
            <p:nvPr/>
          </p:nvSpPr>
          <p:spPr bwMode="auto">
            <a:xfrm>
              <a:off x="2845" y="1184"/>
              <a:ext cx="68" cy="68"/>
            </a:xfrm>
            <a:prstGeom prst="ellipse">
              <a:avLst/>
            </a:prstGeom>
            <a:solidFill>
              <a:srgbClr val="FF0000"/>
            </a:solidFill>
            <a:ln w="9525">
              <a:noFill/>
              <a:round/>
              <a:headEnd/>
              <a:tailEnd/>
            </a:ln>
          </p:spPr>
          <p:txBody>
            <a:bodyPr wrap="none" anchor="ctr"/>
            <a:lstStyle/>
            <a:p>
              <a:pPr algn="ctr" eaLnBrk="0" hangingPunct="0"/>
              <a:endParaRPr lang="en-US"/>
            </a:p>
          </p:txBody>
        </p:sp>
      </p:grpSp>
      <p:grpSp>
        <p:nvGrpSpPr>
          <p:cNvPr id="44051" name="Group 49"/>
          <p:cNvGrpSpPr>
            <a:grpSpLocks/>
          </p:cNvGrpSpPr>
          <p:nvPr/>
        </p:nvGrpSpPr>
        <p:grpSpPr bwMode="auto">
          <a:xfrm>
            <a:off x="4633913" y="3119438"/>
            <a:ext cx="446087" cy="274637"/>
            <a:chOff x="2703" y="2427"/>
            <a:chExt cx="281" cy="173"/>
          </a:xfrm>
        </p:grpSpPr>
        <p:sp>
          <p:nvSpPr>
            <p:cNvPr id="44057" name="Rectangle 50"/>
            <p:cNvSpPr>
              <a:spLocks noChangeArrowheads="1"/>
            </p:cNvSpPr>
            <p:nvPr/>
          </p:nvSpPr>
          <p:spPr bwMode="auto">
            <a:xfrm>
              <a:off x="2751" y="2427"/>
              <a:ext cx="233" cy="173"/>
            </a:xfrm>
            <a:prstGeom prst="rect">
              <a:avLst/>
            </a:prstGeom>
            <a:noFill/>
            <a:ln w="9525">
              <a:noFill/>
              <a:miter lim="800000"/>
              <a:headEnd/>
              <a:tailEnd/>
            </a:ln>
          </p:spPr>
          <p:txBody>
            <a:bodyPr wrap="none">
              <a:spAutoFit/>
            </a:bodyPr>
            <a:lstStyle/>
            <a:p>
              <a:pPr eaLnBrk="0" hangingPunct="0"/>
              <a:r>
                <a:rPr lang="en-US" sz="1200">
                  <a:solidFill>
                    <a:srgbClr val="008000"/>
                  </a:solidFill>
                </a:rPr>
                <a:t>AL</a:t>
              </a:r>
            </a:p>
          </p:txBody>
        </p:sp>
        <p:sp>
          <p:nvSpPr>
            <p:cNvPr id="44058" name="Oval 51"/>
            <p:cNvSpPr>
              <a:spLocks noChangeArrowheads="1"/>
            </p:cNvSpPr>
            <p:nvPr/>
          </p:nvSpPr>
          <p:spPr bwMode="auto">
            <a:xfrm>
              <a:off x="2703" y="2481"/>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pic>
        <p:nvPicPr>
          <p:cNvPr id="44052" name="Picture 52"/>
          <p:cNvPicPr>
            <a:picLocks noChangeAspect="1" noChangeArrowheads="1"/>
          </p:cNvPicPr>
          <p:nvPr/>
        </p:nvPicPr>
        <p:blipFill>
          <a:blip r:embed="rId4"/>
          <a:srcRect/>
          <a:stretch>
            <a:fillRect/>
          </a:stretch>
        </p:blipFill>
        <p:spPr bwMode="auto">
          <a:xfrm>
            <a:off x="530225" y="4471988"/>
            <a:ext cx="835025" cy="1139825"/>
          </a:xfrm>
          <a:prstGeom prst="rect">
            <a:avLst/>
          </a:prstGeom>
          <a:noFill/>
          <a:ln w="9525">
            <a:noFill/>
            <a:miter lim="800000"/>
            <a:headEnd/>
            <a:tailEnd/>
          </a:ln>
        </p:spPr>
      </p:pic>
      <p:pic>
        <p:nvPicPr>
          <p:cNvPr id="44053" name="Picture 7" descr="NU Logo"/>
          <p:cNvPicPr>
            <a:picLocks noChangeAspect="1" noChangeArrowheads="1"/>
          </p:cNvPicPr>
          <p:nvPr/>
        </p:nvPicPr>
        <p:blipFill>
          <a:blip r:embed="rId5"/>
          <a:srcRect/>
          <a:stretch>
            <a:fillRect/>
          </a:stretch>
        </p:blipFill>
        <p:spPr bwMode="auto">
          <a:xfrm>
            <a:off x="0" y="5897563"/>
            <a:ext cx="960438" cy="960437"/>
          </a:xfrm>
          <a:prstGeom prst="rect">
            <a:avLst/>
          </a:prstGeom>
          <a:noFill/>
          <a:ln w="9525">
            <a:noFill/>
            <a:miter lim="800000"/>
            <a:headEnd/>
            <a:tailEnd/>
          </a:ln>
        </p:spPr>
      </p:pic>
      <p:grpSp>
        <p:nvGrpSpPr>
          <p:cNvPr id="44054" name="Group 9"/>
          <p:cNvGrpSpPr>
            <a:grpSpLocks/>
          </p:cNvGrpSpPr>
          <p:nvPr/>
        </p:nvGrpSpPr>
        <p:grpSpPr bwMode="auto">
          <a:xfrm>
            <a:off x="7467600" y="5903913"/>
            <a:ext cx="1676400" cy="954087"/>
            <a:chOff x="7467600" y="5903893"/>
            <a:chExt cx="1676400" cy="954107"/>
          </a:xfrm>
        </p:grpSpPr>
        <p:pic>
          <p:nvPicPr>
            <p:cNvPr id="44055" name="Picture 3" descr="Sonic logo.jpg"/>
            <p:cNvPicPr>
              <a:picLocks noChangeAspect="1"/>
            </p:cNvPicPr>
            <p:nvPr/>
          </p:nvPicPr>
          <p:blipFill>
            <a:blip r:embed="rId6"/>
            <a:srcRect/>
            <a:stretch>
              <a:fillRect/>
            </a:stretch>
          </p:blipFill>
          <p:spPr bwMode="auto">
            <a:xfrm>
              <a:off x="8229600" y="6259420"/>
              <a:ext cx="855517" cy="293780"/>
            </a:xfrm>
            <a:prstGeom prst="rect">
              <a:avLst/>
            </a:prstGeom>
            <a:noFill/>
            <a:ln w="9525">
              <a:noFill/>
              <a:miter lim="800000"/>
              <a:headEnd/>
              <a:tailEnd/>
            </a:ln>
          </p:spPr>
        </p:pic>
        <p:sp>
          <p:nvSpPr>
            <p:cNvPr id="44056"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lum bright="66000"/>
          </a:blip>
          <a:srcRect l="681" t="7616" r="28595" b="1292"/>
          <a:stretch>
            <a:fillRect/>
          </a:stretch>
        </p:blipFill>
        <p:spPr bwMode="auto">
          <a:xfrm>
            <a:off x="1676400" y="914400"/>
            <a:ext cx="6370638" cy="5549900"/>
          </a:xfrm>
          <a:prstGeom prst="rect">
            <a:avLst/>
          </a:prstGeom>
          <a:noFill/>
          <a:ln w="9525">
            <a:noFill/>
            <a:miter lim="800000"/>
            <a:headEnd/>
            <a:tailEnd/>
          </a:ln>
        </p:spPr>
      </p:pic>
      <p:sp>
        <p:nvSpPr>
          <p:cNvPr id="45059" name="Rectangle 3"/>
          <p:cNvSpPr>
            <a:spLocks noGrp="1" noChangeArrowheads="1"/>
          </p:cNvSpPr>
          <p:nvPr>
            <p:ph type="title"/>
          </p:nvPr>
        </p:nvSpPr>
        <p:spPr>
          <a:xfrm>
            <a:off x="1371600" y="0"/>
            <a:ext cx="7772400" cy="1143000"/>
          </a:xfrm>
        </p:spPr>
        <p:txBody>
          <a:bodyPr/>
          <a:lstStyle/>
          <a:p>
            <a:pPr eaLnBrk="1" hangingPunct="1"/>
            <a:r>
              <a:rPr lang="en-US" smtClean="0"/>
              <a:t>Time Slice 4 to 5</a:t>
            </a:r>
          </a:p>
        </p:txBody>
      </p:sp>
      <p:grpSp>
        <p:nvGrpSpPr>
          <p:cNvPr id="2" name="Group 4"/>
          <p:cNvGrpSpPr>
            <a:grpSpLocks/>
          </p:cNvGrpSpPr>
          <p:nvPr/>
        </p:nvGrpSpPr>
        <p:grpSpPr bwMode="auto">
          <a:xfrm>
            <a:off x="2414588" y="5138738"/>
            <a:ext cx="546100" cy="274637"/>
            <a:chOff x="2974" y="977"/>
            <a:chExt cx="344" cy="173"/>
          </a:xfrm>
        </p:grpSpPr>
        <p:sp>
          <p:nvSpPr>
            <p:cNvPr id="45111" name="Oval 5"/>
            <p:cNvSpPr>
              <a:spLocks noChangeArrowheads="1"/>
            </p:cNvSpPr>
            <p:nvPr/>
          </p:nvSpPr>
          <p:spPr bwMode="auto">
            <a:xfrm>
              <a:off x="2974" y="102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45112" name="Text Box 6"/>
            <p:cNvSpPr txBox="1">
              <a:spLocks noChangeArrowheads="1"/>
            </p:cNvSpPr>
            <p:nvPr/>
          </p:nvSpPr>
          <p:spPr bwMode="auto">
            <a:xfrm>
              <a:off x="3000" y="977"/>
              <a:ext cx="318" cy="173"/>
            </a:xfrm>
            <a:prstGeom prst="rect">
              <a:avLst/>
            </a:prstGeom>
            <a:noFill/>
            <a:ln w="9525">
              <a:noFill/>
              <a:miter lim="800000"/>
              <a:headEnd/>
              <a:tailEnd/>
            </a:ln>
          </p:spPr>
          <p:txBody>
            <a:bodyPr wrap="none">
              <a:spAutoFit/>
            </a:bodyPr>
            <a:lstStyle/>
            <a:p>
              <a:pPr eaLnBrk="0" hangingPunct="0"/>
              <a:r>
                <a:rPr lang="en-US" sz="1200">
                  <a:solidFill>
                    <a:srgbClr val="FF0000"/>
                  </a:solidFill>
                </a:rPr>
                <a:t>ARC</a:t>
              </a:r>
            </a:p>
          </p:txBody>
        </p:sp>
      </p:grpSp>
      <p:grpSp>
        <p:nvGrpSpPr>
          <p:cNvPr id="3" name="Group 7"/>
          <p:cNvGrpSpPr>
            <a:grpSpLocks/>
          </p:cNvGrpSpPr>
          <p:nvPr/>
        </p:nvGrpSpPr>
        <p:grpSpPr bwMode="auto">
          <a:xfrm>
            <a:off x="4140200" y="3336925"/>
            <a:ext cx="722313" cy="274638"/>
            <a:chOff x="2584" y="2005"/>
            <a:chExt cx="455" cy="173"/>
          </a:xfrm>
        </p:grpSpPr>
        <p:sp>
          <p:nvSpPr>
            <p:cNvPr id="45109" name="Oval 8"/>
            <p:cNvSpPr>
              <a:spLocks noChangeArrowheads="1"/>
            </p:cNvSpPr>
            <p:nvPr/>
          </p:nvSpPr>
          <p:spPr bwMode="auto">
            <a:xfrm>
              <a:off x="2584" y="209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45110" name="Text Box 9"/>
            <p:cNvSpPr txBox="1">
              <a:spLocks noChangeArrowheads="1"/>
            </p:cNvSpPr>
            <p:nvPr/>
          </p:nvSpPr>
          <p:spPr bwMode="auto">
            <a:xfrm>
              <a:off x="2656" y="2005"/>
              <a:ext cx="383" cy="173"/>
            </a:xfrm>
            <a:prstGeom prst="rect">
              <a:avLst/>
            </a:prstGeom>
            <a:noFill/>
            <a:ln w="9525">
              <a:noFill/>
              <a:miter lim="800000"/>
              <a:headEnd/>
              <a:tailEnd/>
            </a:ln>
          </p:spPr>
          <p:txBody>
            <a:bodyPr wrap="none">
              <a:spAutoFit/>
            </a:bodyPr>
            <a:lstStyle/>
            <a:p>
              <a:pPr eaLnBrk="0" hangingPunct="0"/>
              <a:r>
                <a:rPr lang="en-US" sz="1200">
                  <a:solidFill>
                    <a:srgbClr val="FF0000"/>
                  </a:solidFill>
                </a:rPr>
                <a:t>FEMA</a:t>
              </a:r>
            </a:p>
          </p:txBody>
        </p:sp>
      </p:grpSp>
      <p:grpSp>
        <p:nvGrpSpPr>
          <p:cNvPr id="4" name="Group 10"/>
          <p:cNvGrpSpPr>
            <a:grpSpLocks/>
          </p:cNvGrpSpPr>
          <p:nvPr/>
        </p:nvGrpSpPr>
        <p:grpSpPr bwMode="auto">
          <a:xfrm>
            <a:off x="4376738" y="4805363"/>
            <a:ext cx="711200" cy="274637"/>
            <a:chOff x="2845" y="1135"/>
            <a:chExt cx="448" cy="173"/>
          </a:xfrm>
        </p:grpSpPr>
        <p:sp>
          <p:nvSpPr>
            <p:cNvPr id="45107" name="Text Box 11"/>
            <p:cNvSpPr txBox="1">
              <a:spLocks noChangeArrowheads="1"/>
            </p:cNvSpPr>
            <p:nvPr/>
          </p:nvSpPr>
          <p:spPr bwMode="auto">
            <a:xfrm>
              <a:off x="2874" y="1135"/>
              <a:ext cx="419" cy="173"/>
            </a:xfrm>
            <a:prstGeom prst="rect">
              <a:avLst/>
            </a:prstGeom>
            <a:noFill/>
            <a:ln w="9525">
              <a:noFill/>
              <a:miter lim="800000"/>
              <a:headEnd/>
              <a:tailEnd/>
            </a:ln>
          </p:spPr>
          <p:txBody>
            <a:bodyPr wrap="none">
              <a:spAutoFit/>
            </a:bodyPr>
            <a:lstStyle/>
            <a:p>
              <a:pPr eaLnBrk="0" hangingPunct="0"/>
              <a:r>
                <a:rPr lang="en-US" sz="1200">
                  <a:solidFill>
                    <a:schemeClr val="bg2"/>
                  </a:solidFill>
                </a:rPr>
                <a:t>Shelter</a:t>
              </a:r>
            </a:p>
          </p:txBody>
        </p:sp>
        <p:sp>
          <p:nvSpPr>
            <p:cNvPr id="45108" name="Oval 12"/>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5" name="Group 13"/>
          <p:cNvGrpSpPr>
            <a:grpSpLocks/>
          </p:cNvGrpSpPr>
          <p:nvPr/>
        </p:nvGrpSpPr>
        <p:grpSpPr bwMode="auto">
          <a:xfrm>
            <a:off x="3535363" y="2330450"/>
            <a:ext cx="455612" cy="274638"/>
            <a:chOff x="2703" y="2427"/>
            <a:chExt cx="287" cy="173"/>
          </a:xfrm>
        </p:grpSpPr>
        <p:sp>
          <p:nvSpPr>
            <p:cNvPr id="45105" name="Rectangle 14"/>
            <p:cNvSpPr>
              <a:spLocks noChangeArrowheads="1"/>
            </p:cNvSpPr>
            <p:nvPr/>
          </p:nvSpPr>
          <p:spPr bwMode="auto">
            <a:xfrm>
              <a:off x="2751" y="2427"/>
              <a:ext cx="239" cy="173"/>
            </a:xfrm>
            <a:prstGeom prst="rect">
              <a:avLst/>
            </a:prstGeom>
            <a:noFill/>
            <a:ln w="9525">
              <a:noFill/>
              <a:miter lim="800000"/>
              <a:headEnd/>
              <a:tailEnd/>
            </a:ln>
          </p:spPr>
          <p:txBody>
            <a:bodyPr wrap="none">
              <a:spAutoFit/>
            </a:bodyPr>
            <a:lstStyle/>
            <a:p>
              <a:pPr eaLnBrk="0" hangingPunct="0"/>
              <a:r>
                <a:rPr lang="en-US" sz="1200">
                  <a:solidFill>
                    <a:srgbClr val="008000"/>
                  </a:solidFill>
                </a:rPr>
                <a:t>TX</a:t>
              </a:r>
            </a:p>
          </p:txBody>
        </p:sp>
        <p:sp>
          <p:nvSpPr>
            <p:cNvPr id="45106" name="Oval 15"/>
            <p:cNvSpPr>
              <a:spLocks noChangeArrowheads="1"/>
            </p:cNvSpPr>
            <p:nvPr/>
          </p:nvSpPr>
          <p:spPr bwMode="auto">
            <a:xfrm>
              <a:off x="2703" y="2481"/>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6" name="Group 16"/>
          <p:cNvGrpSpPr>
            <a:grpSpLocks/>
          </p:cNvGrpSpPr>
          <p:nvPr/>
        </p:nvGrpSpPr>
        <p:grpSpPr bwMode="auto">
          <a:xfrm>
            <a:off x="5616575" y="2755900"/>
            <a:ext cx="457200" cy="274638"/>
            <a:chOff x="2359" y="3380"/>
            <a:chExt cx="288" cy="173"/>
          </a:xfrm>
        </p:grpSpPr>
        <p:sp>
          <p:nvSpPr>
            <p:cNvPr id="45103" name="Text Box 17"/>
            <p:cNvSpPr txBox="1">
              <a:spLocks noChangeArrowheads="1"/>
            </p:cNvSpPr>
            <p:nvPr/>
          </p:nvSpPr>
          <p:spPr bwMode="auto">
            <a:xfrm>
              <a:off x="2414" y="3380"/>
              <a:ext cx="233" cy="173"/>
            </a:xfrm>
            <a:prstGeom prst="rect">
              <a:avLst/>
            </a:prstGeom>
            <a:noFill/>
            <a:ln w="9525">
              <a:noFill/>
              <a:miter lim="800000"/>
              <a:headEnd/>
              <a:tailEnd/>
            </a:ln>
          </p:spPr>
          <p:txBody>
            <a:bodyPr wrap="none">
              <a:spAutoFit/>
            </a:bodyPr>
            <a:lstStyle/>
            <a:p>
              <a:pPr eaLnBrk="0" hangingPunct="0"/>
              <a:r>
                <a:rPr lang="en-US" sz="1200">
                  <a:solidFill>
                    <a:srgbClr val="008000"/>
                  </a:solidFill>
                </a:rPr>
                <a:t>LA</a:t>
              </a:r>
            </a:p>
          </p:txBody>
        </p:sp>
        <p:sp>
          <p:nvSpPr>
            <p:cNvPr id="45104" name="Oval 18"/>
            <p:cNvSpPr>
              <a:spLocks noChangeArrowheads="1"/>
            </p:cNvSpPr>
            <p:nvPr/>
          </p:nvSpPr>
          <p:spPr bwMode="auto">
            <a:xfrm>
              <a:off x="2359" y="3439"/>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7" name="Group 19"/>
          <p:cNvGrpSpPr>
            <a:grpSpLocks/>
          </p:cNvGrpSpPr>
          <p:nvPr/>
        </p:nvGrpSpPr>
        <p:grpSpPr bwMode="auto">
          <a:xfrm>
            <a:off x="6594475" y="3727450"/>
            <a:ext cx="482600" cy="274638"/>
            <a:chOff x="2488" y="3851"/>
            <a:chExt cx="304" cy="173"/>
          </a:xfrm>
        </p:grpSpPr>
        <p:sp>
          <p:nvSpPr>
            <p:cNvPr id="45101" name="Rectangle 20"/>
            <p:cNvSpPr>
              <a:spLocks noChangeArrowheads="1"/>
            </p:cNvSpPr>
            <p:nvPr/>
          </p:nvSpPr>
          <p:spPr bwMode="auto">
            <a:xfrm>
              <a:off x="2532" y="3851"/>
              <a:ext cx="260" cy="173"/>
            </a:xfrm>
            <a:prstGeom prst="rect">
              <a:avLst/>
            </a:prstGeom>
            <a:noFill/>
            <a:ln w="9525">
              <a:noFill/>
              <a:miter lim="800000"/>
              <a:headEnd/>
              <a:tailEnd/>
            </a:ln>
          </p:spPr>
          <p:txBody>
            <a:bodyPr wrap="none">
              <a:spAutoFit/>
            </a:bodyPr>
            <a:lstStyle/>
            <a:p>
              <a:pPr eaLnBrk="0" hangingPunct="0"/>
              <a:r>
                <a:rPr lang="en-US" sz="1200">
                  <a:solidFill>
                    <a:srgbClr val="008000"/>
                  </a:solidFill>
                </a:rPr>
                <a:t>NO</a:t>
              </a:r>
            </a:p>
          </p:txBody>
        </p:sp>
        <p:sp>
          <p:nvSpPr>
            <p:cNvPr id="45102" name="Oval 21"/>
            <p:cNvSpPr>
              <a:spLocks noChangeArrowheads="1"/>
            </p:cNvSpPr>
            <p:nvPr/>
          </p:nvSpPr>
          <p:spPr bwMode="auto">
            <a:xfrm>
              <a:off x="2488" y="3916"/>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5066" name="Group 22"/>
          <p:cNvGrpSpPr>
            <a:grpSpLocks/>
          </p:cNvGrpSpPr>
          <p:nvPr/>
        </p:nvGrpSpPr>
        <p:grpSpPr bwMode="auto">
          <a:xfrm>
            <a:off x="4881563" y="2947988"/>
            <a:ext cx="509587" cy="274637"/>
            <a:chOff x="3274" y="2098"/>
            <a:chExt cx="321" cy="173"/>
          </a:xfrm>
        </p:grpSpPr>
        <p:sp>
          <p:nvSpPr>
            <p:cNvPr id="45099" name="Text Box 23"/>
            <p:cNvSpPr txBox="1">
              <a:spLocks noChangeArrowheads="1"/>
            </p:cNvSpPr>
            <p:nvPr/>
          </p:nvSpPr>
          <p:spPr bwMode="auto">
            <a:xfrm>
              <a:off x="3367" y="2098"/>
              <a:ext cx="228" cy="173"/>
            </a:xfrm>
            <a:prstGeom prst="rect">
              <a:avLst/>
            </a:prstGeom>
            <a:noFill/>
            <a:ln w="9525">
              <a:noFill/>
              <a:miter lim="800000"/>
              <a:headEnd/>
              <a:tailEnd/>
            </a:ln>
          </p:spPr>
          <p:txBody>
            <a:bodyPr wrap="none">
              <a:spAutoFit/>
            </a:bodyPr>
            <a:lstStyle/>
            <a:p>
              <a:pPr eaLnBrk="0" hangingPunct="0"/>
              <a:r>
                <a:rPr lang="en-US" sz="1200">
                  <a:solidFill>
                    <a:srgbClr val="008000"/>
                  </a:solidFill>
                </a:rPr>
                <a:t>FL</a:t>
              </a:r>
            </a:p>
          </p:txBody>
        </p:sp>
        <p:sp>
          <p:nvSpPr>
            <p:cNvPr id="45100" name="Oval 24"/>
            <p:cNvSpPr>
              <a:spLocks noChangeArrowheads="1"/>
            </p:cNvSpPr>
            <p:nvPr/>
          </p:nvSpPr>
          <p:spPr bwMode="auto">
            <a:xfrm>
              <a:off x="3274" y="2115"/>
              <a:ext cx="115" cy="120"/>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9" name="Group 25"/>
          <p:cNvGrpSpPr>
            <a:grpSpLocks/>
          </p:cNvGrpSpPr>
          <p:nvPr/>
        </p:nvGrpSpPr>
        <p:grpSpPr bwMode="auto">
          <a:xfrm>
            <a:off x="5291138" y="3121025"/>
            <a:ext cx="660400" cy="274638"/>
            <a:chOff x="2845" y="1135"/>
            <a:chExt cx="416" cy="173"/>
          </a:xfrm>
        </p:grpSpPr>
        <p:sp>
          <p:nvSpPr>
            <p:cNvPr id="45097" name="Text Box 26"/>
            <p:cNvSpPr txBox="1">
              <a:spLocks noChangeArrowheads="1"/>
            </p:cNvSpPr>
            <p:nvPr/>
          </p:nvSpPr>
          <p:spPr bwMode="auto">
            <a:xfrm>
              <a:off x="2874" y="1135"/>
              <a:ext cx="387" cy="173"/>
            </a:xfrm>
            <a:prstGeom prst="rect">
              <a:avLst/>
            </a:prstGeom>
            <a:noFill/>
            <a:ln w="9525">
              <a:noFill/>
              <a:miter lim="800000"/>
              <a:headEnd/>
              <a:tailEnd/>
            </a:ln>
          </p:spPr>
          <p:txBody>
            <a:bodyPr wrap="none">
              <a:spAutoFit/>
            </a:bodyPr>
            <a:lstStyle/>
            <a:p>
              <a:pPr eaLnBrk="0" hangingPunct="0"/>
              <a:r>
                <a:rPr lang="en-US" sz="1200">
                  <a:solidFill>
                    <a:schemeClr val="bg2"/>
                  </a:solidFill>
                </a:rPr>
                <a:t>Power</a:t>
              </a:r>
            </a:p>
          </p:txBody>
        </p:sp>
        <p:sp>
          <p:nvSpPr>
            <p:cNvPr id="45098" name="Oval 27"/>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10" name="Group 28"/>
          <p:cNvGrpSpPr>
            <a:grpSpLocks/>
          </p:cNvGrpSpPr>
          <p:nvPr/>
        </p:nvGrpSpPr>
        <p:grpSpPr bwMode="auto">
          <a:xfrm>
            <a:off x="4295775" y="1600200"/>
            <a:ext cx="679450" cy="274638"/>
            <a:chOff x="2584" y="2005"/>
            <a:chExt cx="428" cy="173"/>
          </a:xfrm>
        </p:grpSpPr>
        <p:sp>
          <p:nvSpPr>
            <p:cNvPr id="45095" name="Oval 29"/>
            <p:cNvSpPr>
              <a:spLocks noChangeArrowheads="1"/>
            </p:cNvSpPr>
            <p:nvPr/>
          </p:nvSpPr>
          <p:spPr bwMode="auto">
            <a:xfrm>
              <a:off x="2584" y="209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45096" name="Text Box 30"/>
            <p:cNvSpPr txBox="1">
              <a:spLocks noChangeArrowheads="1"/>
            </p:cNvSpPr>
            <p:nvPr/>
          </p:nvSpPr>
          <p:spPr bwMode="auto">
            <a:xfrm>
              <a:off x="2656" y="2005"/>
              <a:ext cx="356" cy="173"/>
            </a:xfrm>
            <a:prstGeom prst="rect">
              <a:avLst/>
            </a:prstGeom>
            <a:noFill/>
            <a:ln w="9525">
              <a:noFill/>
              <a:miter lim="800000"/>
              <a:headEnd/>
              <a:tailEnd/>
            </a:ln>
          </p:spPr>
          <p:txBody>
            <a:bodyPr wrap="none">
              <a:spAutoFit/>
            </a:bodyPr>
            <a:lstStyle/>
            <a:p>
              <a:pPr eaLnBrk="0" hangingPunct="0"/>
              <a:r>
                <a:rPr lang="en-US" sz="1200">
                  <a:solidFill>
                    <a:srgbClr val="FF0000"/>
                  </a:solidFill>
                </a:rPr>
                <a:t>FP&amp;L</a:t>
              </a:r>
            </a:p>
          </p:txBody>
        </p:sp>
      </p:grpSp>
      <p:grpSp>
        <p:nvGrpSpPr>
          <p:cNvPr id="11" name="Group 31"/>
          <p:cNvGrpSpPr>
            <a:grpSpLocks/>
          </p:cNvGrpSpPr>
          <p:nvPr/>
        </p:nvGrpSpPr>
        <p:grpSpPr bwMode="auto">
          <a:xfrm>
            <a:off x="3429000" y="1752600"/>
            <a:ext cx="460375" cy="274638"/>
            <a:chOff x="3322" y="2583"/>
            <a:chExt cx="290" cy="173"/>
          </a:xfrm>
        </p:grpSpPr>
        <p:sp>
          <p:nvSpPr>
            <p:cNvPr id="45093" name="Text Box 32"/>
            <p:cNvSpPr txBox="1">
              <a:spLocks noChangeArrowheads="1"/>
            </p:cNvSpPr>
            <p:nvPr/>
          </p:nvSpPr>
          <p:spPr bwMode="auto">
            <a:xfrm>
              <a:off x="3358" y="2583"/>
              <a:ext cx="254" cy="173"/>
            </a:xfrm>
            <a:prstGeom prst="rect">
              <a:avLst/>
            </a:prstGeom>
            <a:noFill/>
            <a:ln w="9525">
              <a:noFill/>
              <a:miter lim="800000"/>
              <a:headEnd/>
              <a:tailEnd/>
            </a:ln>
          </p:spPr>
          <p:txBody>
            <a:bodyPr wrap="none">
              <a:spAutoFit/>
            </a:bodyPr>
            <a:lstStyle/>
            <a:p>
              <a:pPr eaLnBrk="0" hangingPunct="0"/>
              <a:r>
                <a:rPr lang="en-US" sz="1200">
                  <a:solidFill>
                    <a:srgbClr val="008000"/>
                  </a:solidFill>
                </a:rPr>
                <a:t>NC</a:t>
              </a:r>
            </a:p>
          </p:txBody>
        </p:sp>
        <p:sp>
          <p:nvSpPr>
            <p:cNvPr id="45094" name="Oval 33"/>
            <p:cNvSpPr>
              <a:spLocks noChangeArrowheads="1"/>
            </p:cNvSpPr>
            <p:nvPr/>
          </p:nvSpPr>
          <p:spPr bwMode="auto">
            <a:xfrm>
              <a:off x="3322" y="2634"/>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12" name="Group 34"/>
          <p:cNvGrpSpPr>
            <a:grpSpLocks/>
          </p:cNvGrpSpPr>
          <p:nvPr/>
        </p:nvGrpSpPr>
        <p:grpSpPr bwMode="auto">
          <a:xfrm>
            <a:off x="4676775" y="2592388"/>
            <a:ext cx="461963" cy="274637"/>
            <a:chOff x="3322" y="2583"/>
            <a:chExt cx="291" cy="173"/>
          </a:xfrm>
        </p:grpSpPr>
        <p:sp>
          <p:nvSpPr>
            <p:cNvPr id="45091" name="Text Box 35"/>
            <p:cNvSpPr txBox="1">
              <a:spLocks noChangeArrowheads="1"/>
            </p:cNvSpPr>
            <p:nvPr/>
          </p:nvSpPr>
          <p:spPr bwMode="auto">
            <a:xfrm>
              <a:off x="3358" y="2583"/>
              <a:ext cx="255" cy="173"/>
            </a:xfrm>
            <a:prstGeom prst="rect">
              <a:avLst/>
            </a:prstGeom>
            <a:noFill/>
            <a:ln w="9525">
              <a:noFill/>
              <a:miter lim="800000"/>
              <a:headEnd/>
              <a:tailEnd/>
            </a:ln>
          </p:spPr>
          <p:txBody>
            <a:bodyPr wrap="none">
              <a:spAutoFit/>
            </a:bodyPr>
            <a:lstStyle/>
            <a:p>
              <a:pPr eaLnBrk="0" hangingPunct="0"/>
              <a:r>
                <a:rPr lang="en-US" sz="1200">
                  <a:solidFill>
                    <a:srgbClr val="008000"/>
                  </a:solidFill>
                </a:rPr>
                <a:t>GA</a:t>
              </a:r>
            </a:p>
          </p:txBody>
        </p:sp>
        <p:sp>
          <p:nvSpPr>
            <p:cNvPr id="45092" name="Oval 36"/>
            <p:cNvSpPr>
              <a:spLocks noChangeArrowheads="1"/>
            </p:cNvSpPr>
            <p:nvPr/>
          </p:nvSpPr>
          <p:spPr bwMode="auto">
            <a:xfrm>
              <a:off x="3322" y="2634"/>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13" name="Group 37"/>
          <p:cNvGrpSpPr>
            <a:grpSpLocks/>
          </p:cNvGrpSpPr>
          <p:nvPr/>
        </p:nvGrpSpPr>
        <p:grpSpPr bwMode="auto">
          <a:xfrm>
            <a:off x="4083050" y="1927225"/>
            <a:ext cx="889000" cy="274638"/>
            <a:chOff x="2845" y="1135"/>
            <a:chExt cx="560" cy="173"/>
          </a:xfrm>
        </p:grpSpPr>
        <p:sp>
          <p:nvSpPr>
            <p:cNvPr id="45089" name="Text Box 38"/>
            <p:cNvSpPr txBox="1">
              <a:spLocks noChangeArrowheads="1"/>
            </p:cNvSpPr>
            <p:nvPr/>
          </p:nvSpPr>
          <p:spPr bwMode="auto">
            <a:xfrm>
              <a:off x="2874" y="1135"/>
              <a:ext cx="531" cy="173"/>
            </a:xfrm>
            <a:prstGeom prst="rect">
              <a:avLst/>
            </a:prstGeom>
            <a:noFill/>
            <a:ln w="9525">
              <a:noFill/>
              <a:miter lim="800000"/>
              <a:headEnd/>
              <a:tailEnd/>
            </a:ln>
          </p:spPr>
          <p:txBody>
            <a:bodyPr wrap="none">
              <a:spAutoFit/>
            </a:bodyPr>
            <a:lstStyle/>
            <a:p>
              <a:pPr eaLnBrk="0" hangingPunct="0"/>
              <a:r>
                <a:rPr lang="en-US" sz="1200">
                  <a:solidFill>
                    <a:srgbClr val="FF0000"/>
                  </a:solidFill>
                </a:rPr>
                <a:t>AL Power</a:t>
              </a:r>
            </a:p>
          </p:txBody>
        </p:sp>
        <p:sp>
          <p:nvSpPr>
            <p:cNvPr id="45090" name="Oval 39"/>
            <p:cNvSpPr>
              <a:spLocks noChangeArrowheads="1"/>
            </p:cNvSpPr>
            <p:nvPr/>
          </p:nvSpPr>
          <p:spPr bwMode="auto">
            <a:xfrm>
              <a:off x="2845" y="1184"/>
              <a:ext cx="68" cy="68"/>
            </a:xfrm>
            <a:prstGeom prst="ellipse">
              <a:avLst/>
            </a:prstGeom>
            <a:solidFill>
              <a:srgbClr val="FF0000"/>
            </a:solidFill>
            <a:ln w="9525">
              <a:noFill/>
              <a:round/>
              <a:headEnd/>
              <a:tailEnd/>
            </a:ln>
          </p:spPr>
          <p:txBody>
            <a:bodyPr wrap="none" anchor="ctr"/>
            <a:lstStyle/>
            <a:p>
              <a:pPr algn="ctr" eaLnBrk="0" hangingPunct="0"/>
              <a:endParaRPr lang="en-US"/>
            </a:p>
          </p:txBody>
        </p:sp>
      </p:grpSp>
      <p:grpSp>
        <p:nvGrpSpPr>
          <p:cNvPr id="14" name="Group 40"/>
          <p:cNvGrpSpPr>
            <a:grpSpLocks/>
          </p:cNvGrpSpPr>
          <p:nvPr/>
        </p:nvGrpSpPr>
        <p:grpSpPr bwMode="auto">
          <a:xfrm>
            <a:off x="6410325" y="4144963"/>
            <a:ext cx="628650" cy="274637"/>
            <a:chOff x="2845" y="1135"/>
            <a:chExt cx="396" cy="173"/>
          </a:xfrm>
        </p:grpSpPr>
        <p:sp>
          <p:nvSpPr>
            <p:cNvPr id="45087" name="Text Box 41"/>
            <p:cNvSpPr txBox="1">
              <a:spLocks noChangeArrowheads="1"/>
            </p:cNvSpPr>
            <p:nvPr/>
          </p:nvSpPr>
          <p:spPr bwMode="auto">
            <a:xfrm>
              <a:off x="2874" y="1135"/>
              <a:ext cx="367" cy="173"/>
            </a:xfrm>
            <a:prstGeom prst="rect">
              <a:avLst/>
            </a:prstGeom>
            <a:noFill/>
            <a:ln w="9525">
              <a:noFill/>
              <a:miter lim="800000"/>
              <a:headEnd/>
              <a:tailEnd/>
            </a:ln>
          </p:spPr>
          <p:txBody>
            <a:bodyPr wrap="none">
              <a:spAutoFit/>
            </a:bodyPr>
            <a:lstStyle/>
            <a:p>
              <a:pPr eaLnBrk="0" hangingPunct="0"/>
              <a:r>
                <a:rPr lang="en-US" sz="1200">
                  <a:solidFill>
                    <a:schemeClr val="bg2"/>
                  </a:solidFill>
                </a:rPr>
                <a:t>S &amp; R</a:t>
              </a:r>
            </a:p>
          </p:txBody>
        </p:sp>
        <p:sp>
          <p:nvSpPr>
            <p:cNvPr id="45088" name="Oval 42"/>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15" name="Group 43"/>
          <p:cNvGrpSpPr>
            <a:grpSpLocks/>
          </p:cNvGrpSpPr>
          <p:nvPr/>
        </p:nvGrpSpPr>
        <p:grpSpPr bwMode="auto">
          <a:xfrm>
            <a:off x="5097463" y="1946275"/>
            <a:ext cx="1250950" cy="274638"/>
            <a:chOff x="2845" y="1135"/>
            <a:chExt cx="788" cy="173"/>
          </a:xfrm>
        </p:grpSpPr>
        <p:sp>
          <p:nvSpPr>
            <p:cNvPr id="45085" name="Text Box 44"/>
            <p:cNvSpPr txBox="1">
              <a:spLocks noChangeArrowheads="1"/>
            </p:cNvSpPr>
            <p:nvPr/>
          </p:nvSpPr>
          <p:spPr bwMode="auto">
            <a:xfrm>
              <a:off x="2874" y="1135"/>
              <a:ext cx="759" cy="173"/>
            </a:xfrm>
            <a:prstGeom prst="rect">
              <a:avLst/>
            </a:prstGeom>
            <a:noFill/>
            <a:ln w="9525">
              <a:noFill/>
              <a:miter lim="800000"/>
              <a:headEnd/>
              <a:tailEnd/>
            </a:ln>
          </p:spPr>
          <p:txBody>
            <a:bodyPr wrap="none">
              <a:spAutoFit/>
            </a:bodyPr>
            <a:lstStyle/>
            <a:p>
              <a:pPr eaLnBrk="0" hangingPunct="0"/>
              <a:r>
                <a:rPr lang="en-US" sz="1200">
                  <a:solidFill>
                    <a:srgbClr val="FF0000"/>
                  </a:solidFill>
                </a:rPr>
                <a:t>National</a:t>
              </a:r>
              <a:r>
                <a:rPr lang="en-US" sz="1200">
                  <a:solidFill>
                    <a:schemeClr val="bg2"/>
                  </a:solidFill>
                </a:rPr>
                <a:t> </a:t>
              </a:r>
              <a:r>
                <a:rPr lang="en-US" sz="1200">
                  <a:solidFill>
                    <a:srgbClr val="FF0000"/>
                  </a:solidFill>
                </a:rPr>
                <a:t>Guard</a:t>
              </a:r>
            </a:p>
          </p:txBody>
        </p:sp>
        <p:sp>
          <p:nvSpPr>
            <p:cNvPr id="45086" name="Oval 45"/>
            <p:cNvSpPr>
              <a:spLocks noChangeArrowheads="1"/>
            </p:cNvSpPr>
            <p:nvPr/>
          </p:nvSpPr>
          <p:spPr bwMode="auto">
            <a:xfrm>
              <a:off x="2845" y="1184"/>
              <a:ext cx="68" cy="68"/>
            </a:xfrm>
            <a:prstGeom prst="ellipse">
              <a:avLst/>
            </a:prstGeom>
            <a:solidFill>
              <a:srgbClr val="FF0000"/>
            </a:solidFill>
            <a:ln w="9525">
              <a:noFill/>
              <a:round/>
              <a:headEnd/>
              <a:tailEnd/>
            </a:ln>
          </p:spPr>
          <p:txBody>
            <a:bodyPr wrap="none" anchor="ctr"/>
            <a:lstStyle/>
            <a:p>
              <a:pPr algn="ctr" eaLnBrk="0" hangingPunct="0"/>
              <a:endParaRPr lang="en-US"/>
            </a:p>
          </p:txBody>
        </p:sp>
      </p:grpSp>
      <p:grpSp>
        <p:nvGrpSpPr>
          <p:cNvPr id="16" name="Group 46"/>
          <p:cNvGrpSpPr>
            <a:grpSpLocks/>
          </p:cNvGrpSpPr>
          <p:nvPr/>
        </p:nvGrpSpPr>
        <p:grpSpPr bwMode="auto">
          <a:xfrm>
            <a:off x="5754688" y="3668713"/>
            <a:ext cx="469900" cy="274637"/>
            <a:chOff x="3322" y="2583"/>
            <a:chExt cx="296" cy="173"/>
          </a:xfrm>
        </p:grpSpPr>
        <p:sp>
          <p:nvSpPr>
            <p:cNvPr id="45083" name="Text Box 47"/>
            <p:cNvSpPr txBox="1">
              <a:spLocks noChangeArrowheads="1"/>
            </p:cNvSpPr>
            <p:nvPr/>
          </p:nvSpPr>
          <p:spPr bwMode="auto">
            <a:xfrm>
              <a:off x="3358" y="2583"/>
              <a:ext cx="260" cy="173"/>
            </a:xfrm>
            <a:prstGeom prst="rect">
              <a:avLst/>
            </a:prstGeom>
            <a:noFill/>
            <a:ln w="9525">
              <a:noFill/>
              <a:miter lim="800000"/>
              <a:headEnd/>
              <a:tailEnd/>
            </a:ln>
          </p:spPr>
          <p:txBody>
            <a:bodyPr wrap="none">
              <a:spAutoFit/>
            </a:bodyPr>
            <a:lstStyle/>
            <a:p>
              <a:pPr eaLnBrk="0" hangingPunct="0"/>
              <a:r>
                <a:rPr lang="en-US" sz="1200">
                  <a:solidFill>
                    <a:srgbClr val="008000"/>
                  </a:solidFill>
                </a:rPr>
                <a:t>MS</a:t>
              </a:r>
            </a:p>
          </p:txBody>
        </p:sp>
        <p:sp>
          <p:nvSpPr>
            <p:cNvPr id="45084" name="Oval 48"/>
            <p:cNvSpPr>
              <a:spLocks noChangeArrowheads="1"/>
            </p:cNvSpPr>
            <p:nvPr/>
          </p:nvSpPr>
          <p:spPr bwMode="auto">
            <a:xfrm>
              <a:off x="3322" y="2634"/>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17" name="Group 49"/>
          <p:cNvGrpSpPr>
            <a:grpSpLocks/>
          </p:cNvGrpSpPr>
          <p:nvPr/>
        </p:nvGrpSpPr>
        <p:grpSpPr bwMode="auto">
          <a:xfrm>
            <a:off x="4633913" y="3119438"/>
            <a:ext cx="446087" cy="274637"/>
            <a:chOff x="2703" y="2427"/>
            <a:chExt cx="281" cy="173"/>
          </a:xfrm>
        </p:grpSpPr>
        <p:sp>
          <p:nvSpPr>
            <p:cNvPr id="45081" name="Rectangle 50"/>
            <p:cNvSpPr>
              <a:spLocks noChangeArrowheads="1"/>
            </p:cNvSpPr>
            <p:nvPr/>
          </p:nvSpPr>
          <p:spPr bwMode="auto">
            <a:xfrm>
              <a:off x="2751" y="2427"/>
              <a:ext cx="233" cy="173"/>
            </a:xfrm>
            <a:prstGeom prst="rect">
              <a:avLst/>
            </a:prstGeom>
            <a:noFill/>
            <a:ln w="9525">
              <a:noFill/>
              <a:miter lim="800000"/>
              <a:headEnd/>
              <a:tailEnd/>
            </a:ln>
          </p:spPr>
          <p:txBody>
            <a:bodyPr wrap="none">
              <a:spAutoFit/>
            </a:bodyPr>
            <a:lstStyle/>
            <a:p>
              <a:pPr eaLnBrk="0" hangingPunct="0"/>
              <a:r>
                <a:rPr lang="en-US" sz="1200">
                  <a:solidFill>
                    <a:srgbClr val="008000"/>
                  </a:solidFill>
                </a:rPr>
                <a:t>AL</a:t>
              </a:r>
            </a:p>
          </p:txBody>
        </p:sp>
        <p:sp>
          <p:nvSpPr>
            <p:cNvPr id="45082" name="Oval 51"/>
            <p:cNvSpPr>
              <a:spLocks noChangeArrowheads="1"/>
            </p:cNvSpPr>
            <p:nvPr/>
          </p:nvSpPr>
          <p:spPr bwMode="auto">
            <a:xfrm>
              <a:off x="2703" y="2481"/>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pic>
        <p:nvPicPr>
          <p:cNvPr id="45076" name="Picture 52"/>
          <p:cNvPicPr>
            <a:picLocks noChangeAspect="1" noChangeArrowheads="1"/>
          </p:cNvPicPr>
          <p:nvPr/>
        </p:nvPicPr>
        <p:blipFill>
          <a:blip r:embed="rId4"/>
          <a:srcRect/>
          <a:stretch>
            <a:fillRect/>
          </a:stretch>
        </p:blipFill>
        <p:spPr bwMode="auto">
          <a:xfrm>
            <a:off x="530225" y="4471988"/>
            <a:ext cx="835025" cy="1139825"/>
          </a:xfrm>
          <a:prstGeom prst="rect">
            <a:avLst/>
          </a:prstGeom>
          <a:noFill/>
          <a:ln w="9525">
            <a:noFill/>
            <a:miter lim="800000"/>
            <a:headEnd/>
            <a:tailEnd/>
          </a:ln>
        </p:spPr>
      </p:pic>
      <p:pic>
        <p:nvPicPr>
          <p:cNvPr id="45077" name="Picture 7" descr="NU Logo"/>
          <p:cNvPicPr>
            <a:picLocks noChangeAspect="1" noChangeArrowheads="1"/>
          </p:cNvPicPr>
          <p:nvPr/>
        </p:nvPicPr>
        <p:blipFill>
          <a:blip r:embed="rId5"/>
          <a:srcRect/>
          <a:stretch>
            <a:fillRect/>
          </a:stretch>
        </p:blipFill>
        <p:spPr bwMode="auto">
          <a:xfrm>
            <a:off x="0" y="5897563"/>
            <a:ext cx="960438" cy="960437"/>
          </a:xfrm>
          <a:prstGeom prst="rect">
            <a:avLst/>
          </a:prstGeom>
          <a:noFill/>
          <a:ln w="9525">
            <a:noFill/>
            <a:miter lim="800000"/>
            <a:headEnd/>
            <a:tailEnd/>
          </a:ln>
        </p:spPr>
      </p:pic>
      <p:grpSp>
        <p:nvGrpSpPr>
          <p:cNvPr id="45078" name="Group 9"/>
          <p:cNvGrpSpPr>
            <a:grpSpLocks/>
          </p:cNvGrpSpPr>
          <p:nvPr/>
        </p:nvGrpSpPr>
        <p:grpSpPr bwMode="auto">
          <a:xfrm>
            <a:off x="7467600" y="5903913"/>
            <a:ext cx="1676400" cy="954087"/>
            <a:chOff x="7467600" y="5903893"/>
            <a:chExt cx="1676400" cy="954107"/>
          </a:xfrm>
        </p:grpSpPr>
        <p:pic>
          <p:nvPicPr>
            <p:cNvPr id="45079" name="Picture 3" descr="Sonic logo.jpg"/>
            <p:cNvPicPr>
              <a:picLocks noChangeAspect="1"/>
            </p:cNvPicPr>
            <p:nvPr/>
          </p:nvPicPr>
          <p:blipFill>
            <a:blip r:embed="rId6"/>
            <a:srcRect/>
            <a:stretch>
              <a:fillRect/>
            </a:stretch>
          </p:blipFill>
          <p:spPr bwMode="auto">
            <a:xfrm>
              <a:off x="8229600" y="6259420"/>
              <a:ext cx="855517" cy="293780"/>
            </a:xfrm>
            <a:prstGeom prst="rect">
              <a:avLst/>
            </a:prstGeom>
            <a:noFill/>
            <a:ln w="9525">
              <a:noFill/>
              <a:miter lim="800000"/>
              <a:headEnd/>
              <a:tailEnd/>
            </a:ln>
          </p:spPr>
        </p:pic>
        <p:sp>
          <p:nvSpPr>
            <p:cNvPr id="45080"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7.54106E-7 L 0.08854 -0.04464 " pathEditMode="relative" ptsTypes="AA">
                                      <p:cBhvr>
                                        <p:cTn id="6" dur="2000" fill="hold"/>
                                        <p:tgtEl>
                                          <p:spTgt spid="11"/>
                                        </p:tgtEl>
                                        <p:attrNameLst>
                                          <p:attrName>ppt_x</p:attrName>
                                          <p:attrName>ppt_y</p:attrName>
                                        </p:attrNameLst>
                                      </p:cBhvr>
                                    </p:animMotion>
                                  </p:childTnLst>
                                </p:cTn>
                              </p:par>
                              <p:par>
                                <p:cTn id="7" presetID="10" presetClass="exit" presetSubtype="0" fill="hold" nodeType="withEffect">
                                  <p:stCondLst>
                                    <p:cond delay="0"/>
                                  </p:stCondLst>
                                  <p:childTnLst>
                                    <p:animEffect transition="out" filter="fade">
                                      <p:cBhvr>
                                        <p:cTn id="8" dur="1000"/>
                                        <p:tgtEl>
                                          <p:spTgt spid="10"/>
                                        </p:tgtEl>
                                      </p:cBhvr>
                                    </p:animEffect>
                                    <p:set>
                                      <p:cBhvr>
                                        <p:cTn id="9" dur="1" fill="hold">
                                          <p:stCondLst>
                                            <p:cond delay="999"/>
                                          </p:stCondLst>
                                        </p:cTn>
                                        <p:tgtEl>
                                          <p:spTgt spid="10"/>
                                        </p:tgtEl>
                                        <p:attrNameLst>
                                          <p:attrName>style.visibility</p:attrName>
                                        </p:attrNameLst>
                                      </p:cBhvr>
                                      <p:to>
                                        <p:strVal val="hidden"/>
                                      </p:to>
                                    </p:set>
                                  </p:childTnLst>
                                </p:cTn>
                              </p:par>
                              <p:par>
                                <p:cTn id="10" presetID="0" presetClass="path" presetSubtype="0" accel="50000" decel="50000" fill="hold" nodeType="withEffect">
                                  <p:stCondLst>
                                    <p:cond delay="0"/>
                                  </p:stCondLst>
                                  <p:childTnLst>
                                    <p:animMotion origin="layout" path="M 3.88889E-6 -3.39579E-6 L -0.16823 0.35253 " pathEditMode="relative" ptsTypes="AA">
                                      <p:cBhvr>
                                        <p:cTn id="11" dur="2000" fill="hold"/>
                                        <p:tgtEl>
                                          <p:spTgt spid="13"/>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2.77778E-6 5.8501E-6 L 0.02656 -0.02845 " pathEditMode="relative" ptsTypes="AA">
                                      <p:cBhvr>
                                        <p:cTn id="13" dur="2000" fill="hold"/>
                                        <p:tgtEl>
                                          <p:spTgt spid="15"/>
                                        </p:tgtEl>
                                        <p:attrNameLst>
                                          <p:attrName>ppt_x</p:attrName>
                                          <p:attrName>ppt_y</p:attrName>
                                        </p:attrNameLst>
                                      </p:cBhvr>
                                    </p:animMotion>
                                  </p:childTnLst>
                                </p:cTn>
                              </p:par>
                              <p:par>
                                <p:cTn id="14" presetID="0" presetClass="path" presetSubtype="0" accel="50000" decel="50000" fill="hold" nodeType="withEffect">
                                  <p:stCondLst>
                                    <p:cond delay="0"/>
                                  </p:stCondLst>
                                  <p:childTnLst>
                                    <p:animMotion origin="layout" path="M -3.61111E-6 2.98936E-6 L 0.38455 -0.38779 " pathEditMode="relative" rAng="0" ptsTypes="AA">
                                      <p:cBhvr>
                                        <p:cTn id="15" dur="2000" fill="hold"/>
                                        <p:tgtEl>
                                          <p:spTgt spid="2"/>
                                        </p:tgtEl>
                                        <p:attrNameLst>
                                          <p:attrName>ppt_x</p:attrName>
                                          <p:attrName>ppt_y</p:attrName>
                                        </p:attrNameLst>
                                      </p:cBhvr>
                                      <p:rCtr x="192" y="-194"/>
                                    </p:animMotion>
                                  </p:childTnLst>
                                </p:cTn>
                              </p:par>
                              <p:par>
                                <p:cTn id="16" presetID="0" presetClass="path" presetSubtype="0" accel="50000" decel="50000" fill="hold" nodeType="withEffect">
                                  <p:stCondLst>
                                    <p:cond delay="0"/>
                                  </p:stCondLst>
                                  <p:childTnLst>
                                    <p:animMotion origin="layout" path="M -1.66667E-6 5.28337E-6 L 0.2151 0.03285 " pathEditMode="relative" ptsTypes="AA">
                                      <p:cBhvr>
                                        <p:cTn id="17" dur="2000" fill="hold"/>
                                        <p:tgtEl>
                                          <p:spTgt spid="5"/>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3.61111E-6 1.50821E-6 L 0.1 0.04141 " pathEditMode="relative" ptsTypes="AA">
                                      <p:cBhvr>
                                        <p:cTn id="19" dur="2000" fill="hold"/>
                                        <p:tgtEl>
                                          <p:spTgt spid="12"/>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2.5E-6 -7.17095E-6 L 0.02934 0.06014 " pathEditMode="relative" ptsTypes="AA">
                                      <p:cBhvr>
                                        <p:cTn id="21" dur="2000" fill="hold"/>
                                        <p:tgtEl>
                                          <p:spTgt spid="6"/>
                                        </p:tgtEl>
                                        <p:attrNameLst>
                                          <p:attrName>ppt_x</p:attrName>
                                          <p:attrName>ppt_y</p:attrName>
                                        </p:attrNameLst>
                                      </p:cBhvr>
                                    </p:animMotion>
                                  </p:childTnLst>
                                </p:cTn>
                              </p:par>
                              <p:par>
                                <p:cTn id="22" presetID="0" presetClass="path" presetSubtype="0" accel="50000" decel="50000" fill="hold" nodeType="withEffect">
                                  <p:stCondLst>
                                    <p:cond delay="0"/>
                                  </p:stCondLst>
                                  <p:childTnLst>
                                    <p:animMotion origin="layout" path="M -3.05556E-6 -5.118E-6 L -0.03021 0.04141 " pathEditMode="relative" ptsTypes="AA">
                                      <p:cBhvr>
                                        <p:cTn id="23" dur="2000" fill="hold"/>
                                        <p:tgtEl>
                                          <p:spTgt spid="17"/>
                                        </p:tgtEl>
                                        <p:attrNameLst>
                                          <p:attrName>ppt_x</p:attrName>
                                          <p:attrName>ppt_y</p:attrName>
                                        </p:attrNameLst>
                                      </p:cBhvr>
                                    </p:animMotion>
                                  </p:childTnLst>
                                </p:cTn>
                              </p:par>
                              <p:par>
                                <p:cTn id="24" presetID="0" presetClass="path" presetSubtype="0" accel="50000" decel="50000" fill="hold" nodeType="withEffect">
                                  <p:stCondLst>
                                    <p:cond delay="0"/>
                                  </p:stCondLst>
                                  <p:childTnLst>
                                    <p:animMotion origin="layout" path="M -4.72222E-6 3.96253E-6 L -0.21423 0.1603 " pathEditMode="relative" ptsTypes="AA">
                                      <p:cBhvr>
                                        <p:cTn id="25" dur="2000" fill="hold"/>
                                        <p:tgtEl>
                                          <p:spTgt spid="9"/>
                                        </p:tgtEl>
                                        <p:attrNameLst>
                                          <p:attrName>ppt_x</p:attrName>
                                          <p:attrName>ppt_y</p:attrName>
                                        </p:attrNameLst>
                                      </p:cBhvr>
                                    </p:animMotion>
                                  </p:childTnLst>
                                </p:cTn>
                              </p:par>
                              <p:par>
                                <p:cTn id="26" presetID="0" presetClass="path" presetSubtype="0" accel="50000" decel="50000" fill="hold" nodeType="withEffect">
                                  <p:stCondLst>
                                    <p:cond delay="0"/>
                                  </p:stCondLst>
                                  <p:childTnLst>
                                    <p:animMotion origin="layout" path="M -0.00469 -0.00509 L -0.04028 -0.07986 " pathEditMode="relative" rAng="0" ptsTypes="AA">
                                      <p:cBhvr>
                                        <p:cTn id="27" dur="2000" fill="hold"/>
                                        <p:tgtEl>
                                          <p:spTgt spid="16"/>
                                        </p:tgtEl>
                                        <p:attrNameLst>
                                          <p:attrName>ppt_x</p:attrName>
                                          <p:attrName>ppt_y</p:attrName>
                                        </p:attrNameLst>
                                      </p:cBhvr>
                                      <p:rCtr x="-18" y="-38"/>
                                    </p:animMotion>
                                  </p:childTnLst>
                                </p:cTn>
                              </p:par>
                              <p:par>
                                <p:cTn id="28" presetID="0" presetClass="path" presetSubtype="0" accel="50000" decel="50000" fill="hold" nodeType="withEffect">
                                  <p:stCondLst>
                                    <p:cond delay="0"/>
                                  </p:stCondLst>
                                  <p:childTnLst>
                                    <p:animMotion origin="layout" path="M -1.11111E-6 6.22484E-6 L -0.08316 -0.15914 " pathEditMode="relative" ptsTypes="AA">
                                      <p:cBhvr>
                                        <p:cTn id="29" dur="2000" fill="hold"/>
                                        <p:tgtEl>
                                          <p:spTgt spid="7"/>
                                        </p:tgtEl>
                                        <p:attrNameLst>
                                          <p:attrName>ppt_x</p:attrName>
                                          <p:attrName>ppt_y</p:attrName>
                                        </p:attrNameLst>
                                      </p:cBhvr>
                                    </p:animMotion>
                                  </p:childTnLst>
                                </p:cTn>
                              </p:par>
                              <p:par>
                                <p:cTn id="30" presetID="0" presetClass="path" presetSubtype="0" accel="50000" decel="50000" fill="hold" nodeType="withEffect">
                                  <p:stCondLst>
                                    <p:cond delay="0"/>
                                  </p:stCondLst>
                                  <p:childTnLst>
                                    <p:animMotion origin="layout" path="M 5.55556E-7 -2.07495E-6 L -0.20799 -0.13208 " pathEditMode="relative" ptsTypes="AA">
                                      <p:cBhvr>
                                        <p:cTn id="31" dur="2000" fill="hold"/>
                                        <p:tgtEl>
                                          <p:spTgt spid="14"/>
                                        </p:tgtEl>
                                        <p:attrNameLst>
                                          <p:attrName>ppt_x</p:attrName>
                                          <p:attrName>ppt_y</p:attrName>
                                        </p:attrNameLst>
                                      </p:cBhvr>
                                    </p:animMotion>
                                  </p:childTnLst>
                                </p:cTn>
                              </p:par>
                              <p:par>
                                <p:cTn id="32" presetID="0" presetClass="path" presetSubtype="0" accel="50000" decel="50000" fill="hold" nodeType="withEffect">
                                  <p:stCondLst>
                                    <p:cond delay="0"/>
                                  </p:stCondLst>
                                  <p:childTnLst>
                                    <p:animMotion origin="layout" path="M -5.83333E-6 1.69558E-6 L 0.28142 0.10039 " pathEditMode="relative" ptsTypes="AA">
                                      <p:cBhvr>
                                        <p:cTn id="33" dur="2000" fill="hold"/>
                                        <p:tgtEl>
                                          <p:spTgt spid="3"/>
                                        </p:tgtEl>
                                        <p:attrNameLst>
                                          <p:attrName>ppt_x</p:attrName>
                                          <p:attrName>ppt_y</p:attrName>
                                        </p:attrNameLst>
                                      </p:cBhvr>
                                    </p:animMotion>
                                  </p:childTnLst>
                                </p:cTn>
                              </p:par>
                              <p:par>
                                <p:cTn id="34" presetID="0" presetClass="path" presetSubtype="0" accel="50000" decel="50000" fill="hold" nodeType="withEffect">
                                  <p:stCondLst>
                                    <p:cond delay="0"/>
                                  </p:stCondLst>
                                  <p:childTnLst>
                                    <p:animMotion origin="layout" path="M -4.72222E-6 1.60574E-6 L 0.12362 0.00046 " pathEditMode="relative" rAng="0" ptsTypes="AA">
                                      <p:cBhvr>
                                        <p:cTn id="35" dur="2000" fill="hold"/>
                                        <p:tgtEl>
                                          <p:spTgt spid="4"/>
                                        </p:tgtEl>
                                        <p:attrNameLst>
                                          <p:attrName>ppt_x</p:attrName>
                                          <p:attrName>ppt_y</p:attrName>
                                        </p:attrNameLst>
                                      </p:cBhvr>
                                      <p:rCtr x="6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lum bright="54000"/>
          </a:blip>
          <a:srcRect t="13033" r="21712" b="795"/>
          <a:stretch>
            <a:fillRect/>
          </a:stretch>
        </p:blipFill>
        <p:spPr bwMode="auto">
          <a:xfrm>
            <a:off x="1447800" y="1143000"/>
            <a:ext cx="6889750" cy="4964113"/>
          </a:xfrm>
          <a:prstGeom prst="rect">
            <a:avLst/>
          </a:prstGeom>
          <a:noFill/>
          <a:ln w="9525">
            <a:noFill/>
            <a:miter lim="800000"/>
            <a:headEnd/>
            <a:tailEnd/>
          </a:ln>
        </p:spPr>
      </p:pic>
      <p:sp>
        <p:nvSpPr>
          <p:cNvPr id="46083" name="Rectangle 3"/>
          <p:cNvSpPr>
            <a:spLocks noGrp="1" noChangeArrowheads="1"/>
          </p:cNvSpPr>
          <p:nvPr>
            <p:ph type="title"/>
          </p:nvPr>
        </p:nvSpPr>
        <p:spPr>
          <a:xfrm>
            <a:off x="1219200" y="152400"/>
            <a:ext cx="7772400" cy="1143000"/>
          </a:xfrm>
        </p:spPr>
        <p:txBody>
          <a:bodyPr/>
          <a:lstStyle/>
          <a:p>
            <a:pPr eaLnBrk="1" hangingPunct="1"/>
            <a:r>
              <a:rPr lang="en-US" smtClean="0"/>
              <a:t>Time Slice 5: 9/1 to 9/2/2005</a:t>
            </a:r>
          </a:p>
        </p:txBody>
      </p:sp>
      <p:grpSp>
        <p:nvGrpSpPr>
          <p:cNvPr id="46084" name="Group 4"/>
          <p:cNvGrpSpPr>
            <a:grpSpLocks/>
          </p:cNvGrpSpPr>
          <p:nvPr/>
        </p:nvGrpSpPr>
        <p:grpSpPr bwMode="auto">
          <a:xfrm>
            <a:off x="5916613" y="2466975"/>
            <a:ext cx="546100" cy="274638"/>
            <a:chOff x="2974" y="977"/>
            <a:chExt cx="344" cy="173"/>
          </a:xfrm>
        </p:grpSpPr>
        <p:sp>
          <p:nvSpPr>
            <p:cNvPr id="46132" name="Oval 5"/>
            <p:cNvSpPr>
              <a:spLocks noChangeArrowheads="1"/>
            </p:cNvSpPr>
            <p:nvPr/>
          </p:nvSpPr>
          <p:spPr bwMode="auto">
            <a:xfrm>
              <a:off x="2974" y="102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46133" name="Text Box 6"/>
            <p:cNvSpPr txBox="1">
              <a:spLocks noChangeArrowheads="1"/>
            </p:cNvSpPr>
            <p:nvPr/>
          </p:nvSpPr>
          <p:spPr bwMode="auto">
            <a:xfrm>
              <a:off x="3000" y="977"/>
              <a:ext cx="318" cy="173"/>
            </a:xfrm>
            <a:prstGeom prst="rect">
              <a:avLst/>
            </a:prstGeom>
            <a:noFill/>
            <a:ln w="9525">
              <a:noFill/>
              <a:miter lim="800000"/>
              <a:headEnd/>
              <a:tailEnd/>
            </a:ln>
          </p:spPr>
          <p:txBody>
            <a:bodyPr wrap="none">
              <a:spAutoFit/>
            </a:bodyPr>
            <a:lstStyle/>
            <a:p>
              <a:pPr eaLnBrk="0" hangingPunct="0"/>
              <a:r>
                <a:rPr lang="en-US" sz="1200">
                  <a:solidFill>
                    <a:srgbClr val="FF0000"/>
                  </a:solidFill>
                </a:rPr>
                <a:t>ARC</a:t>
              </a:r>
            </a:p>
          </p:txBody>
        </p:sp>
      </p:grpSp>
      <p:grpSp>
        <p:nvGrpSpPr>
          <p:cNvPr id="46085" name="Group 7"/>
          <p:cNvGrpSpPr>
            <a:grpSpLocks/>
          </p:cNvGrpSpPr>
          <p:nvPr/>
        </p:nvGrpSpPr>
        <p:grpSpPr bwMode="auto">
          <a:xfrm>
            <a:off x="6702425" y="4010025"/>
            <a:ext cx="722313" cy="274638"/>
            <a:chOff x="2584" y="2005"/>
            <a:chExt cx="455" cy="173"/>
          </a:xfrm>
        </p:grpSpPr>
        <p:sp>
          <p:nvSpPr>
            <p:cNvPr id="46130" name="Oval 8"/>
            <p:cNvSpPr>
              <a:spLocks noChangeArrowheads="1"/>
            </p:cNvSpPr>
            <p:nvPr/>
          </p:nvSpPr>
          <p:spPr bwMode="auto">
            <a:xfrm>
              <a:off x="2584" y="209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46131" name="Text Box 9"/>
            <p:cNvSpPr txBox="1">
              <a:spLocks noChangeArrowheads="1"/>
            </p:cNvSpPr>
            <p:nvPr/>
          </p:nvSpPr>
          <p:spPr bwMode="auto">
            <a:xfrm>
              <a:off x="2656" y="2005"/>
              <a:ext cx="383" cy="173"/>
            </a:xfrm>
            <a:prstGeom prst="rect">
              <a:avLst/>
            </a:prstGeom>
            <a:noFill/>
            <a:ln w="9525">
              <a:noFill/>
              <a:miter lim="800000"/>
              <a:headEnd/>
              <a:tailEnd/>
            </a:ln>
          </p:spPr>
          <p:txBody>
            <a:bodyPr wrap="none">
              <a:spAutoFit/>
            </a:bodyPr>
            <a:lstStyle/>
            <a:p>
              <a:pPr eaLnBrk="0" hangingPunct="0"/>
              <a:r>
                <a:rPr lang="en-US" sz="1200">
                  <a:solidFill>
                    <a:srgbClr val="FF0000"/>
                  </a:solidFill>
                </a:rPr>
                <a:t>FEMA</a:t>
              </a:r>
            </a:p>
          </p:txBody>
        </p:sp>
      </p:grpSp>
      <p:grpSp>
        <p:nvGrpSpPr>
          <p:cNvPr id="46086" name="Group 10"/>
          <p:cNvGrpSpPr>
            <a:grpSpLocks/>
          </p:cNvGrpSpPr>
          <p:nvPr/>
        </p:nvGrpSpPr>
        <p:grpSpPr bwMode="auto">
          <a:xfrm>
            <a:off x="5526088" y="4786313"/>
            <a:ext cx="711200" cy="274637"/>
            <a:chOff x="2845" y="1135"/>
            <a:chExt cx="448" cy="173"/>
          </a:xfrm>
        </p:grpSpPr>
        <p:sp>
          <p:nvSpPr>
            <p:cNvPr id="46128" name="Text Box 11"/>
            <p:cNvSpPr txBox="1">
              <a:spLocks noChangeArrowheads="1"/>
            </p:cNvSpPr>
            <p:nvPr/>
          </p:nvSpPr>
          <p:spPr bwMode="auto">
            <a:xfrm>
              <a:off x="2874" y="1135"/>
              <a:ext cx="419" cy="173"/>
            </a:xfrm>
            <a:prstGeom prst="rect">
              <a:avLst/>
            </a:prstGeom>
            <a:noFill/>
            <a:ln w="9525">
              <a:noFill/>
              <a:miter lim="800000"/>
              <a:headEnd/>
              <a:tailEnd/>
            </a:ln>
          </p:spPr>
          <p:txBody>
            <a:bodyPr wrap="none">
              <a:spAutoFit/>
            </a:bodyPr>
            <a:lstStyle/>
            <a:p>
              <a:pPr eaLnBrk="0" hangingPunct="0"/>
              <a:r>
                <a:rPr lang="en-US" sz="1200">
                  <a:solidFill>
                    <a:schemeClr val="bg2"/>
                  </a:solidFill>
                </a:rPr>
                <a:t>Shelter</a:t>
              </a:r>
            </a:p>
          </p:txBody>
        </p:sp>
        <p:sp>
          <p:nvSpPr>
            <p:cNvPr id="46129" name="Oval 12"/>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46087" name="Group 13"/>
          <p:cNvGrpSpPr>
            <a:grpSpLocks/>
          </p:cNvGrpSpPr>
          <p:nvPr/>
        </p:nvGrpSpPr>
        <p:grpSpPr bwMode="auto">
          <a:xfrm>
            <a:off x="5508625" y="2547938"/>
            <a:ext cx="455613" cy="274637"/>
            <a:chOff x="2703" y="2427"/>
            <a:chExt cx="287" cy="173"/>
          </a:xfrm>
        </p:grpSpPr>
        <p:sp>
          <p:nvSpPr>
            <p:cNvPr id="46126" name="Rectangle 14"/>
            <p:cNvSpPr>
              <a:spLocks noChangeArrowheads="1"/>
            </p:cNvSpPr>
            <p:nvPr/>
          </p:nvSpPr>
          <p:spPr bwMode="auto">
            <a:xfrm>
              <a:off x="2751" y="2427"/>
              <a:ext cx="239" cy="173"/>
            </a:xfrm>
            <a:prstGeom prst="rect">
              <a:avLst/>
            </a:prstGeom>
            <a:noFill/>
            <a:ln w="9525">
              <a:noFill/>
              <a:miter lim="800000"/>
              <a:headEnd/>
              <a:tailEnd/>
            </a:ln>
          </p:spPr>
          <p:txBody>
            <a:bodyPr wrap="none">
              <a:spAutoFit/>
            </a:bodyPr>
            <a:lstStyle/>
            <a:p>
              <a:pPr eaLnBrk="0" hangingPunct="0"/>
              <a:r>
                <a:rPr lang="en-US" sz="1200">
                  <a:solidFill>
                    <a:srgbClr val="008000"/>
                  </a:solidFill>
                </a:rPr>
                <a:t>TX</a:t>
              </a:r>
            </a:p>
          </p:txBody>
        </p:sp>
        <p:sp>
          <p:nvSpPr>
            <p:cNvPr id="46127" name="Oval 15"/>
            <p:cNvSpPr>
              <a:spLocks noChangeArrowheads="1"/>
            </p:cNvSpPr>
            <p:nvPr/>
          </p:nvSpPr>
          <p:spPr bwMode="auto">
            <a:xfrm>
              <a:off x="2703" y="2481"/>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6088" name="Group 16"/>
          <p:cNvGrpSpPr>
            <a:grpSpLocks/>
          </p:cNvGrpSpPr>
          <p:nvPr/>
        </p:nvGrpSpPr>
        <p:grpSpPr bwMode="auto">
          <a:xfrm>
            <a:off x="5403850" y="3127375"/>
            <a:ext cx="469900" cy="274638"/>
            <a:chOff x="3322" y="2583"/>
            <a:chExt cx="296" cy="173"/>
          </a:xfrm>
        </p:grpSpPr>
        <p:sp>
          <p:nvSpPr>
            <p:cNvPr id="46124" name="Text Box 17"/>
            <p:cNvSpPr txBox="1">
              <a:spLocks noChangeArrowheads="1"/>
            </p:cNvSpPr>
            <p:nvPr/>
          </p:nvSpPr>
          <p:spPr bwMode="auto">
            <a:xfrm>
              <a:off x="3358" y="2583"/>
              <a:ext cx="260" cy="173"/>
            </a:xfrm>
            <a:prstGeom prst="rect">
              <a:avLst/>
            </a:prstGeom>
            <a:noFill/>
            <a:ln w="9525">
              <a:noFill/>
              <a:miter lim="800000"/>
              <a:headEnd/>
              <a:tailEnd/>
            </a:ln>
          </p:spPr>
          <p:txBody>
            <a:bodyPr wrap="none">
              <a:spAutoFit/>
            </a:bodyPr>
            <a:lstStyle/>
            <a:p>
              <a:pPr eaLnBrk="0" hangingPunct="0"/>
              <a:r>
                <a:rPr lang="en-US" sz="1200">
                  <a:solidFill>
                    <a:srgbClr val="008000"/>
                  </a:solidFill>
                </a:rPr>
                <a:t>MS</a:t>
              </a:r>
            </a:p>
          </p:txBody>
        </p:sp>
        <p:sp>
          <p:nvSpPr>
            <p:cNvPr id="46125" name="Oval 18"/>
            <p:cNvSpPr>
              <a:spLocks noChangeArrowheads="1"/>
            </p:cNvSpPr>
            <p:nvPr/>
          </p:nvSpPr>
          <p:spPr bwMode="auto">
            <a:xfrm>
              <a:off x="3322" y="2634"/>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6089" name="Group 19"/>
          <p:cNvGrpSpPr>
            <a:grpSpLocks/>
          </p:cNvGrpSpPr>
          <p:nvPr/>
        </p:nvGrpSpPr>
        <p:grpSpPr bwMode="auto">
          <a:xfrm>
            <a:off x="5900738" y="3184525"/>
            <a:ext cx="457200" cy="274638"/>
            <a:chOff x="2359" y="3380"/>
            <a:chExt cx="288" cy="173"/>
          </a:xfrm>
        </p:grpSpPr>
        <p:sp>
          <p:nvSpPr>
            <p:cNvPr id="46122" name="Text Box 20"/>
            <p:cNvSpPr txBox="1">
              <a:spLocks noChangeArrowheads="1"/>
            </p:cNvSpPr>
            <p:nvPr/>
          </p:nvSpPr>
          <p:spPr bwMode="auto">
            <a:xfrm>
              <a:off x="2414" y="3380"/>
              <a:ext cx="233" cy="173"/>
            </a:xfrm>
            <a:prstGeom prst="rect">
              <a:avLst/>
            </a:prstGeom>
            <a:noFill/>
            <a:ln w="9525">
              <a:noFill/>
              <a:miter lim="800000"/>
              <a:headEnd/>
              <a:tailEnd/>
            </a:ln>
          </p:spPr>
          <p:txBody>
            <a:bodyPr wrap="none">
              <a:spAutoFit/>
            </a:bodyPr>
            <a:lstStyle/>
            <a:p>
              <a:pPr eaLnBrk="0" hangingPunct="0"/>
              <a:r>
                <a:rPr lang="en-US" sz="1200">
                  <a:solidFill>
                    <a:srgbClr val="008000"/>
                  </a:solidFill>
                </a:rPr>
                <a:t>LA</a:t>
              </a:r>
            </a:p>
          </p:txBody>
        </p:sp>
        <p:sp>
          <p:nvSpPr>
            <p:cNvPr id="46123" name="Oval 21"/>
            <p:cNvSpPr>
              <a:spLocks noChangeArrowheads="1"/>
            </p:cNvSpPr>
            <p:nvPr/>
          </p:nvSpPr>
          <p:spPr bwMode="auto">
            <a:xfrm>
              <a:off x="2359" y="3439"/>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6090" name="Group 22"/>
          <p:cNvGrpSpPr>
            <a:grpSpLocks/>
          </p:cNvGrpSpPr>
          <p:nvPr/>
        </p:nvGrpSpPr>
        <p:grpSpPr bwMode="auto">
          <a:xfrm>
            <a:off x="5834063" y="2643188"/>
            <a:ext cx="482600" cy="274637"/>
            <a:chOff x="2488" y="3851"/>
            <a:chExt cx="304" cy="173"/>
          </a:xfrm>
        </p:grpSpPr>
        <p:sp>
          <p:nvSpPr>
            <p:cNvPr id="46120" name="Rectangle 23"/>
            <p:cNvSpPr>
              <a:spLocks noChangeArrowheads="1"/>
            </p:cNvSpPr>
            <p:nvPr/>
          </p:nvSpPr>
          <p:spPr bwMode="auto">
            <a:xfrm>
              <a:off x="2532" y="3851"/>
              <a:ext cx="260" cy="173"/>
            </a:xfrm>
            <a:prstGeom prst="rect">
              <a:avLst/>
            </a:prstGeom>
            <a:noFill/>
            <a:ln w="9525">
              <a:noFill/>
              <a:miter lim="800000"/>
              <a:headEnd/>
              <a:tailEnd/>
            </a:ln>
          </p:spPr>
          <p:txBody>
            <a:bodyPr wrap="none">
              <a:spAutoFit/>
            </a:bodyPr>
            <a:lstStyle/>
            <a:p>
              <a:pPr eaLnBrk="0" hangingPunct="0"/>
              <a:r>
                <a:rPr lang="en-US" sz="1200">
                  <a:solidFill>
                    <a:srgbClr val="008000"/>
                  </a:solidFill>
                </a:rPr>
                <a:t>NO</a:t>
              </a:r>
            </a:p>
          </p:txBody>
        </p:sp>
        <p:sp>
          <p:nvSpPr>
            <p:cNvPr id="46121" name="Oval 24"/>
            <p:cNvSpPr>
              <a:spLocks noChangeArrowheads="1"/>
            </p:cNvSpPr>
            <p:nvPr/>
          </p:nvSpPr>
          <p:spPr bwMode="auto">
            <a:xfrm>
              <a:off x="2488" y="3916"/>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6091" name="Group 25"/>
          <p:cNvGrpSpPr>
            <a:grpSpLocks/>
          </p:cNvGrpSpPr>
          <p:nvPr/>
        </p:nvGrpSpPr>
        <p:grpSpPr bwMode="auto">
          <a:xfrm>
            <a:off x="4881563" y="2947988"/>
            <a:ext cx="509587" cy="274637"/>
            <a:chOff x="3274" y="2098"/>
            <a:chExt cx="321" cy="173"/>
          </a:xfrm>
        </p:grpSpPr>
        <p:sp>
          <p:nvSpPr>
            <p:cNvPr id="46118" name="Text Box 26"/>
            <p:cNvSpPr txBox="1">
              <a:spLocks noChangeArrowheads="1"/>
            </p:cNvSpPr>
            <p:nvPr/>
          </p:nvSpPr>
          <p:spPr bwMode="auto">
            <a:xfrm>
              <a:off x="3367" y="2098"/>
              <a:ext cx="228" cy="173"/>
            </a:xfrm>
            <a:prstGeom prst="rect">
              <a:avLst/>
            </a:prstGeom>
            <a:noFill/>
            <a:ln w="9525">
              <a:noFill/>
              <a:miter lim="800000"/>
              <a:headEnd/>
              <a:tailEnd/>
            </a:ln>
          </p:spPr>
          <p:txBody>
            <a:bodyPr wrap="none">
              <a:spAutoFit/>
            </a:bodyPr>
            <a:lstStyle/>
            <a:p>
              <a:pPr eaLnBrk="0" hangingPunct="0"/>
              <a:r>
                <a:rPr lang="en-US" sz="1200">
                  <a:solidFill>
                    <a:srgbClr val="008000"/>
                  </a:solidFill>
                </a:rPr>
                <a:t>FL</a:t>
              </a:r>
            </a:p>
          </p:txBody>
        </p:sp>
        <p:sp>
          <p:nvSpPr>
            <p:cNvPr id="46119" name="Oval 27"/>
            <p:cNvSpPr>
              <a:spLocks noChangeArrowheads="1"/>
            </p:cNvSpPr>
            <p:nvPr/>
          </p:nvSpPr>
          <p:spPr bwMode="auto">
            <a:xfrm>
              <a:off x="3274" y="2115"/>
              <a:ext cx="115" cy="120"/>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6092" name="Group 28"/>
          <p:cNvGrpSpPr>
            <a:grpSpLocks/>
          </p:cNvGrpSpPr>
          <p:nvPr/>
        </p:nvGrpSpPr>
        <p:grpSpPr bwMode="auto">
          <a:xfrm>
            <a:off x="3381375" y="4222750"/>
            <a:ext cx="660400" cy="274638"/>
            <a:chOff x="2845" y="1135"/>
            <a:chExt cx="416" cy="173"/>
          </a:xfrm>
        </p:grpSpPr>
        <p:sp>
          <p:nvSpPr>
            <p:cNvPr id="46116" name="Text Box 29"/>
            <p:cNvSpPr txBox="1">
              <a:spLocks noChangeArrowheads="1"/>
            </p:cNvSpPr>
            <p:nvPr/>
          </p:nvSpPr>
          <p:spPr bwMode="auto">
            <a:xfrm>
              <a:off x="2874" y="1135"/>
              <a:ext cx="387" cy="173"/>
            </a:xfrm>
            <a:prstGeom prst="rect">
              <a:avLst/>
            </a:prstGeom>
            <a:noFill/>
            <a:ln w="9525">
              <a:noFill/>
              <a:miter lim="800000"/>
              <a:headEnd/>
              <a:tailEnd/>
            </a:ln>
          </p:spPr>
          <p:txBody>
            <a:bodyPr wrap="none">
              <a:spAutoFit/>
            </a:bodyPr>
            <a:lstStyle/>
            <a:p>
              <a:pPr eaLnBrk="0" hangingPunct="0"/>
              <a:r>
                <a:rPr lang="en-US" sz="1200">
                  <a:solidFill>
                    <a:schemeClr val="bg2"/>
                  </a:solidFill>
                </a:rPr>
                <a:t>Power</a:t>
              </a:r>
            </a:p>
          </p:txBody>
        </p:sp>
        <p:sp>
          <p:nvSpPr>
            <p:cNvPr id="46117" name="Oval 30"/>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46093" name="Group 31"/>
          <p:cNvGrpSpPr>
            <a:grpSpLocks/>
          </p:cNvGrpSpPr>
          <p:nvPr/>
        </p:nvGrpSpPr>
        <p:grpSpPr bwMode="auto">
          <a:xfrm>
            <a:off x="4114800" y="1752600"/>
            <a:ext cx="460375" cy="274638"/>
            <a:chOff x="3322" y="2583"/>
            <a:chExt cx="290" cy="173"/>
          </a:xfrm>
        </p:grpSpPr>
        <p:sp>
          <p:nvSpPr>
            <p:cNvPr id="46114" name="Text Box 32"/>
            <p:cNvSpPr txBox="1">
              <a:spLocks noChangeArrowheads="1"/>
            </p:cNvSpPr>
            <p:nvPr/>
          </p:nvSpPr>
          <p:spPr bwMode="auto">
            <a:xfrm>
              <a:off x="3358" y="2583"/>
              <a:ext cx="254" cy="173"/>
            </a:xfrm>
            <a:prstGeom prst="rect">
              <a:avLst/>
            </a:prstGeom>
            <a:noFill/>
            <a:ln w="9525">
              <a:noFill/>
              <a:miter lim="800000"/>
              <a:headEnd/>
              <a:tailEnd/>
            </a:ln>
          </p:spPr>
          <p:txBody>
            <a:bodyPr wrap="none">
              <a:spAutoFit/>
            </a:bodyPr>
            <a:lstStyle/>
            <a:p>
              <a:pPr eaLnBrk="0" hangingPunct="0"/>
              <a:r>
                <a:rPr lang="en-US" sz="1200">
                  <a:solidFill>
                    <a:srgbClr val="008000"/>
                  </a:solidFill>
                </a:rPr>
                <a:t>NC</a:t>
              </a:r>
            </a:p>
          </p:txBody>
        </p:sp>
        <p:sp>
          <p:nvSpPr>
            <p:cNvPr id="46115" name="Oval 33"/>
            <p:cNvSpPr>
              <a:spLocks noChangeArrowheads="1"/>
            </p:cNvSpPr>
            <p:nvPr/>
          </p:nvSpPr>
          <p:spPr bwMode="auto">
            <a:xfrm>
              <a:off x="3322" y="2634"/>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6094" name="Group 34"/>
          <p:cNvGrpSpPr>
            <a:grpSpLocks/>
          </p:cNvGrpSpPr>
          <p:nvPr/>
        </p:nvGrpSpPr>
        <p:grpSpPr bwMode="auto">
          <a:xfrm>
            <a:off x="5573713" y="2908300"/>
            <a:ext cx="461962" cy="274638"/>
            <a:chOff x="3322" y="2583"/>
            <a:chExt cx="291" cy="173"/>
          </a:xfrm>
        </p:grpSpPr>
        <p:sp>
          <p:nvSpPr>
            <p:cNvPr id="46112" name="Text Box 35"/>
            <p:cNvSpPr txBox="1">
              <a:spLocks noChangeArrowheads="1"/>
            </p:cNvSpPr>
            <p:nvPr/>
          </p:nvSpPr>
          <p:spPr bwMode="auto">
            <a:xfrm>
              <a:off x="3358" y="2583"/>
              <a:ext cx="255" cy="173"/>
            </a:xfrm>
            <a:prstGeom prst="rect">
              <a:avLst/>
            </a:prstGeom>
            <a:noFill/>
            <a:ln w="9525">
              <a:noFill/>
              <a:miter lim="800000"/>
              <a:headEnd/>
              <a:tailEnd/>
            </a:ln>
          </p:spPr>
          <p:txBody>
            <a:bodyPr wrap="none">
              <a:spAutoFit/>
            </a:bodyPr>
            <a:lstStyle/>
            <a:p>
              <a:pPr eaLnBrk="0" hangingPunct="0"/>
              <a:r>
                <a:rPr lang="en-US" sz="1200">
                  <a:solidFill>
                    <a:srgbClr val="008000"/>
                  </a:solidFill>
                </a:rPr>
                <a:t>GA</a:t>
              </a:r>
            </a:p>
          </p:txBody>
        </p:sp>
        <p:sp>
          <p:nvSpPr>
            <p:cNvPr id="46113" name="Oval 36"/>
            <p:cNvSpPr>
              <a:spLocks noChangeArrowheads="1"/>
            </p:cNvSpPr>
            <p:nvPr/>
          </p:nvSpPr>
          <p:spPr bwMode="auto">
            <a:xfrm>
              <a:off x="3322" y="2634"/>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6095" name="Group 37"/>
          <p:cNvGrpSpPr>
            <a:grpSpLocks/>
          </p:cNvGrpSpPr>
          <p:nvPr/>
        </p:nvGrpSpPr>
        <p:grpSpPr bwMode="auto">
          <a:xfrm>
            <a:off x="2570163" y="4322763"/>
            <a:ext cx="889000" cy="274637"/>
            <a:chOff x="2845" y="1135"/>
            <a:chExt cx="560" cy="173"/>
          </a:xfrm>
        </p:grpSpPr>
        <p:sp>
          <p:nvSpPr>
            <p:cNvPr id="46110" name="Text Box 38"/>
            <p:cNvSpPr txBox="1">
              <a:spLocks noChangeArrowheads="1"/>
            </p:cNvSpPr>
            <p:nvPr/>
          </p:nvSpPr>
          <p:spPr bwMode="auto">
            <a:xfrm>
              <a:off x="2874" y="1135"/>
              <a:ext cx="531" cy="173"/>
            </a:xfrm>
            <a:prstGeom prst="rect">
              <a:avLst/>
            </a:prstGeom>
            <a:noFill/>
            <a:ln w="9525">
              <a:noFill/>
              <a:miter lim="800000"/>
              <a:headEnd/>
              <a:tailEnd/>
            </a:ln>
          </p:spPr>
          <p:txBody>
            <a:bodyPr wrap="none">
              <a:spAutoFit/>
            </a:bodyPr>
            <a:lstStyle/>
            <a:p>
              <a:pPr eaLnBrk="0" hangingPunct="0"/>
              <a:r>
                <a:rPr lang="en-US" sz="1200">
                  <a:solidFill>
                    <a:srgbClr val="FF0000"/>
                  </a:solidFill>
                </a:rPr>
                <a:t>AL Power</a:t>
              </a:r>
            </a:p>
          </p:txBody>
        </p:sp>
        <p:sp>
          <p:nvSpPr>
            <p:cNvPr id="46111" name="Oval 39"/>
            <p:cNvSpPr>
              <a:spLocks noChangeArrowheads="1"/>
            </p:cNvSpPr>
            <p:nvPr/>
          </p:nvSpPr>
          <p:spPr bwMode="auto">
            <a:xfrm>
              <a:off x="2845" y="1184"/>
              <a:ext cx="68" cy="68"/>
            </a:xfrm>
            <a:prstGeom prst="ellipse">
              <a:avLst/>
            </a:prstGeom>
            <a:solidFill>
              <a:srgbClr val="FF0000"/>
            </a:solidFill>
            <a:ln w="9525">
              <a:noFill/>
              <a:round/>
              <a:headEnd/>
              <a:tailEnd/>
            </a:ln>
          </p:spPr>
          <p:txBody>
            <a:bodyPr wrap="none" anchor="ctr"/>
            <a:lstStyle/>
            <a:p>
              <a:pPr algn="ctr" eaLnBrk="0" hangingPunct="0"/>
              <a:endParaRPr lang="en-US"/>
            </a:p>
          </p:txBody>
        </p:sp>
      </p:grpSp>
      <p:grpSp>
        <p:nvGrpSpPr>
          <p:cNvPr id="46096" name="Group 40"/>
          <p:cNvGrpSpPr>
            <a:grpSpLocks/>
          </p:cNvGrpSpPr>
          <p:nvPr/>
        </p:nvGrpSpPr>
        <p:grpSpPr bwMode="auto">
          <a:xfrm>
            <a:off x="4510088" y="3238500"/>
            <a:ext cx="628650" cy="274638"/>
            <a:chOff x="2845" y="1135"/>
            <a:chExt cx="396" cy="173"/>
          </a:xfrm>
        </p:grpSpPr>
        <p:sp>
          <p:nvSpPr>
            <p:cNvPr id="46108" name="Text Box 41"/>
            <p:cNvSpPr txBox="1">
              <a:spLocks noChangeArrowheads="1"/>
            </p:cNvSpPr>
            <p:nvPr/>
          </p:nvSpPr>
          <p:spPr bwMode="auto">
            <a:xfrm>
              <a:off x="2874" y="1135"/>
              <a:ext cx="367" cy="173"/>
            </a:xfrm>
            <a:prstGeom prst="rect">
              <a:avLst/>
            </a:prstGeom>
            <a:noFill/>
            <a:ln w="9525">
              <a:noFill/>
              <a:miter lim="800000"/>
              <a:headEnd/>
              <a:tailEnd/>
            </a:ln>
          </p:spPr>
          <p:txBody>
            <a:bodyPr wrap="none">
              <a:spAutoFit/>
            </a:bodyPr>
            <a:lstStyle/>
            <a:p>
              <a:pPr eaLnBrk="0" hangingPunct="0"/>
              <a:r>
                <a:rPr lang="en-US" sz="1200">
                  <a:solidFill>
                    <a:schemeClr val="bg2"/>
                  </a:solidFill>
                </a:rPr>
                <a:t>S &amp; R</a:t>
              </a:r>
            </a:p>
          </p:txBody>
        </p:sp>
        <p:sp>
          <p:nvSpPr>
            <p:cNvPr id="46109" name="Oval 42"/>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46097" name="Group 43"/>
          <p:cNvGrpSpPr>
            <a:grpSpLocks/>
          </p:cNvGrpSpPr>
          <p:nvPr/>
        </p:nvGrpSpPr>
        <p:grpSpPr bwMode="auto">
          <a:xfrm>
            <a:off x="5364163" y="1728788"/>
            <a:ext cx="1250950" cy="274637"/>
            <a:chOff x="2845" y="1135"/>
            <a:chExt cx="788" cy="173"/>
          </a:xfrm>
        </p:grpSpPr>
        <p:sp>
          <p:nvSpPr>
            <p:cNvPr id="46106" name="Text Box 44"/>
            <p:cNvSpPr txBox="1">
              <a:spLocks noChangeArrowheads="1"/>
            </p:cNvSpPr>
            <p:nvPr/>
          </p:nvSpPr>
          <p:spPr bwMode="auto">
            <a:xfrm>
              <a:off x="2874" y="1135"/>
              <a:ext cx="759" cy="173"/>
            </a:xfrm>
            <a:prstGeom prst="rect">
              <a:avLst/>
            </a:prstGeom>
            <a:noFill/>
            <a:ln w="9525">
              <a:noFill/>
              <a:miter lim="800000"/>
              <a:headEnd/>
              <a:tailEnd/>
            </a:ln>
          </p:spPr>
          <p:txBody>
            <a:bodyPr wrap="none">
              <a:spAutoFit/>
            </a:bodyPr>
            <a:lstStyle/>
            <a:p>
              <a:pPr eaLnBrk="0" hangingPunct="0"/>
              <a:r>
                <a:rPr lang="en-US" sz="1200">
                  <a:solidFill>
                    <a:srgbClr val="FF0000"/>
                  </a:solidFill>
                </a:rPr>
                <a:t>National</a:t>
              </a:r>
              <a:r>
                <a:rPr lang="en-US" sz="1200">
                  <a:solidFill>
                    <a:schemeClr val="bg2"/>
                  </a:solidFill>
                </a:rPr>
                <a:t> </a:t>
              </a:r>
              <a:r>
                <a:rPr lang="en-US" sz="1200">
                  <a:solidFill>
                    <a:srgbClr val="FF0000"/>
                  </a:solidFill>
                </a:rPr>
                <a:t>Guard</a:t>
              </a:r>
            </a:p>
          </p:txBody>
        </p:sp>
        <p:sp>
          <p:nvSpPr>
            <p:cNvPr id="46107" name="Oval 45"/>
            <p:cNvSpPr>
              <a:spLocks noChangeArrowheads="1"/>
            </p:cNvSpPr>
            <p:nvPr/>
          </p:nvSpPr>
          <p:spPr bwMode="auto">
            <a:xfrm>
              <a:off x="2845" y="1184"/>
              <a:ext cx="68" cy="68"/>
            </a:xfrm>
            <a:prstGeom prst="ellipse">
              <a:avLst/>
            </a:prstGeom>
            <a:solidFill>
              <a:srgbClr val="FF0000"/>
            </a:solidFill>
            <a:ln w="9525">
              <a:noFill/>
              <a:round/>
              <a:headEnd/>
              <a:tailEnd/>
            </a:ln>
          </p:spPr>
          <p:txBody>
            <a:bodyPr wrap="none" anchor="ctr"/>
            <a:lstStyle/>
            <a:p>
              <a:pPr algn="ctr" eaLnBrk="0" hangingPunct="0"/>
              <a:endParaRPr lang="en-US"/>
            </a:p>
          </p:txBody>
        </p:sp>
      </p:grpSp>
      <p:grpSp>
        <p:nvGrpSpPr>
          <p:cNvPr id="46098" name="Group 46"/>
          <p:cNvGrpSpPr>
            <a:grpSpLocks/>
          </p:cNvGrpSpPr>
          <p:nvPr/>
        </p:nvGrpSpPr>
        <p:grpSpPr bwMode="auto">
          <a:xfrm>
            <a:off x="4348163" y="3390900"/>
            <a:ext cx="457200" cy="274638"/>
            <a:chOff x="2359" y="3380"/>
            <a:chExt cx="288" cy="173"/>
          </a:xfrm>
        </p:grpSpPr>
        <p:sp>
          <p:nvSpPr>
            <p:cNvPr id="46104" name="Text Box 47"/>
            <p:cNvSpPr txBox="1">
              <a:spLocks noChangeArrowheads="1"/>
            </p:cNvSpPr>
            <p:nvPr/>
          </p:nvSpPr>
          <p:spPr bwMode="auto">
            <a:xfrm>
              <a:off x="2414" y="3380"/>
              <a:ext cx="233" cy="173"/>
            </a:xfrm>
            <a:prstGeom prst="rect">
              <a:avLst/>
            </a:prstGeom>
            <a:noFill/>
            <a:ln w="9525">
              <a:noFill/>
              <a:miter lim="800000"/>
              <a:headEnd/>
              <a:tailEnd/>
            </a:ln>
          </p:spPr>
          <p:txBody>
            <a:bodyPr wrap="none">
              <a:spAutoFit/>
            </a:bodyPr>
            <a:lstStyle/>
            <a:p>
              <a:pPr eaLnBrk="0" hangingPunct="0"/>
              <a:r>
                <a:rPr lang="en-US" sz="1200">
                  <a:solidFill>
                    <a:srgbClr val="008000"/>
                  </a:solidFill>
                </a:rPr>
                <a:t>AL</a:t>
              </a:r>
            </a:p>
          </p:txBody>
        </p:sp>
        <p:sp>
          <p:nvSpPr>
            <p:cNvPr id="46105" name="Oval 48"/>
            <p:cNvSpPr>
              <a:spLocks noChangeArrowheads="1"/>
            </p:cNvSpPr>
            <p:nvPr/>
          </p:nvSpPr>
          <p:spPr bwMode="auto">
            <a:xfrm>
              <a:off x="2359" y="3439"/>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pic>
        <p:nvPicPr>
          <p:cNvPr id="46099" name="Picture 49"/>
          <p:cNvPicPr>
            <a:picLocks noChangeAspect="1" noChangeArrowheads="1"/>
          </p:cNvPicPr>
          <p:nvPr/>
        </p:nvPicPr>
        <p:blipFill>
          <a:blip r:embed="rId4"/>
          <a:srcRect/>
          <a:stretch>
            <a:fillRect/>
          </a:stretch>
        </p:blipFill>
        <p:spPr bwMode="auto">
          <a:xfrm>
            <a:off x="530225" y="4471988"/>
            <a:ext cx="835025" cy="1139825"/>
          </a:xfrm>
          <a:prstGeom prst="rect">
            <a:avLst/>
          </a:prstGeom>
          <a:noFill/>
          <a:ln w="9525">
            <a:noFill/>
            <a:miter lim="800000"/>
            <a:headEnd/>
            <a:tailEnd/>
          </a:ln>
        </p:spPr>
      </p:pic>
      <p:pic>
        <p:nvPicPr>
          <p:cNvPr id="46100" name="Picture 7" descr="NU Logo"/>
          <p:cNvPicPr>
            <a:picLocks noChangeAspect="1" noChangeArrowheads="1"/>
          </p:cNvPicPr>
          <p:nvPr/>
        </p:nvPicPr>
        <p:blipFill>
          <a:blip r:embed="rId5"/>
          <a:srcRect/>
          <a:stretch>
            <a:fillRect/>
          </a:stretch>
        </p:blipFill>
        <p:spPr bwMode="auto">
          <a:xfrm>
            <a:off x="0" y="5897563"/>
            <a:ext cx="960438" cy="960437"/>
          </a:xfrm>
          <a:prstGeom prst="rect">
            <a:avLst/>
          </a:prstGeom>
          <a:noFill/>
          <a:ln w="9525">
            <a:noFill/>
            <a:miter lim="800000"/>
            <a:headEnd/>
            <a:tailEnd/>
          </a:ln>
        </p:spPr>
      </p:pic>
      <p:grpSp>
        <p:nvGrpSpPr>
          <p:cNvPr id="46101" name="Group 9"/>
          <p:cNvGrpSpPr>
            <a:grpSpLocks/>
          </p:cNvGrpSpPr>
          <p:nvPr/>
        </p:nvGrpSpPr>
        <p:grpSpPr bwMode="auto">
          <a:xfrm>
            <a:off x="7467600" y="5903913"/>
            <a:ext cx="1676400" cy="954087"/>
            <a:chOff x="7467600" y="5903893"/>
            <a:chExt cx="1676400" cy="954107"/>
          </a:xfrm>
        </p:grpSpPr>
        <p:pic>
          <p:nvPicPr>
            <p:cNvPr id="46102" name="Picture 3" descr="Sonic logo.jpg"/>
            <p:cNvPicPr>
              <a:picLocks noChangeAspect="1"/>
            </p:cNvPicPr>
            <p:nvPr/>
          </p:nvPicPr>
          <p:blipFill>
            <a:blip r:embed="rId6"/>
            <a:srcRect/>
            <a:stretch>
              <a:fillRect/>
            </a:stretch>
          </p:blipFill>
          <p:spPr bwMode="auto">
            <a:xfrm>
              <a:off x="8229600" y="6259420"/>
              <a:ext cx="855517" cy="293780"/>
            </a:xfrm>
            <a:prstGeom prst="rect">
              <a:avLst/>
            </a:prstGeom>
            <a:noFill/>
            <a:ln w="9525">
              <a:noFill/>
              <a:miter lim="800000"/>
              <a:headEnd/>
              <a:tailEnd/>
            </a:ln>
          </p:spPr>
        </p:pic>
        <p:sp>
          <p:nvSpPr>
            <p:cNvPr id="46103"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lum bright="54000"/>
          </a:blip>
          <a:srcRect t="13033" r="21712" b="795"/>
          <a:stretch>
            <a:fillRect/>
          </a:stretch>
        </p:blipFill>
        <p:spPr bwMode="auto">
          <a:xfrm>
            <a:off x="1447800" y="1219200"/>
            <a:ext cx="6889750" cy="4964113"/>
          </a:xfrm>
          <a:prstGeom prst="rect">
            <a:avLst/>
          </a:prstGeom>
          <a:noFill/>
          <a:ln w="9525">
            <a:noFill/>
            <a:miter lim="800000"/>
            <a:headEnd/>
            <a:tailEnd/>
          </a:ln>
        </p:spPr>
      </p:pic>
      <p:sp>
        <p:nvSpPr>
          <p:cNvPr id="47107" name="Rectangle 3"/>
          <p:cNvSpPr>
            <a:spLocks noGrp="1" noChangeArrowheads="1"/>
          </p:cNvSpPr>
          <p:nvPr>
            <p:ph type="title"/>
          </p:nvPr>
        </p:nvSpPr>
        <p:spPr>
          <a:xfrm>
            <a:off x="1143000" y="76200"/>
            <a:ext cx="7772400" cy="1143000"/>
          </a:xfrm>
        </p:spPr>
        <p:txBody>
          <a:bodyPr/>
          <a:lstStyle/>
          <a:p>
            <a:pPr eaLnBrk="1" hangingPunct="1"/>
            <a:r>
              <a:rPr lang="en-US" smtClean="0"/>
              <a:t>Time Slice 5 to 6</a:t>
            </a:r>
          </a:p>
        </p:txBody>
      </p:sp>
      <p:grpSp>
        <p:nvGrpSpPr>
          <p:cNvPr id="2" name="Group 4"/>
          <p:cNvGrpSpPr>
            <a:grpSpLocks/>
          </p:cNvGrpSpPr>
          <p:nvPr/>
        </p:nvGrpSpPr>
        <p:grpSpPr bwMode="auto">
          <a:xfrm>
            <a:off x="5916613" y="2466975"/>
            <a:ext cx="546100" cy="274638"/>
            <a:chOff x="2974" y="977"/>
            <a:chExt cx="344" cy="173"/>
          </a:xfrm>
        </p:grpSpPr>
        <p:sp>
          <p:nvSpPr>
            <p:cNvPr id="47153" name="Oval 5"/>
            <p:cNvSpPr>
              <a:spLocks noChangeArrowheads="1"/>
            </p:cNvSpPr>
            <p:nvPr/>
          </p:nvSpPr>
          <p:spPr bwMode="auto">
            <a:xfrm>
              <a:off x="2974" y="102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47154" name="Text Box 6"/>
            <p:cNvSpPr txBox="1">
              <a:spLocks noChangeArrowheads="1"/>
            </p:cNvSpPr>
            <p:nvPr/>
          </p:nvSpPr>
          <p:spPr bwMode="auto">
            <a:xfrm>
              <a:off x="3000" y="977"/>
              <a:ext cx="318" cy="173"/>
            </a:xfrm>
            <a:prstGeom prst="rect">
              <a:avLst/>
            </a:prstGeom>
            <a:noFill/>
            <a:ln w="9525">
              <a:noFill/>
              <a:miter lim="800000"/>
              <a:headEnd/>
              <a:tailEnd/>
            </a:ln>
          </p:spPr>
          <p:txBody>
            <a:bodyPr wrap="none">
              <a:spAutoFit/>
            </a:bodyPr>
            <a:lstStyle/>
            <a:p>
              <a:pPr eaLnBrk="0" hangingPunct="0"/>
              <a:r>
                <a:rPr lang="en-US" sz="1200">
                  <a:solidFill>
                    <a:srgbClr val="FF0000"/>
                  </a:solidFill>
                </a:rPr>
                <a:t>ARC</a:t>
              </a:r>
            </a:p>
          </p:txBody>
        </p:sp>
      </p:grpSp>
      <p:grpSp>
        <p:nvGrpSpPr>
          <p:cNvPr id="3" name="Group 7"/>
          <p:cNvGrpSpPr>
            <a:grpSpLocks/>
          </p:cNvGrpSpPr>
          <p:nvPr/>
        </p:nvGrpSpPr>
        <p:grpSpPr bwMode="auto">
          <a:xfrm>
            <a:off x="6702425" y="4010025"/>
            <a:ext cx="722313" cy="274638"/>
            <a:chOff x="2584" y="2005"/>
            <a:chExt cx="455" cy="173"/>
          </a:xfrm>
        </p:grpSpPr>
        <p:sp>
          <p:nvSpPr>
            <p:cNvPr id="47151" name="Oval 8"/>
            <p:cNvSpPr>
              <a:spLocks noChangeArrowheads="1"/>
            </p:cNvSpPr>
            <p:nvPr/>
          </p:nvSpPr>
          <p:spPr bwMode="auto">
            <a:xfrm>
              <a:off x="2584" y="209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47152" name="Text Box 9"/>
            <p:cNvSpPr txBox="1">
              <a:spLocks noChangeArrowheads="1"/>
            </p:cNvSpPr>
            <p:nvPr/>
          </p:nvSpPr>
          <p:spPr bwMode="auto">
            <a:xfrm>
              <a:off x="2656" y="2005"/>
              <a:ext cx="383" cy="173"/>
            </a:xfrm>
            <a:prstGeom prst="rect">
              <a:avLst/>
            </a:prstGeom>
            <a:noFill/>
            <a:ln w="9525">
              <a:noFill/>
              <a:miter lim="800000"/>
              <a:headEnd/>
              <a:tailEnd/>
            </a:ln>
          </p:spPr>
          <p:txBody>
            <a:bodyPr wrap="none">
              <a:spAutoFit/>
            </a:bodyPr>
            <a:lstStyle/>
            <a:p>
              <a:pPr eaLnBrk="0" hangingPunct="0"/>
              <a:r>
                <a:rPr lang="en-US" sz="1200">
                  <a:solidFill>
                    <a:srgbClr val="FF0000"/>
                  </a:solidFill>
                </a:rPr>
                <a:t>FEMA</a:t>
              </a:r>
            </a:p>
          </p:txBody>
        </p:sp>
      </p:grpSp>
      <p:grpSp>
        <p:nvGrpSpPr>
          <p:cNvPr id="4" name="Group 10"/>
          <p:cNvGrpSpPr>
            <a:grpSpLocks/>
          </p:cNvGrpSpPr>
          <p:nvPr/>
        </p:nvGrpSpPr>
        <p:grpSpPr bwMode="auto">
          <a:xfrm>
            <a:off x="5526088" y="4786313"/>
            <a:ext cx="711200" cy="274637"/>
            <a:chOff x="2845" y="1135"/>
            <a:chExt cx="448" cy="173"/>
          </a:xfrm>
        </p:grpSpPr>
        <p:sp>
          <p:nvSpPr>
            <p:cNvPr id="47149" name="Text Box 11"/>
            <p:cNvSpPr txBox="1">
              <a:spLocks noChangeArrowheads="1"/>
            </p:cNvSpPr>
            <p:nvPr/>
          </p:nvSpPr>
          <p:spPr bwMode="auto">
            <a:xfrm>
              <a:off x="2874" y="1135"/>
              <a:ext cx="419" cy="173"/>
            </a:xfrm>
            <a:prstGeom prst="rect">
              <a:avLst/>
            </a:prstGeom>
            <a:noFill/>
            <a:ln w="9525">
              <a:noFill/>
              <a:miter lim="800000"/>
              <a:headEnd/>
              <a:tailEnd/>
            </a:ln>
          </p:spPr>
          <p:txBody>
            <a:bodyPr wrap="none">
              <a:spAutoFit/>
            </a:bodyPr>
            <a:lstStyle/>
            <a:p>
              <a:pPr eaLnBrk="0" hangingPunct="0"/>
              <a:r>
                <a:rPr lang="en-US" sz="1200">
                  <a:solidFill>
                    <a:schemeClr val="bg2"/>
                  </a:solidFill>
                </a:rPr>
                <a:t>Shelter</a:t>
              </a:r>
            </a:p>
          </p:txBody>
        </p:sp>
        <p:sp>
          <p:nvSpPr>
            <p:cNvPr id="47150" name="Oval 12"/>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5" name="Group 13"/>
          <p:cNvGrpSpPr>
            <a:grpSpLocks/>
          </p:cNvGrpSpPr>
          <p:nvPr/>
        </p:nvGrpSpPr>
        <p:grpSpPr bwMode="auto">
          <a:xfrm>
            <a:off x="5508625" y="2547938"/>
            <a:ext cx="455613" cy="274637"/>
            <a:chOff x="2703" y="2427"/>
            <a:chExt cx="287" cy="173"/>
          </a:xfrm>
        </p:grpSpPr>
        <p:sp>
          <p:nvSpPr>
            <p:cNvPr id="47147" name="Rectangle 14"/>
            <p:cNvSpPr>
              <a:spLocks noChangeArrowheads="1"/>
            </p:cNvSpPr>
            <p:nvPr/>
          </p:nvSpPr>
          <p:spPr bwMode="auto">
            <a:xfrm>
              <a:off x="2751" y="2427"/>
              <a:ext cx="239" cy="173"/>
            </a:xfrm>
            <a:prstGeom prst="rect">
              <a:avLst/>
            </a:prstGeom>
            <a:noFill/>
            <a:ln w="9525">
              <a:noFill/>
              <a:miter lim="800000"/>
              <a:headEnd/>
              <a:tailEnd/>
            </a:ln>
          </p:spPr>
          <p:txBody>
            <a:bodyPr wrap="none">
              <a:spAutoFit/>
            </a:bodyPr>
            <a:lstStyle/>
            <a:p>
              <a:pPr eaLnBrk="0" hangingPunct="0"/>
              <a:r>
                <a:rPr lang="en-US" sz="1200">
                  <a:solidFill>
                    <a:srgbClr val="008000"/>
                  </a:solidFill>
                </a:rPr>
                <a:t>TX</a:t>
              </a:r>
            </a:p>
          </p:txBody>
        </p:sp>
        <p:sp>
          <p:nvSpPr>
            <p:cNvPr id="47148" name="Oval 15"/>
            <p:cNvSpPr>
              <a:spLocks noChangeArrowheads="1"/>
            </p:cNvSpPr>
            <p:nvPr/>
          </p:nvSpPr>
          <p:spPr bwMode="auto">
            <a:xfrm>
              <a:off x="2703" y="2481"/>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7112" name="Group 16"/>
          <p:cNvGrpSpPr>
            <a:grpSpLocks/>
          </p:cNvGrpSpPr>
          <p:nvPr/>
        </p:nvGrpSpPr>
        <p:grpSpPr bwMode="auto">
          <a:xfrm>
            <a:off x="5403850" y="3127375"/>
            <a:ext cx="469900" cy="274638"/>
            <a:chOff x="3322" y="2583"/>
            <a:chExt cx="296" cy="173"/>
          </a:xfrm>
        </p:grpSpPr>
        <p:sp>
          <p:nvSpPr>
            <p:cNvPr id="47145" name="Text Box 17"/>
            <p:cNvSpPr txBox="1">
              <a:spLocks noChangeArrowheads="1"/>
            </p:cNvSpPr>
            <p:nvPr/>
          </p:nvSpPr>
          <p:spPr bwMode="auto">
            <a:xfrm>
              <a:off x="3358" y="2583"/>
              <a:ext cx="260" cy="173"/>
            </a:xfrm>
            <a:prstGeom prst="rect">
              <a:avLst/>
            </a:prstGeom>
            <a:noFill/>
            <a:ln w="9525">
              <a:noFill/>
              <a:miter lim="800000"/>
              <a:headEnd/>
              <a:tailEnd/>
            </a:ln>
          </p:spPr>
          <p:txBody>
            <a:bodyPr wrap="none">
              <a:spAutoFit/>
            </a:bodyPr>
            <a:lstStyle/>
            <a:p>
              <a:pPr eaLnBrk="0" hangingPunct="0"/>
              <a:r>
                <a:rPr lang="en-US" sz="1200">
                  <a:solidFill>
                    <a:srgbClr val="008000"/>
                  </a:solidFill>
                </a:rPr>
                <a:t>MS</a:t>
              </a:r>
            </a:p>
          </p:txBody>
        </p:sp>
        <p:sp>
          <p:nvSpPr>
            <p:cNvPr id="47146" name="Oval 18"/>
            <p:cNvSpPr>
              <a:spLocks noChangeArrowheads="1"/>
            </p:cNvSpPr>
            <p:nvPr/>
          </p:nvSpPr>
          <p:spPr bwMode="auto">
            <a:xfrm>
              <a:off x="3322" y="2634"/>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7" name="Group 19"/>
          <p:cNvGrpSpPr>
            <a:grpSpLocks/>
          </p:cNvGrpSpPr>
          <p:nvPr/>
        </p:nvGrpSpPr>
        <p:grpSpPr bwMode="auto">
          <a:xfrm>
            <a:off x="5900738" y="3184525"/>
            <a:ext cx="457200" cy="274638"/>
            <a:chOff x="2359" y="3380"/>
            <a:chExt cx="288" cy="173"/>
          </a:xfrm>
        </p:grpSpPr>
        <p:sp>
          <p:nvSpPr>
            <p:cNvPr id="47143" name="Text Box 20"/>
            <p:cNvSpPr txBox="1">
              <a:spLocks noChangeArrowheads="1"/>
            </p:cNvSpPr>
            <p:nvPr/>
          </p:nvSpPr>
          <p:spPr bwMode="auto">
            <a:xfrm>
              <a:off x="2414" y="3380"/>
              <a:ext cx="233" cy="173"/>
            </a:xfrm>
            <a:prstGeom prst="rect">
              <a:avLst/>
            </a:prstGeom>
            <a:noFill/>
            <a:ln w="9525">
              <a:noFill/>
              <a:miter lim="800000"/>
              <a:headEnd/>
              <a:tailEnd/>
            </a:ln>
          </p:spPr>
          <p:txBody>
            <a:bodyPr wrap="none">
              <a:spAutoFit/>
            </a:bodyPr>
            <a:lstStyle/>
            <a:p>
              <a:pPr eaLnBrk="0" hangingPunct="0"/>
              <a:r>
                <a:rPr lang="en-US" sz="1200">
                  <a:solidFill>
                    <a:srgbClr val="008000"/>
                  </a:solidFill>
                </a:rPr>
                <a:t>LA</a:t>
              </a:r>
            </a:p>
          </p:txBody>
        </p:sp>
        <p:sp>
          <p:nvSpPr>
            <p:cNvPr id="47144" name="Oval 21"/>
            <p:cNvSpPr>
              <a:spLocks noChangeArrowheads="1"/>
            </p:cNvSpPr>
            <p:nvPr/>
          </p:nvSpPr>
          <p:spPr bwMode="auto">
            <a:xfrm>
              <a:off x="2359" y="3439"/>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8" name="Group 22"/>
          <p:cNvGrpSpPr>
            <a:grpSpLocks/>
          </p:cNvGrpSpPr>
          <p:nvPr/>
        </p:nvGrpSpPr>
        <p:grpSpPr bwMode="auto">
          <a:xfrm>
            <a:off x="5834063" y="2643188"/>
            <a:ext cx="482600" cy="274637"/>
            <a:chOff x="2488" y="3851"/>
            <a:chExt cx="304" cy="173"/>
          </a:xfrm>
        </p:grpSpPr>
        <p:sp>
          <p:nvSpPr>
            <p:cNvPr id="47141" name="Rectangle 23"/>
            <p:cNvSpPr>
              <a:spLocks noChangeArrowheads="1"/>
            </p:cNvSpPr>
            <p:nvPr/>
          </p:nvSpPr>
          <p:spPr bwMode="auto">
            <a:xfrm>
              <a:off x="2532" y="3851"/>
              <a:ext cx="260" cy="173"/>
            </a:xfrm>
            <a:prstGeom prst="rect">
              <a:avLst/>
            </a:prstGeom>
            <a:noFill/>
            <a:ln w="9525">
              <a:noFill/>
              <a:miter lim="800000"/>
              <a:headEnd/>
              <a:tailEnd/>
            </a:ln>
          </p:spPr>
          <p:txBody>
            <a:bodyPr wrap="none">
              <a:spAutoFit/>
            </a:bodyPr>
            <a:lstStyle/>
            <a:p>
              <a:pPr eaLnBrk="0" hangingPunct="0"/>
              <a:r>
                <a:rPr lang="en-US" sz="1200">
                  <a:solidFill>
                    <a:srgbClr val="008000"/>
                  </a:solidFill>
                </a:rPr>
                <a:t>NO</a:t>
              </a:r>
            </a:p>
          </p:txBody>
        </p:sp>
        <p:sp>
          <p:nvSpPr>
            <p:cNvPr id="47142" name="Oval 24"/>
            <p:cNvSpPr>
              <a:spLocks noChangeArrowheads="1"/>
            </p:cNvSpPr>
            <p:nvPr/>
          </p:nvSpPr>
          <p:spPr bwMode="auto">
            <a:xfrm>
              <a:off x="2488" y="3916"/>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7115" name="Group 25"/>
          <p:cNvGrpSpPr>
            <a:grpSpLocks/>
          </p:cNvGrpSpPr>
          <p:nvPr/>
        </p:nvGrpSpPr>
        <p:grpSpPr bwMode="auto">
          <a:xfrm>
            <a:off x="4881563" y="2947988"/>
            <a:ext cx="509587" cy="274637"/>
            <a:chOff x="3274" y="2098"/>
            <a:chExt cx="321" cy="173"/>
          </a:xfrm>
        </p:grpSpPr>
        <p:sp>
          <p:nvSpPr>
            <p:cNvPr id="47139" name="Text Box 26"/>
            <p:cNvSpPr txBox="1">
              <a:spLocks noChangeArrowheads="1"/>
            </p:cNvSpPr>
            <p:nvPr/>
          </p:nvSpPr>
          <p:spPr bwMode="auto">
            <a:xfrm>
              <a:off x="3367" y="2098"/>
              <a:ext cx="228" cy="173"/>
            </a:xfrm>
            <a:prstGeom prst="rect">
              <a:avLst/>
            </a:prstGeom>
            <a:noFill/>
            <a:ln w="9525">
              <a:noFill/>
              <a:miter lim="800000"/>
              <a:headEnd/>
              <a:tailEnd/>
            </a:ln>
          </p:spPr>
          <p:txBody>
            <a:bodyPr wrap="none">
              <a:spAutoFit/>
            </a:bodyPr>
            <a:lstStyle/>
            <a:p>
              <a:pPr eaLnBrk="0" hangingPunct="0"/>
              <a:r>
                <a:rPr lang="en-US" sz="1200">
                  <a:solidFill>
                    <a:srgbClr val="008000"/>
                  </a:solidFill>
                </a:rPr>
                <a:t>FL</a:t>
              </a:r>
            </a:p>
          </p:txBody>
        </p:sp>
        <p:sp>
          <p:nvSpPr>
            <p:cNvPr id="47140" name="Oval 27"/>
            <p:cNvSpPr>
              <a:spLocks noChangeArrowheads="1"/>
            </p:cNvSpPr>
            <p:nvPr/>
          </p:nvSpPr>
          <p:spPr bwMode="auto">
            <a:xfrm>
              <a:off x="3274" y="2115"/>
              <a:ext cx="115" cy="120"/>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10" name="Group 28"/>
          <p:cNvGrpSpPr>
            <a:grpSpLocks/>
          </p:cNvGrpSpPr>
          <p:nvPr/>
        </p:nvGrpSpPr>
        <p:grpSpPr bwMode="auto">
          <a:xfrm>
            <a:off x="3381375" y="4222750"/>
            <a:ext cx="660400" cy="274638"/>
            <a:chOff x="2845" y="1135"/>
            <a:chExt cx="416" cy="173"/>
          </a:xfrm>
        </p:grpSpPr>
        <p:sp>
          <p:nvSpPr>
            <p:cNvPr id="47137" name="Text Box 29"/>
            <p:cNvSpPr txBox="1">
              <a:spLocks noChangeArrowheads="1"/>
            </p:cNvSpPr>
            <p:nvPr/>
          </p:nvSpPr>
          <p:spPr bwMode="auto">
            <a:xfrm>
              <a:off x="2874" y="1135"/>
              <a:ext cx="387" cy="173"/>
            </a:xfrm>
            <a:prstGeom prst="rect">
              <a:avLst/>
            </a:prstGeom>
            <a:noFill/>
            <a:ln w="9525">
              <a:noFill/>
              <a:miter lim="800000"/>
              <a:headEnd/>
              <a:tailEnd/>
            </a:ln>
          </p:spPr>
          <p:txBody>
            <a:bodyPr wrap="none">
              <a:spAutoFit/>
            </a:bodyPr>
            <a:lstStyle/>
            <a:p>
              <a:pPr eaLnBrk="0" hangingPunct="0"/>
              <a:r>
                <a:rPr lang="en-US" sz="1200">
                  <a:solidFill>
                    <a:schemeClr val="bg2"/>
                  </a:solidFill>
                </a:rPr>
                <a:t>Power</a:t>
              </a:r>
            </a:p>
          </p:txBody>
        </p:sp>
        <p:sp>
          <p:nvSpPr>
            <p:cNvPr id="47138" name="Oval 30"/>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11" name="Group 31"/>
          <p:cNvGrpSpPr>
            <a:grpSpLocks/>
          </p:cNvGrpSpPr>
          <p:nvPr/>
        </p:nvGrpSpPr>
        <p:grpSpPr bwMode="auto">
          <a:xfrm>
            <a:off x="5573713" y="2908300"/>
            <a:ext cx="461962" cy="274638"/>
            <a:chOff x="3322" y="2583"/>
            <a:chExt cx="291" cy="173"/>
          </a:xfrm>
        </p:grpSpPr>
        <p:sp>
          <p:nvSpPr>
            <p:cNvPr id="47135" name="Text Box 32"/>
            <p:cNvSpPr txBox="1">
              <a:spLocks noChangeArrowheads="1"/>
            </p:cNvSpPr>
            <p:nvPr/>
          </p:nvSpPr>
          <p:spPr bwMode="auto">
            <a:xfrm>
              <a:off x="3358" y="2583"/>
              <a:ext cx="255" cy="173"/>
            </a:xfrm>
            <a:prstGeom prst="rect">
              <a:avLst/>
            </a:prstGeom>
            <a:noFill/>
            <a:ln w="9525">
              <a:noFill/>
              <a:miter lim="800000"/>
              <a:headEnd/>
              <a:tailEnd/>
            </a:ln>
          </p:spPr>
          <p:txBody>
            <a:bodyPr wrap="none">
              <a:spAutoFit/>
            </a:bodyPr>
            <a:lstStyle/>
            <a:p>
              <a:pPr eaLnBrk="0" hangingPunct="0"/>
              <a:r>
                <a:rPr lang="en-US" sz="1200">
                  <a:solidFill>
                    <a:srgbClr val="008000"/>
                  </a:solidFill>
                </a:rPr>
                <a:t>GA</a:t>
              </a:r>
            </a:p>
          </p:txBody>
        </p:sp>
        <p:sp>
          <p:nvSpPr>
            <p:cNvPr id="47136" name="Oval 33"/>
            <p:cNvSpPr>
              <a:spLocks noChangeArrowheads="1"/>
            </p:cNvSpPr>
            <p:nvPr/>
          </p:nvSpPr>
          <p:spPr bwMode="auto">
            <a:xfrm>
              <a:off x="3322" y="2634"/>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12" name="Group 34"/>
          <p:cNvGrpSpPr>
            <a:grpSpLocks/>
          </p:cNvGrpSpPr>
          <p:nvPr/>
        </p:nvGrpSpPr>
        <p:grpSpPr bwMode="auto">
          <a:xfrm>
            <a:off x="2570163" y="4322763"/>
            <a:ext cx="889000" cy="274637"/>
            <a:chOff x="2845" y="1135"/>
            <a:chExt cx="560" cy="173"/>
          </a:xfrm>
        </p:grpSpPr>
        <p:sp>
          <p:nvSpPr>
            <p:cNvPr id="47133" name="Text Box 35"/>
            <p:cNvSpPr txBox="1">
              <a:spLocks noChangeArrowheads="1"/>
            </p:cNvSpPr>
            <p:nvPr/>
          </p:nvSpPr>
          <p:spPr bwMode="auto">
            <a:xfrm>
              <a:off x="2874" y="1135"/>
              <a:ext cx="531" cy="173"/>
            </a:xfrm>
            <a:prstGeom prst="rect">
              <a:avLst/>
            </a:prstGeom>
            <a:noFill/>
            <a:ln w="9525">
              <a:noFill/>
              <a:miter lim="800000"/>
              <a:headEnd/>
              <a:tailEnd/>
            </a:ln>
          </p:spPr>
          <p:txBody>
            <a:bodyPr wrap="none">
              <a:spAutoFit/>
            </a:bodyPr>
            <a:lstStyle/>
            <a:p>
              <a:pPr eaLnBrk="0" hangingPunct="0"/>
              <a:r>
                <a:rPr lang="en-US" sz="1200">
                  <a:solidFill>
                    <a:srgbClr val="FF0000"/>
                  </a:solidFill>
                </a:rPr>
                <a:t>AL Power</a:t>
              </a:r>
            </a:p>
          </p:txBody>
        </p:sp>
        <p:sp>
          <p:nvSpPr>
            <p:cNvPr id="47134" name="Oval 36"/>
            <p:cNvSpPr>
              <a:spLocks noChangeArrowheads="1"/>
            </p:cNvSpPr>
            <p:nvPr/>
          </p:nvSpPr>
          <p:spPr bwMode="auto">
            <a:xfrm>
              <a:off x="2845" y="1184"/>
              <a:ext cx="68" cy="68"/>
            </a:xfrm>
            <a:prstGeom prst="ellipse">
              <a:avLst/>
            </a:prstGeom>
            <a:solidFill>
              <a:srgbClr val="FF0000"/>
            </a:solidFill>
            <a:ln w="9525">
              <a:noFill/>
              <a:round/>
              <a:headEnd/>
              <a:tailEnd/>
            </a:ln>
          </p:spPr>
          <p:txBody>
            <a:bodyPr wrap="none" anchor="ctr"/>
            <a:lstStyle/>
            <a:p>
              <a:pPr algn="ctr" eaLnBrk="0" hangingPunct="0"/>
              <a:endParaRPr lang="en-US"/>
            </a:p>
          </p:txBody>
        </p:sp>
      </p:grpSp>
      <p:grpSp>
        <p:nvGrpSpPr>
          <p:cNvPr id="13" name="Group 37"/>
          <p:cNvGrpSpPr>
            <a:grpSpLocks/>
          </p:cNvGrpSpPr>
          <p:nvPr/>
        </p:nvGrpSpPr>
        <p:grpSpPr bwMode="auto">
          <a:xfrm>
            <a:off x="4510088" y="3238500"/>
            <a:ext cx="628650" cy="274638"/>
            <a:chOff x="2845" y="1135"/>
            <a:chExt cx="396" cy="173"/>
          </a:xfrm>
        </p:grpSpPr>
        <p:sp>
          <p:nvSpPr>
            <p:cNvPr id="47131" name="Text Box 38"/>
            <p:cNvSpPr txBox="1">
              <a:spLocks noChangeArrowheads="1"/>
            </p:cNvSpPr>
            <p:nvPr/>
          </p:nvSpPr>
          <p:spPr bwMode="auto">
            <a:xfrm>
              <a:off x="2874" y="1135"/>
              <a:ext cx="367" cy="173"/>
            </a:xfrm>
            <a:prstGeom prst="rect">
              <a:avLst/>
            </a:prstGeom>
            <a:noFill/>
            <a:ln w="9525">
              <a:noFill/>
              <a:miter lim="800000"/>
              <a:headEnd/>
              <a:tailEnd/>
            </a:ln>
          </p:spPr>
          <p:txBody>
            <a:bodyPr wrap="none">
              <a:spAutoFit/>
            </a:bodyPr>
            <a:lstStyle/>
            <a:p>
              <a:pPr eaLnBrk="0" hangingPunct="0"/>
              <a:r>
                <a:rPr lang="en-US" sz="1200">
                  <a:solidFill>
                    <a:schemeClr val="bg2"/>
                  </a:solidFill>
                </a:rPr>
                <a:t>S &amp; R</a:t>
              </a:r>
            </a:p>
          </p:txBody>
        </p:sp>
        <p:sp>
          <p:nvSpPr>
            <p:cNvPr id="47132" name="Oval 39"/>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14" name="Group 40"/>
          <p:cNvGrpSpPr>
            <a:grpSpLocks/>
          </p:cNvGrpSpPr>
          <p:nvPr/>
        </p:nvGrpSpPr>
        <p:grpSpPr bwMode="auto">
          <a:xfrm>
            <a:off x="5364163" y="1728788"/>
            <a:ext cx="1250950" cy="274637"/>
            <a:chOff x="2845" y="1135"/>
            <a:chExt cx="788" cy="173"/>
          </a:xfrm>
        </p:grpSpPr>
        <p:sp>
          <p:nvSpPr>
            <p:cNvPr id="47129" name="Text Box 41"/>
            <p:cNvSpPr txBox="1">
              <a:spLocks noChangeArrowheads="1"/>
            </p:cNvSpPr>
            <p:nvPr/>
          </p:nvSpPr>
          <p:spPr bwMode="auto">
            <a:xfrm>
              <a:off x="2874" y="1135"/>
              <a:ext cx="759" cy="173"/>
            </a:xfrm>
            <a:prstGeom prst="rect">
              <a:avLst/>
            </a:prstGeom>
            <a:noFill/>
            <a:ln w="9525">
              <a:noFill/>
              <a:miter lim="800000"/>
              <a:headEnd/>
              <a:tailEnd/>
            </a:ln>
          </p:spPr>
          <p:txBody>
            <a:bodyPr wrap="none">
              <a:spAutoFit/>
            </a:bodyPr>
            <a:lstStyle/>
            <a:p>
              <a:pPr eaLnBrk="0" hangingPunct="0"/>
              <a:r>
                <a:rPr lang="en-US" sz="1200">
                  <a:solidFill>
                    <a:srgbClr val="FF0000"/>
                  </a:solidFill>
                </a:rPr>
                <a:t>National</a:t>
              </a:r>
              <a:r>
                <a:rPr lang="en-US" sz="1200">
                  <a:solidFill>
                    <a:schemeClr val="bg2"/>
                  </a:solidFill>
                </a:rPr>
                <a:t> </a:t>
              </a:r>
              <a:r>
                <a:rPr lang="en-US" sz="1200">
                  <a:solidFill>
                    <a:srgbClr val="FF0000"/>
                  </a:solidFill>
                </a:rPr>
                <a:t>Guard</a:t>
              </a:r>
            </a:p>
          </p:txBody>
        </p:sp>
        <p:sp>
          <p:nvSpPr>
            <p:cNvPr id="47130" name="Oval 42"/>
            <p:cNvSpPr>
              <a:spLocks noChangeArrowheads="1"/>
            </p:cNvSpPr>
            <p:nvPr/>
          </p:nvSpPr>
          <p:spPr bwMode="auto">
            <a:xfrm>
              <a:off x="2845" y="1184"/>
              <a:ext cx="68" cy="68"/>
            </a:xfrm>
            <a:prstGeom prst="ellipse">
              <a:avLst/>
            </a:prstGeom>
            <a:solidFill>
              <a:srgbClr val="FF0000"/>
            </a:solidFill>
            <a:ln w="9525">
              <a:noFill/>
              <a:round/>
              <a:headEnd/>
              <a:tailEnd/>
            </a:ln>
          </p:spPr>
          <p:txBody>
            <a:bodyPr wrap="none" anchor="ctr"/>
            <a:lstStyle/>
            <a:p>
              <a:pPr algn="ctr" eaLnBrk="0" hangingPunct="0"/>
              <a:endParaRPr lang="en-US"/>
            </a:p>
          </p:txBody>
        </p:sp>
      </p:grpSp>
      <p:grpSp>
        <p:nvGrpSpPr>
          <p:cNvPr id="15" name="Group 43"/>
          <p:cNvGrpSpPr>
            <a:grpSpLocks/>
          </p:cNvGrpSpPr>
          <p:nvPr/>
        </p:nvGrpSpPr>
        <p:grpSpPr bwMode="auto">
          <a:xfrm>
            <a:off x="4348163" y="3390900"/>
            <a:ext cx="457200" cy="274638"/>
            <a:chOff x="2359" y="3380"/>
            <a:chExt cx="288" cy="173"/>
          </a:xfrm>
        </p:grpSpPr>
        <p:sp>
          <p:nvSpPr>
            <p:cNvPr id="47127" name="Text Box 44"/>
            <p:cNvSpPr txBox="1">
              <a:spLocks noChangeArrowheads="1"/>
            </p:cNvSpPr>
            <p:nvPr/>
          </p:nvSpPr>
          <p:spPr bwMode="auto">
            <a:xfrm>
              <a:off x="2414" y="3380"/>
              <a:ext cx="233" cy="173"/>
            </a:xfrm>
            <a:prstGeom prst="rect">
              <a:avLst/>
            </a:prstGeom>
            <a:noFill/>
            <a:ln w="9525">
              <a:noFill/>
              <a:miter lim="800000"/>
              <a:headEnd/>
              <a:tailEnd/>
            </a:ln>
          </p:spPr>
          <p:txBody>
            <a:bodyPr wrap="none">
              <a:spAutoFit/>
            </a:bodyPr>
            <a:lstStyle/>
            <a:p>
              <a:pPr eaLnBrk="0" hangingPunct="0"/>
              <a:r>
                <a:rPr lang="en-US" sz="1200">
                  <a:solidFill>
                    <a:srgbClr val="008000"/>
                  </a:solidFill>
                </a:rPr>
                <a:t>AL</a:t>
              </a:r>
            </a:p>
          </p:txBody>
        </p:sp>
        <p:sp>
          <p:nvSpPr>
            <p:cNvPr id="47128" name="Oval 45"/>
            <p:cNvSpPr>
              <a:spLocks noChangeArrowheads="1"/>
            </p:cNvSpPr>
            <p:nvPr/>
          </p:nvSpPr>
          <p:spPr bwMode="auto">
            <a:xfrm>
              <a:off x="2359" y="3439"/>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pic>
        <p:nvPicPr>
          <p:cNvPr id="47122" name="Picture 46"/>
          <p:cNvPicPr>
            <a:picLocks noChangeAspect="1" noChangeArrowheads="1"/>
          </p:cNvPicPr>
          <p:nvPr/>
        </p:nvPicPr>
        <p:blipFill>
          <a:blip r:embed="rId4"/>
          <a:srcRect/>
          <a:stretch>
            <a:fillRect/>
          </a:stretch>
        </p:blipFill>
        <p:spPr bwMode="auto">
          <a:xfrm>
            <a:off x="530225" y="4471988"/>
            <a:ext cx="835025" cy="1139825"/>
          </a:xfrm>
          <a:prstGeom prst="rect">
            <a:avLst/>
          </a:prstGeom>
          <a:noFill/>
          <a:ln w="9525">
            <a:noFill/>
            <a:miter lim="800000"/>
            <a:headEnd/>
            <a:tailEnd/>
          </a:ln>
        </p:spPr>
      </p:pic>
      <p:pic>
        <p:nvPicPr>
          <p:cNvPr id="47123" name="Picture 7" descr="NU Logo"/>
          <p:cNvPicPr>
            <a:picLocks noChangeAspect="1" noChangeArrowheads="1"/>
          </p:cNvPicPr>
          <p:nvPr/>
        </p:nvPicPr>
        <p:blipFill>
          <a:blip r:embed="rId5"/>
          <a:srcRect/>
          <a:stretch>
            <a:fillRect/>
          </a:stretch>
        </p:blipFill>
        <p:spPr bwMode="auto">
          <a:xfrm>
            <a:off x="0" y="5897563"/>
            <a:ext cx="960438" cy="960437"/>
          </a:xfrm>
          <a:prstGeom prst="rect">
            <a:avLst/>
          </a:prstGeom>
          <a:noFill/>
          <a:ln w="9525">
            <a:noFill/>
            <a:miter lim="800000"/>
            <a:headEnd/>
            <a:tailEnd/>
          </a:ln>
        </p:spPr>
      </p:pic>
      <p:grpSp>
        <p:nvGrpSpPr>
          <p:cNvPr id="47124" name="Group 9"/>
          <p:cNvGrpSpPr>
            <a:grpSpLocks/>
          </p:cNvGrpSpPr>
          <p:nvPr/>
        </p:nvGrpSpPr>
        <p:grpSpPr bwMode="auto">
          <a:xfrm>
            <a:off x="7467600" y="5903913"/>
            <a:ext cx="1676400" cy="954087"/>
            <a:chOff x="7467600" y="5903893"/>
            <a:chExt cx="1676400" cy="954107"/>
          </a:xfrm>
        </p:grpSpPr>
        <p:pic>
          <p:nvPicPr>
            <p:cNvPr id="47125" name="Picture 3" descr="Sonic logo.jpg"/>
            <p:cNvPicPr>
              <a:picLocks noChangeAspect="1"/>
            </p:cNvPicPr>
            <p:nvPr/>
          </p:nvPicPr>
          <p:blipFill>
            <a:blip r:embed="rId6"/>
            <a:srcRect/>
            <a:stretch>
              <a:fillRect/>
            </a:stretch>
          </p:blipFill>
          <p:spPr bwMode="auto">
            <a:xfrm>
              <a:off x="8229600" y="6259420"/>
              <a:ext cx="855517" cy="293780"/>
            </a:xfrm>
            <a:prstGeom prst="rect">
              <a:avLst/>
            </a:prstGeom>
            <a:noFill/>
            <a:ln w="9525">
              <a:noFill/>
              <a:miter lim="800000"/>
              <a:headEnd/>
              <a:tailEnd/>
            </a:ln>
          </p:spPr>
        </p:pic>
        <p:sp>
          <p:nvSpPr>
            <p:cNvPr id="47126"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8.05556E-6 4.73855E-6 L 0.02518 0.08052 " pathEditMode="relative" ptsTypes="AA">
                                      <p:cBhvr>
                                        <p:cTn id="6" dur="2000" fill="hold"/>
                                        <p:tgtEl>
                                          <p:spTgt spid="14"/>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2.77778E-7 8.62564E-6 L 0.0059 0.24411 " pathEditMode="relative" ptsTypes="AA">
                                      <p:cBhvr>
                                        <p:cTn id="8" dur="2000" fill="hold"/>
                                        <p:tgtEl>
                                          <p:spTgt spid="2"/>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3.88889E-6 3.65109E-6 L -0.13177 -0.09533 " pathEditMode="relative" ptsTypes="AA">
                                      <p:cBhvr>
                                        <p:cTn id="10" dur="2000" fill="hold"/>
                                        <p:tgtEl>
                                          <p:spTgt spid="3"/>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3.33333E-6 -9.39163E-7 L 0.14011 -0.17048 " pathEditMode="relative" rAng="0" ptsTypes="AA">
                                      <p:cBhvr>
                                        <p:cTn id="12" dur="2000" fill="hold"/>
                                        <p:tgtEl>
                                          <p:spTgt spid="13"/>
                                        </p:tgtEl>
                                        <p:attrNameLst>
                                          <p:attrName>ppt_x</p:attrName>
                                          <p:attrName>ppt_y</p:attrName>
                                        </p:attrNameLst>
                                      </p:cBhvr>
                                      <p:rCtr x="70" y="-85"/>
                                    </p:animMotion>
                                  </p:childTnLst>
                                </p:cTn>
                              </p:par>
                              <p:par>
                                <p:cTn id="13" presetID="0" presetClass="path" presetSubtype="0" accel="50000" decel="50000" fill="hold" nodeType="withEffect">
                                  <p:stCondLst>
                                    <p:cond delay="0"/>
                                  </p:stCondLst>
                                  <p:childTnLst>
                                    <p:animMotion origin="layout" path="M -2.77778E-7 4.12309E-6 L -0.14115 -0.2566 " pathEditMode="relative" ptsTypes="AA">
                                      <p:cBhvr>
                                        <p:cTn id="14" dur="2000" fill="hold"/>
                                        <p:tgtEl>
                                          <p:spTgt spid="4"/>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1.94444E-6 -1.75382E-6 L 0.02188 0.08283 " pathEditMode="relative" ptsTypes="AA">
                                      <p:cBhvr>
                                        <p:cTn id="16" dur="2000" fill="hold"/>
                                        <p:tgtEl>
                                          <p:spTgt spid="11"/>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7.22222E-6 -5.49745E-6 L -0.04201 -0.02569 " pathEditMode="relative" ptsTypes="AA">
                                      <p:cBhvr>
                                        <p:cTn id="18" dur="2000" fill="hold"/>
                                        <p:tgtEl>
                                          <p:spTgt spid="7"/>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3.61111E-6 7.63073E-6 L 0.08229 -0.10967 " pathEditMode="relative" ptsTypes="AA">
                                      <p:cBhvr>
                                        <p:cTn id="20" dur="2000" fill="hold"/>
                                        <p:tgtEl>
                                          <p:spTgt spid="15"/>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4.44444E-6 -1.75382E-6 L 0.01597 0.04697 " pathEditMode="relative" ptsTypes="AA">
                                      <p:cBhvr>
                                        <p:cTn id="22" dur="2000" fill="hold"/>
                                        <p:tgtEl>
                                          <p:spTgt spid="12"/>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1.66667E-6 2.74873E-6 L -0.17066 -0.10412 " pathEditMode="relative" ptsTypes="AA">
                                      <p:cBhvr>
                                        <p:cTn id="24" dur="2000" fill="hold"/>
                                        <p:tgtEl>
                                          <p:spTgt spid="10"/>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2.77778E-7 -8.24618E-6 L -0.02535 -0.02129 " pathEditMode="relative" ptsTypes="AA">
                                      <p:cBhvr>
                                        <p:cTn id="26" dur="2000" fill="hold"/>
                                        <p:tgtEl>
                                          <p:spTgt spid="8"/>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5.55556E-6 -1.48148E-6 L -0.07605 0.13125 " pathEditMode="relative" ptsTypes="AA">
                                      <p:cBhvr>
                                        <p:cTn id="28"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lum bright="66000"/>
          </a:blip>
          <a:srcRect l="586" t="6206" r="15369" b="905"/>
          <a:stretch>
            <a:fillRect/>
          </a:stretch>
        </p:blipFill>
        <p:spPr bwMode="auto">
          <a:xfrm>
            <a:off x="1905000" y="990600"/>
            <a:ext cx="6477000" cy="5389563"/>
          </a:xfrm>
          <a:prstGeom prst="rect">
            <a:avLst/>
          </a:prstGeom>
          <a:noFill/>
          <a:ln w="9525">
            <a:noFill/>
            <a:miter lim="800000"/>
            <a:headEnd/>
            <a:tailEnd/>
          </a:ln>
        </p:spPr>
      </p:pic>
      <p:sp>
        <p:nvSpPr>
          <p:cNvPr id="48131" name="Rectangle 3"/>
          <p:cNvSpPr>
            <a:spLocks noGrp="1" noChangeArrowheads="1"/>
          </p:cNvSpPr>
          <p:nvPr>
            <p:ph type="title"/>
          </p:nvPr>
        </p:nvSpPr>
        <p:spPr>
          <a:xfrm>
            <a:off x="1143000" y="0"/>
            <a:ext cx="7772400" cy="1143000"/>
          </a:xfrm>
        </p:spPr>
        <p:txBody>
          <a:bodyPr/>
          <a:lstStyle/>
          <a:p>
            <a:pPr eaLnBrk="1" hangingPunct="1"/>
            <a:r>
              <a:rPr lang="en-US" smtClean="0"/>
              <a:t>Time Slice 6: 9/3 to 9/4/2005</a:t>
            </a:r>
          </a:p>
        </p:txBody>
      </p:sp>
      <p:grpSp>
        <p:nvGrpSpPr>
          <p:cNvPr id="48132" name="Group 4"/>
          <p:cNvGrpSpPr>
            <a:grpSpLocks/>
          </p:cNvGrpSpPr>
          <p:nvPr/>
        </p:nvGrpSpPr>
        <p:grpSpPr bwMode="auto">
          <a:xfrm>
            <a:off x="5986463" y="4149725"/>
            <a:ext cx="546100" cy="274638"/>
            <a:chOff x="2974" y="977"/>
            <a:chExt cx="344" cy="173"/>
          </a:xfrm>
        </p:grpSpPr>
        <p:sp>
          <p:nvSpPr>
            <p:cNvPr id="48180" name="Oval 5"/>
            <p:cNvSpPr>
              <a:spLocks noChangeArrowheads="1"/>
            </p:cNvSpPr>
            <p:nvPr/>
          </p:nvSpPr>
          <p:spPr bwMode="auto">
            <a:xfrm>
              <a:off x="2974" y="102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48181" name="Text Box 6"/>
            <p:cNvSpPr txBox="1">
              <a:spLocks noChangeArrowheads="1"/>
            </p:cNvSpPr>
            <p:nvPr/>
          </p:nvSpPr>
          <p:spPr bwMode="auto">
            <a:xfrm>
              <a:off x="3000" y="977"/>
              <a:ext cx="318" cy="173"/>
            </a:xfrm>
            <a:prstGeom prst="rect">
              <a:avLst/>
            </a:prstGeom>
            <a:noFill/>
            <a:ln w="9525">
              <a:noFill/>
              <a:miter lim="800000"/>
              <a:headEnd/>
              <a:tailEnd/>
            </a:ln>
          </p:spPr>
          <p:txBody>
            <a:bodyPr wrap="none">
              <a:spAutoFit/>
            </a:bodyPr>
            <a:lstStyle/>
            <a:p>
              <a:pPr eaLnBrk="0" hangingPunct="0"/>
              <a:r>
                <a:rPr lang="en-US" sz="1200">
                  <a:solidFill>
                    <a:srgbClr val="FF0000"/>
                  </a:solidFill>
                </a:rPr>
                <a:t>ARC</a:t>
              </a:r>
            </a:p>
          </p:txBody>
        </p:sp>
      </p:grpSp>
      <p:grpSp>
        <p:nvGrpSpPr>
          <p:cNvPr id="48133" name="Group 7"/>
          <p:cNvGrpSpPr>
            <a:grpSpLocks/>
          </p:cNvGrpSpPr>
          <p:nvPr/>
        </p:nvGrpSpPr>
        <p:grpSpPr bwMode="auto">
          <a:xfrm>
            <a:off x="5513388" y="3362325"/>
            <a:ext cx="722312" cy="274638"/>
            <a:chOff x="2584" y="2005"/>
            <a:chExt cx="455" cy="173"/>
          </a:xfrm>
        </p:grpSpPr>
        <p:sp>
          <p:nvSpPr>
            <p:cNvPr id="48178" name="Oval 8"/>
            <p:cNvSpPr>
              <a:spLocks noChangeArrowheads="1"/>
            </p:cNvSpPr>
            <p:nvPr/>
          </p:nvSpPr>
          <p:spPr bwMode="auto">
            <a:xfrm>
              <a:off x="2584" y="2093"/>
              <a:ext cx="68" cy="68"/>
            </a:xfrm>
            <a:prstGeom prst="ellipse">
              <a:avLst/>
            </a:prstGeom>
            <a:solidFill>
              <a:srgbClr val="FF0000"/>
            </a:solidFill>
            <a:ln w="9525">
              <a:noFill/>
              <a:round/>
              <a:headEnd/>
              <a:tailEnd/>
            </a:ln>
          </p:spPr>
          <p:txBody>
            <a:bodyPr wrap="none" anchor="ctr"/>
            <a:lstStyle/>
            <a:p>
              <a:pPr algn="ctr" eaLnBrk="0" hangingPunct="0"/>
              <a:endParaRPr lang="en-US"/>
            </a:p>
          </p:txBody>
        </p:sp>
        <p:sp>
          <p:nvSpPr>
            <p:cNvPr id="48179" name="Text Box 9"/>
            <p:cNvSpPr txBox="1">
              <a:spLocks noChangeArrowheads="1"/>
            </p:cNvSpPr>
            <p:nvPr/>
          </p:nvSpPr>
          <p:spPr bwMode="auto">
            <a:xfrm>
              <a:off x="2656" y="2005"/>
              <a:ext cx="383" cy="173"/>
            </a:xfrm>
            <a:prstGeom prst="rect">
              <a:avLst/>
            </a:prstGeom>
            <a:noFill/>
            <a:ln w="9525">
              <a:noFill/>
              <a:miter lim="800000"/>
              <a:headEnd/>
              <a:tailEnd/>
            </a:ln>
          </p:spPr>
          <p:txBody>
            <a:bodyPr wrap="none">
              <a:spAutoFit/>
            </a:bodyPr>
            <a:lstStyle/>
            <a:p>
              <a:pPr eaLnBrk="0" hangingPunct="0"/>
              <a:r>
                <a:rPr lang="en-US" sz="1200">
                  <a:solidFill>
                    <a:srgbClr val="FF0000"/>
                  </a:solidFill>
                </a:rPr>
                <a:t>FEMA</a:t>
              </a:r>
            </a:p>
          </p:txBody>
        </p:sp>
      </p:grpSp>
      <p:grpSp>
        <p:nvGrpSpPr>
          <p:cNvPr id="48134" name="Group 10"/>
          <p:cNvGrpSpPr>
            <a:grpSpLocks/>
          </p:cNvGrpSpPr>
          <p:nvPr/>
        </p:nvGrpSpPr>
        <p:grpSpPr bwMode="auto">
          <a:xfrm>
            <a:off x="4251325" y="3025775"/>
            <a:ext cx="711200" cy="274638"/>
            <a:chOff x="2845" y="1135"/>
            <a:chExt cx="448" cy="173"/>
          </a:xfrm>
        </p:grpSpPr>
        <p:sp>
          <p:nvSpPr>
            <p:cNvPr id="48176" name="Text Box 11"/>
            <p:cNvSpPr txBox="1">
              <a:spLocks noChangeArrowheads="1"/>
            </p:cNvSpPr>
            <p:nvPr/>
          </p:nvSpPr>
          <p:spPr bwMode="auto">
            <a:xfrm>
              <a:off x="2874" y="1135"/>
              <a:ext cx="419" cy="173"/>
            </a:xfrm>
            <a:prstGeom prst="rect">
              <a:avLst/>
            </a:prstGeom>
            <a:noFill/>
            <a:ln w="9525">
              <a:noFill/>
              <a:miter lim="800000"/>
              <a:headEnd/>
              <a:tailEnd/>
            </a:ln>
          </p:spPr>
          <p:txBody>
            <a:bodyPr wrap="none">
              <a:spAutoFit/>
            </a:bodyPr>
            <a:lstStyle/>
            <a:p>
              <a:pPr eaLnBrk="0" hangingPunct="0"/>
              <a:r>
                <a:rPr lang="en-US" sz="1200">
                  <a:solidFill>
                    <a:schemeClr val="bg2"/>
                  </a:solidFill>
                </a:rPr>
                <a:t>Shelter</a:t>
              </a:r>
            </a:p>
          </p:txBody>
        </p:sp>
        <p:sp>
          <p:nvSpPr>
            <p:cNvPr id="48177" name="Oval 12"/>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48135" name="Group 13"/>
          <p:cNvGrpSpPr>
            <a:grpSpLocks/>
          </p:cNvGrpSpPr>
          <p:nvPr/>
        </p:nvGrpSpPr>
        <p:grpSpPr bwMode="auto">
          <a:xfrm>
            <a:off x="4810125" y="3446463"/>
            <a:ext cx="455613" cy="274637"/>
            <a:chOff x="2703" y="2427"/>
            <a:chExt cx="287" cy="173"/>
          </a:xfrm>
        </p:grpSpPr>
        <p:sp>
          <p:nvSpPr>
            <p:cNvPr id="48174" name="Rectangle 14"/>
            <p:cNvSpPr>
              <a:spLocks noChangeArrowheads="1"/>
            </p:cNvSpPr>
            <p:nvPr/>
          </p:nvSpPr>
          <p:spPr bwMode="auto">
            <a:xfrm>
              <a:off x="2751" y="2427"/>
              <a:ext cx="239" cy="173"/>
            </a:xfrm>
            <a:prstGeom prst="rect">
              <a:avLst/>
            </a:prstGeom>
            <a:noFill/>
            <a:ln w="9525">
              <a:noFill/>
              <a:miter lim="800000"/>
              <a:headEnd/>
              <a:tailEnd/>
            </a:ln>
          </p:spPr>
          <p:txBody>
            <a:bodyPr wrap="none">
              <a:spAutoFit/>
            </a:bodyPr>
            <a:lstStyle/>
            <a:p>
              <a:pPr eaLnBrk="0" hangingPunct="0"/>
              <a:r>
                <a:rPr lang="en-US" sz="1200">
                  <a:solidFill>
                    <a:srgbClr val="008000"/>
                  </a:solidFill>
                </a:rPr>
                <a:t>TX</a:t>
              </a:r>
            </a:p>
          </p:txBody>
        </p:sp>
        <p:sp>
          <p:nvSpPr>
            <p:cNvPr id="48175" name="Oval 15"/>
            <p:cNvSpPr>
              <a:spLocks noChangeArrowheads="1"/>
            </p:cNvSpPr>
            <p:nvPr/>
          </p:nvSpPr>
          <p:spPr bwMode="auto">
            <a:xfrm>
              <a:off x="2703" y="2481"/>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8136" name="Group 16"/>
          <p:cNvGrpSpPr>
            <a:grpSpLocks/>
          </p:cNvGrpSpPr>
          <p:nvPr/>
        </p:nvGrpSpPr>
        <p:grpSpPr bwMode="auto">
          <a:xfrm>
            <a:off x="4921250" y="3233738"/>
            <a:ext cx="469900" cy="274637"/>
            <a:chOff x="3322" y="2583"/>
            <a:chExt cx="296" cy="173"/>
          </a:xfrm>
        </p:grpSpPr>
        <p:sp>
          <p:nvSpPr>
            <p:cNvPr id="48172" name="Text Box 17"/>
            <p:cNvSpPr txBox="1">
              <a:spLocks noChangeArrowheads="1"/>
            </p:cNvSpPr>
            <p:nvPr/>
          </p:nvSpPr>
          <p:spPr bwMode="auto">
            <a:xfrm>
              <a:off x="3358" y="2583"/>
              <a:ext cx="260" cy="173"/>
            </a:xfrm>
            <a:prstGeom prst="rect">
              <a:avLst/>
            </a:prstGeom>
            <a:noFill/>
            <a:ln w="9525">
              <a:noFill/>
              <a:miter lim="800000"/>
              <a:headEnd/>
              <a:tailEnd/>
            </a:ln>
          </p:spPr>
          <p:txBody>
            <a:bodyPr wrap="none">
              <a:spAutoFit/>
            </a:bodyPr>
            <a:lstStyle/>
            <a:p>
              <a:pPr eaLnBrk="0" hangingPunct="0"/>
              <a:r>
                <a:rPr lang="en-US" sz="1200">
                  <a:solidFill>
                    <a:srgbClr val="008000"/>
                  </a:solidFill>
                </a:rPr>
                <a:t>MS</a:t>
              </a:r>
            </a:p>
          </p:txBody>
        </p:sp>
        <p:sp>
          <p:nvSpPr>
            <p:cNvPr id="48173" name="Oval 18"/>
            <p:cNvSpPr>
              <a:spLocks noChangeArrowheads="1"/>
            </p:cNvSpPr>
            <p:nvPr/>
          </p:nvSpPr>
          <p:spPr bwMode="auto">
            <a:xfrm>
              <a:off x="3322" y="2634"/>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8137" name="Group 19"/>
          <p:cNvGrpSpPr>
            <a:grpSpLocks/>
          </p:cNvGrpSpPr>
          <p:nvPr/>
        </p:nvGrpSpPr>
        <p:grpSpPr bwMode="auto">
          <a:xfrm>
            <a:off x="5524500" y="2992438"/>
            <a:ext cx="457200" cy="274637"/>
            <a:chOff x="2359" y="3380"/>
            <a:chExt cx="288" cy="173"/>
          </a:xfrm>
        </p:grpSpPr>
        <p:sp>
          <p:nvSpPr>
            <p:cNvPr id="48170" name="Text Box 20"/>
            <p:cNvSpPr txBox="1">
              <a:spLocks noChangeArrowheads="1"/>
            </p:cNvSpPr>
            <p:nvPr/>
          </p:nvSpPr>
          <p:spPr bwMode="auto">
            <a:xfrm>
              <a:off x="2414" y="3380"/>
              <a:ext cx="233" cy="173"/>
            </a:xfrm>
            <a:prstGeom prst="rect">
              <a:avLst/>
            </a:prstGeom>
            <a:noFill/>
            <a:ln w="9525">
              <a:noFill/>
              <a:miter lim="800000"/>
              <a:headEnd/>
              <a:tailEnd/>
            </a:ln>
          </p:spPr>
          <p:txBody>
            <a:bodyPr wrap="none">
              <a:spAutoFit/>
            </a:bodyPr>
            <a:lstStyle/>
            <a:p>
              <a:pPr eaLnBrk="0" hangingPunct="0"/>
              <a:r>
                <a:rPr lang="en-US" sz="1200">
                  <a:solidFill>
                    <a:srgbClr val="008000"/>
                  </a:solidFill>
                </a:rPr>
                <a:t>LA</a:t>
              </a:r>
            </a:p>
          </p:txBody>
        </p:sp>
        <p:sp>
          <p:nvSpPr>
            <p:cNvPr id="48171" name="Oval 21"/>
            <p:cNvSpPr>
              <a:spLocks noChangeArrowheads="1"/>
            </p:cNvSpPr>
            <p:nvPr/>
          </p:nvSpPr>
          <p:spPr bwMode="auto">
            <a:xfrm>
              <a:off x="2359" y="3439"/>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8138" name="Group 22"/>
          <p:cNvGrpSpPr>
            <a:grpSpLocks/>
          </p:cNvGrpSpPr>
          <p:nvPr/>
        </p:nvGrpSpPr>
        <p:grpSpPr bwMode="auto">
          <a:xfrm>
            <a:off x="5619750" y="2489200"/>
            <a:ext cx="482600" cy="274638"/>
            <a:chOff x="2488" y="3851"/>
            <a:chExt cx="304" cy="173"/>
          </a:xfrm>
        </p:grpSpPr>
        <p:sp>
          <p:nvSpPr>
            <p:cNvPr id="48168" name="Rectangle 23"/>
            <p:cNvSpPr>
              <a:spLocks noChangeArrowheads="1"/>
            </p:cNvSpPr>
            <p:nvPr/>
          </p:nvSpPr>
          <p:spPr bwMode="auto">
            <a:xfrm>
              <a:off x="2532" y="3851"/>
              <a:ext cx="260" cy="173"/>
            </a:xfrm>
            <a:prstGeom prst="rect">
              <a:avLst/>
            </a:prstGeom>
            <a:noFill/>
            <a:ln w="9525">
              <a:noFill/>
              <a:miter lim="800000"/>
              <a:headEnd/>
              <a:tailEnd/>
            </a:ln>
          </p:spPr>
          <p:txBody>
            <a:bodyPr wrap="none">
              <a:spAutoFit/>
            </a:bodyPr>
            <a:lstStyle/>
            <a:p>
              <a:pPr eaLnBrk="0" hangingPunct="0"/>
              <a:r>
                <a:rPr lang="en-US" sz="1200">
                  <a:solidFill>
                    <a:srgbClr val="008000"/>
                  </a:solidFill>
                </a:rPr>
                <a:t>NO</a:t>
              </a:r>
            </a:p>
          </p:txBody>
        </p:sp>
        <p:sp>
          <p:nvSpPr>
            <p:cNvPr id="48169" name="Oval 24"/>
            <p:cNvSpPr>
              <a:spLocks noChangeArrowheads="1"/>
            </p:cNvSpPr>
            <p:nvPr/>
          </p:nvSpPr>
          <p:spPr bwMode="auto">
            <a:xfrm>
              <a:off x="2488" y="3916"/>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8139" name="Group 25"/>
          <p:cNvGrpSpPr>
            <a:grpSpLocks/>
          </p:cNvGrpSpPr>
          <p:nvPr/>
        </p:nvGrpSpPr>
        <p:grpSpPr bwMode="auto">
          <a:xfrm>
            <a:off x="4881563" y="2947988"/>
            <a:ext cx="509587" cy="274637"/>
            <a:chOff x="3274" y="2098"/>
            <a:chExt cx="321" cy="173"/>
          </a:xfrm>
        </p:grpSpPr>
        <p:sp>
          <p:nvSpPr>
            <p:cNvPr id="48166" name="Text Box 26"/>
            <p:cNvSpPr txBox="1">
              <a:spLocks noChangeArrowheads="1"/>
            </p:cNvSpPr>
            <p:nvPr/>
          </p:nvSpPr>
          <p:spPr bwMode="auto">
            <a:xfrm>
              <a:off x="3367" y="2098"/>
              <a:ext cx="228" cy="173"/>
            </a:xfrm>
            <a:prstGeom prst="rect">
              <a:avLst/>
            </a:prstGeom>
            <a:noFill/>
            <a:ln w="9525">
              <a:noFill/>
              <a:miter lim="800000"/>
              <a:headEnd/>
              <a:tailEnd/>
            </a:ln>
          </p:spPr>
          <p:txBody>
            <a:bodyPr wrap="none">
              <a:spAutoFit/>
            </a:bodyPr>
            <a:lstStyle/>
            <a:p>
              <a:pPr eaLnBrk="0" hangingPunct="0"/>
              <a:r>
                <a:rPr lang="en-US" sz="1200">
                  <a:solidFill>
                    <a:srgbClr val="008000"/>
                  </a:solidFill>
                </a:rPr>
                <a:t>FL</a:t>
              </a:r>
            </a:p>
          </p:txBody>
        </p:sp>
        <p:sp>
          <p:nvSpPr>
            <p:cNvPr id="48167" name="Oval 27"/>
            <p:cNvSpPr>
              <a:spLocks noChangeArrowheads="1"/>
            </p:cNvSpPr>
            <p:nvPr/>
          </p:nvSpPr>
          <p:spPr bwMode="auto">
            <a:xfrm>
              <a:off x="3274" y="2115"/>
              <a:ext cx="115" cy="120"/>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8140" name="Group 28"/>
          <p:cNvGrpSpPr>
            <a:grpSpLocks/>
          </p:cNvGrpSpPr>
          <p:nvPr/>
        </p:nvGrpSpPr>
        <p:grpSpPr bwMode="auto">
          <a:xfrm>
            <a:off x="2133600" y="3581400"/>
            <a:ext cx="804863" cy="274638"/>
            <a:chOff x="2845" y="1135"/>
            <a:chExt cx="507" cy="173"/>
          </a:xfrm>
        </p:grpSpPr>
        <p:sp>
          <p:nvSpPr>
            <p:cNvPr id="48164" name="Text Box 29"/>
            <p:cNvSpPr txBox="1">
              <a:spLocks noChangeArrowheads="1"/>
            </p:cNvSpPr>
            <p:nvPr/>
          </p:nvSpPr>
          <p:spPr bwMode="auto">
            <a:xfrm>
              <a:off x="2874" y="1135"/>
              <a:ext cx="478" cy="173"/>
            </a:xfrm>
            <a:prstGeom prst="rect">
              <a:avLst/>
            </a:prstGeom>
            <a:noFill/>
            <a:ln w="9525">
              <a:noFill/>
              <a:miter lim="800000"/>
              <a:headEnd/>
              <a:tailEnd/>
            </a:ln>
          </p:spPr>
          <p:txBody>
            <a:bodyPr wrap="none">
              <a:spAutoFit/>
            </a:bodyPr>
            <a:lstStyle/>
            <a:p>
              <a:pPr eaLnBrk="0" hangingPunct="0"/>
              <a:r>
                <a:rPr lang="en-US" sz="1200">
                  <a:solidFill>
                    <a:schemeClr val="bg2"/>
                  </a:solidFill>
                </a:rPr>
                <a:t>Outages</a:t>
              </a:r>
            </a:p>
          </p:txBody>
        </p:sp>
        <p:sp>
          <p:nvSpPr>
            <p:cNvPr id="48165" name="Oval 30"/>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48141" name="Group 31"/>
          <p:cNvGrpSpPr>
            <a:grpSpLocks/>
          </p:cNvGrpSpPr>
          <p:nvPr/>
        </p:nvGrpSpPr>
        <p:grpSpPr bwMode="auto">
          <a:xfrm>
            <a:off x="5797550" y="3468688"/>
            <a:ext cx="461963" cy="274637"/>
            <a:chOff x="3322" y="2583"/>
            <a:chExt cx="291" cy="173"/>
          </a:xfrm>
        </p:grpSpPr>
        <p:sp>
          <p:nvSpPr>
            <p:cNvPr id="48162" name="Text Box 32"/>
            <p:cNvSpPr txBox="1">
              <a:spLocks noChangeArrowheads="1"/>
            </p:cNvSpPr>
            <p:nvPr/>
          </p:nvSpPr>
          <p:spPr bwMode="auto">
            <a:xfrm>
              <a:off x="3358" y="2583"/>
              <a:ext cx="255" cy="173"/>
            </a:xfrm>
            <a:prstGeom prst="rect">
              <a:avLst/>
            </a:prstGeom>
            <a:noFill/>
            <a:ln w="9525">
              <a:noFill/>
              <a:miter lim="800000"/>
              <a:headEnd/>
              <a:tailEnd/>
            </a:ln>
          </p:spPr>
          <p:txBody>
            <a:bodyPr wrap="none">
              <a:spAutoFit/>
            </a:bodyPr>
            <a:lstStyle/>
            <a:p>
              <a:pPr eaLnBrk="0" hangingPunct="0"/>
              <a:r>
                <a:rPr lang="en-US" sz="1200">
                  <a:solidFill>
                    <a:srgbClr val="008000"/>
                  </a:solidFill>
                </a:rPr>
                <a:t>GA</a:t>
              </a:r>
            </a:p>
          </p:txBody>
        </p:sp>
        <p:sp>
          <p:nvSpPr>
            <p:cNvPr id="48163" name="Oval 33"/>
            <p:cNvSpPr>
              <a:spLocks noChangeArrowheads="1"/>
            </p:cNvSpPr>
            <p:nvPr/>
          </p:nvSpPr>
          <p:spPr bwMode="auto">
            <a:xfrm>
              <a:off x="3322" y="2634"/>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8142" name="Group 34"/>
          <p:cNvGrpSpPr>
            <a:grpSpLocks/>
          </p:cNvGrpSpPr>
          <p:nvPr/>
        </p:nvGrpSpPr>
        <p:grpSpPr bwMode="auto">
          <a:xfrm>
            <a:off x="2716213" y="4645025"/>
            <a:ext cx="889000" cy="274638"/>
            <a:chOff x="2845" y="1135"/>
            <a:chExt cx="560" cy="173"/>
          </a:xfrm>
        </p:grpSpPr>
        <p:sp>
          <p:nvSpPr>
            <p:cNvPr id="48160" name="Text Box 35"/>
            <p:cNvSpPr txBox="1">
              <a:spLocks noChangeArrowheads="1"/>
            </p:cNvSpPr>
            <p:nvPr/>
          </p:nvSpPr>
          <p:spPr bwMode="auto">
            <a:xfrm>
              <a:off x="2874" y="1135"/>
              <a:ext cx="531" cy="173"/>
            </a:xfrm>
            <a:prstGeom prst="rect">
              <a:avLst/>
            </a:prstGeom>
            <a:noFill/>
            <a:ln w="9525">
              <a:noFill/>
              <a:miter lim="800000"/>
              <a:headEnd/>
              <a:tailEnd/>
            </a:ln>
          </p:spPr>
          <p:txBody>
            <a:bodyPr wrap="none">
              <a:spAutoFit/>
            </a:bodyPr>
            <a:lstStyle/>
            <a:p>
              <a:pPr eaLnBrk="0" hangingPunct="0"/>
              <a:r>
                <a:rPr lang="en-US" sz="1200">
                  <a:solidFill>
                    <a:srgbClr val="FF0000"/>
                  </a:solidFill>
                </a:rPr>
                <a:t>AL Power</a:t>
              </a:r>
            </a:p>
          </p:txBody>
        </p:sp>
        <p:sp>
          <p:nvSpPr>
            <p:cNvPr id="48161" name="Oval 36"/>
            <p:cNvSpPr>
              <a:spLocks noChangeArrowheads="1"/>
            </p:cNvSpPr>
            <p:nvPr/>
          </p:nvSpPr>
          <p:spPr bwMode="auto">
            <a:xfrm>
              <a:off x="2845" y="1184"/>
              <a:ext cx="68" cy="68"/>
            </a:xfrm>
            <a:prstGeom prst="ellipse">
              <a:avLst/>
            </a:prstGeom>
            <a:solidFill>
              <a:srgbClr val="FF0000"/>
            </a:solidFill>
            <a:ln w="9525">
              <a:noFill/>
              <a:round/>
              <a:headEnd/>
              <a:tailEnd/>
            </a:ln>
          </p:spPr>
          <p:txBody>
            <a:bodyPr wrap="none" anchor="ctr"/>
            <a:lstStyle/>
            <a:p>
              <a:pPr algn="ctr" eaLnBrk="0" hangingPunct="0"/>
              <a:endParaRPr lang="en-US"/>
            </a:p>
          </p:txBody>
        </p:sp>
      </p:grpSp>
      <p:grpSp>
        <p:nvGrpSpPr>
          <p:cNvPr id="48143" name="Group 37"/>
          <p:cNvGrpSpPr>
            <a:grpSpLocks/>
          </p:cNvGrpSpPr>
          <p:nvPr/>
        </p:nvGrpSpPr>
        <p:grpSpPr bwMode="auto">
          <a:xfrm>
            <a:off x="7107238" y="2646363"/>
            <a:ext cx="1084262" cy="274637"/>
            <a:chOff x="2845" y="1135"/>
            <a:chExt cx="683" cy="173"/>
          </a:xfrm>
        </p:grpSpPr>
        <p:sp>
          <p:nvSpPr>
            <p:cNvPr id="48158" name="Text Box 38"/>
            <p:cNvSpPr txBox="1">
              <a:spLocks noChangeArrowheads="1"/>
            </p:cNvSpPr>
            <p:nvPr/>
          </p:nvSpPr>
          <p:spPr bwMode="auto">
            <a:xfrm>
              <a:off x="2874" y="1135"/>
              <a:ext cx="654" cy="173"/>
            </a:xfrm>
            <a:prstGeom prst="rect">
              <a:avLst/>
            </a:prstGeom>
            <a:noFill/>
            <a:ln w="9525">
              <a:noFill/>
              <a:miter lim="800000"/>
              <a:headEnd/>
              <a:tailEnd/>
            </a:ln>
          </p:spPr>
          <p:txBody>
            <a:bodyPr wrap="none">
              <a:spAutoFit/>
            </a:bodyPr>
            <a:lstStyle/>
            <a:p>
              <a:pPr eaLnBrk="0" hangingPunct="0"/>
              <a:r>
                <a:rPr lang="en-US" sz="1200">
                  <a:solidFill>
                    <a:schemeClr val="bg2"/>
                  </a:solidFill>
                </a:rPr>
                <a:t>Urban S &amp; R</a:t>
              </a:r>
            </a:p>
          </p:txBody>
        </p:sp>
        <p:sp>
          <p:nvSpPr>
            <p:cNvPr id="48159" name="Oval 39"/>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grpSp>
        <p:nvGrpSpPr>
          <p:cNvPr id="48144" name="Group 40"/>
          <p:cNvGrpSpPr>
            <a:grpSpLocks/>
          </p:cNvGrpSpPr>
          <p:nvPr/>
        </p:nvGrpSpPr>
        <p:grpSpPr bwMode="auto">
          <a:xfrm>
            <a:off x="5580063" y="2274888"/>
            <a:ext cx="1250950" cy="274637"/>
            <a:chOff x="2845" y="1135"/>
            <a:chExt cx="788" cy="173"/>
          </a:xfrm>
        </p:grpSpPr>
        <p:sp>
          <p:nvSpPr>
            <p:cNvPr id="48156" name="Text Box 41"/>
            <p:cNvSpPr txBox="1">
              <a:spLocks noChangeArrowheads="1"/>
            </p:cNvSpPr>
            <p:nvPr/>
          </p:nvSpPr>
          <p:spPr bwMode="auto">
            <a:xfrm>
              <a:off x="2874" y="1135"/>
              <a:ext cx="759" cy="173"/>
            </a:xfrm>
            <a:prstGeom prst="rect">
              <a:avLst/>
            </a:prstGeom>
            <a:noFill/>
            <a:ln w="9525">
              <a:noFill/>
              <a:miter lim="800000"/>
              <a:headEnd/>
              <a:tailEnd/>
            </a:ln>
          </p:spPr>
          <p:txBody>
            <a:bodyPr wrap="none">
              <a:spAutoFit/>
            </a:bodyPr>
            <a:lstStyle/>
            <a:p>
              <a:pPr eaLnBrk="0" hangingPunct="0"/>
              <a:r>
                <a:rPr lang="en-US" sz="1200">
                  <a:solidFill>
                    <a:srgbClr val="FF0000"/>
                  </a:solidFill>
                </a:rPr>
                <a:t>National</a:t>
              </a:r>
              <a:r>
                <a:rPr lang="en-US" sz="1200">
                  <a:solidFill>
                    <a:schemeClr val="bg2"/>
                  </a:solidFill>
                </a:rPr>
                <a:t> </a:t>
              </a:r>
              <a:r>
                <a:rPr lang="en-US" sz="1200">
                  <a:solidFill>
                    <a:srgbClr val="FF0000"/>
                  </a:solidFill>
                </a:rPr>
                <a:t>Guard</a:t>
              </a:r>
            </a:p>
          </p:txBody>
        </p:sp>
        <p:sp>
          <p:nvSpPr>
            <p:cNvPr id="48157" name="Oval 42"/>
            <p:cNvSpPr>
              <a:spLocks noChangeArrowheads="1"/>
            </p:cNvSpPr>
            <p:nvPr/>
          </p:nvSpPr>
          <p:spPr bwMode="auto">
            <a:xfrm>
              <a:off x="2845" y="1184"/>
              <a:ext cx="68" cy="68"/>
            </a:xfrm>
            <a:prstGeom prst="ellipse">
              <a:avLst/>
            </a:prstGeom>
            <a:solidFill>
              <a:srgbClr val="FF0000"/>
            </a:solidFill>
            <a:ln w="9525">
              <a:noFill/>
              <a:round/>
              <a:headEnd/>
              <a:tailEnd/>
            </a:ln>
          </p:spPr>
          <p:txBody>
            <a:bodyPr wrap="none" anchor="ctr"/>
            <a:lstStyle/>
            <a:p>
              <a:pPr algn="ctr" eaLnBrk="0" hangingPunct="0"/>
              <a:endParaRPr lang="en-US"/>
            </a:p>
          </p:txBody>
        </p:sp>
      </p:grpSp>
      <p:grpSp>
        <p:nvGrpSpPr>
          <p:cNvPr id="48145" name="Group 43"/>
          <p:cNvGrpSpPr>
            <a:grpSpLocks/>
          </p:cNvGrpSpPr>
          <p:nvPr/>
        </p:nvGrpSpPr>
        <p:grpSpPr bwMode="auto">
          <a:xfrm>
            <a:off x="5103813" y="2659063"/>
            <a:ext cx="446087" cy="274637"/>
            <a:chOff x="2703" y="2427"/>
            <a:chExt cx="281" cy="173"/>
          </a:xfrm>
        </p:grpSpPr>
        <p:sp>
          <p:nvSpPr>
            <p:cNvPr id="48154" name="Rectangle 44"/>
            <p:cNvSpPr>
              <a:spLocks noChangeArrowheads="1"/>
            </p:cNvSpPr>
            <p:nvPr/>
          </p:nvSpPr>
          <p:spPr bwMode="auto">
            <a:xfrm>
              <a:off x="2751" y="2427"/>
              <a:ext cx="233" cy="173"/>
            </a:xfrm>
            <a:prstGeom prst="rect">
              <a:avLst/>
            </a:prstGeom>
            <a:noFill/>
            <a:ln w="9525">
              <a:noFill/>
              <a:miter lim="800000"/>
              <a:headEnd/>
              <a:tailEnd/>
            </a:ln>
          </p:spPr>
          <p:txBody>
            <a:bodyPr wrap="none">
              <a:spAutoFit/>
            </a:bodyPr>
            <a:lstStyle/>
            <a:p>
              <a:pPr eaLnBrk="0" hangingPunct="0"/>
              <a:r>
                <a:rPr lang="en-US" sz="1200">
                  <a:solidFill>
                    <a:srgbClr val="008000"/>
                  </a:solidFill>
                </a:rPr>
                <a:t>AL</a:t>
              </a:r>
            </a:p>
          </p:txBody>
        </p:sp>
        <p:sp>
          <p:nvSpPr>
            <p:cNvPr id="48155" name="Oval 45"/>
            <p:cNvSpPr>
              <a:spLocks noChangeArrowheads="1"/>
            </p:cNvSpPr>
            <p:nvPr/>
          </p:nvSpPr>
          <p:spPr bwMode="auto">
            <a:xfrm>
              <a:off x="2703" y="2481"/>
              <a:ext cx="68" cy="68"/>
            </a:xfrm>
            <a:prstGeom prst="ellipse">
              <a:avLst/>
            </a:prstGeom>
            <a:solidFill>
              <a:srgbClr val="008000"/>
            </a:solidFill>
            <a:ln w="9525">
              <a:noFill/>
              <a:round/>
              <a:headEnd/>
              <a:tailEnd/>
            </a:ln>
          </p:spPr>
          <p:txBody>
            <a:bodyPr wrap="none" anchor="ctr"/>
            <a:lstStyle/>
            <a:p>
              <a:pPr algn="ctr" eaLnBrk="0" hangingPunct="0"/>
              <a:endParaRPr lang="en-US"/>
            </a:p>
          </p:txBody>
        </p:sp>
      </p:grpSp>
      <p:grpSp>
        <p:nvGrpSpPr>
          <p:cNvPr id="48146" name="Group 46"/>
          <p:cNvGrpSpPr>
            <a:grpSpLocks/>
          </p:cNvGrpSpPr>
          <p:nvPr/>
        </p:nvGrpSpPr>
        <p:grpSpPr bwMode="auto">
          <a:xfrm>
            <a:off x="5824538" y="2051050"/>
            <a:ext cx="628650" cy="274638"/>
            <a:chOff x="2845" y="1135"/>
            <a:chExt cx="396" cy="173"/>
          </a:xfrm>
        </p:grpSpPr>
        <p:sp>
          <p:nvSpPr>
            <p:cNvPr id="48152" name="Text Box 47"/>
            <p:cNvSpPr txBox="1">
              <a:spLocks noChangeArrowheads="1"/>
            </p:cNvSpPr>
            <p:nvPr/>
          </p:nvSpPr>
          <p:spPr bwMode="auto">
            <a:xfrm>
              <a:off x="2874" y="1135"/>
              <a:ext cx="367" cy="173"/>
            </a:xfrm>
            <a:prstGeom prst="rect">
              <a:avLst/>
            </a:prstGeom>
            <a:noFill/>
            <a:ln w="9525">
              <a:noFill/>
              <a:miter lim="800000"/>
              <a:headEnd/>
              <a:tailEnd/>
            </a:ln>
          </p:spPr>
          <p:txBody>
            <a:bodyPr wrap="none">
              <a:spAutoFit/>
            </a:bodyPr>
            <a:lstStyle/>
            <a:p>
              <a:pPr eaLnBrk="0" hangingPunct="0"/>
              <a:r>
                <a:rPr lang="en-US" sz="1200">
                  <a:solidFill>
                    <a:schemeClr val="bg2"/>
                  </a:solidFill>
                </a:rPr>
                <a:t>S &amp; R</a:t>
              </a:r>
            </a:p>
          </p:txBody>
        </p:sp>
        <p:sp>
          <p:nvSpPr>
            <p:cNvPr id="48153" name="Oval 48"/>
            <p:cNvSpPr>
              <a:spLocks noChangeArrowheads="1"/>
            </p:cNvSpPr>
            <p:nvPr/>
          </p:nvSpPr>
          <p:spPr bwMode="auto">
            <a:xfrm>
              <a:off x="2845" y="1184"/>
              <a:ext cx="68" cy="68"/>
            </a:xfrm>
            <a:prstGeom prst="ellipse">
              <a:avLst/>
            </a:prstGeom>
            <a:solidFill>
              <a:schemeClr val="bg2"/>
            </a:solidFill>
            <a:ln w="9525">
              <a:noFill/>
              <a:round/>
              <a:headEnd/>
              <a:tailEnd/>
            </a:ln>
          </p:spPr>
          <p:txBody>
            <a:bodyPr wrap="none" anchor="ctr"/>
            <a:lstStyle/>
            <a:p>
              <a:pPr algn="ctr" eaLnBrk="0" hangingPunct="0"/>
              <a:endParaRPr lang="en-US"/>
            </a:p>
          </p:txBody>
        </p:sp>
      </p:grpSp>
      <p:pic>
        <p:nvPicPr>
          <p:cNvPr id="48147" name="Picture 49"/>
          <p:cNvPicPr>
            <a:picLocks noChangeAspect="1" noChangeArrowheads="1"/>
          </p:cNvPicPr>
          <p:nvPr/>
        </p:nvPicPr>
        <p:blipFill>
          <a:blip r:embed="rId4"/>
          <a:srcRect/>
          <a:stretch>
            <a:fillRect/>
          </a:stretch>
        </p:blipFill>
        <p:spPr bwMode="auto">
          <a:xfrm>
            <a:off x="838200" y="4953000"/>
            <a:ext cx="835025" cy="1139825"/>
          </a:xfrm>
          <a:prstGeom prst="rect">
            <a:avLst/>
          </a:prstGeom>
          <a:noFill/>
          <a:ln w="9525">
            <a:noFill/>
            <a:miter lim="800000"/>
            <a:headEnd/>
            <a:tailEnd/>
          </a:ln>
        </p:spPr>
      </p:pic>
      <p:pic>
        <p:nvPicPr>
          <p:cNvPr id="48148" name="Picture 7" descr="NU Logo"/>
          <p:cNvPicPr>
            <a:picLocks noChangeAspect="1" noChangeArrowheads="1"/>
          </p:cNvPicPr>
          <p:nvPr/>
        </p:nvPicPr>
        <p:blipFill>
          <a:blip r:embed="rId5"/>
          <a:srcRect/>
          <a:stretch>
            <a:fillRect/>
          </a:stretch>
        </p:blipFill>
        <p:spPr bwMode="auto">
          <a:xfrm>
            <a:off x="0" y="5897563"/>
            <a:ext cx="960438" cy="960437"/>
          </a:xfrm>
          <a:prstGeom prst="rect">
            <a:avLst/>
          </a:prstGeom>
          <a:noFill/>
          <a:ln w="9525">
            <a:noFill/>
            <a:miter lim="800000"/>
            <a:headEnd/>
            <a:tailEnd/>
          </a:ln>
        </p:spPr>
      </p:pic>
      <p:grpSp>
        <p:nvGrpSpPr>
          <p:cNvPr id="48149" name="Group 9"/>
          <p:cNvGrpSpPr>
            <a:grpSpLocks/>
          </p:cNvGrpSpPr>
          <p:nvPr/>
        </p:nvGrpSpPr>
        <p:grpSpPr bwMode="auto">
          <a:xfrm>
            <a:off x="7467600" y="5903913"/>
            <a:ext cx="1676400" cy="954087"/>
            <a:chOff x="7467600" y="5903893"/>
            <a:chExt cx="1676400" cy="954107"/>
          </a:xfrm>
        </p:grpSpPr>
        <p:pic>
          <p:nvPicPr>
            <p:cNvPr id="48150" name="Picture 3" descr="Sonic logo.jpg"/>
            <p:cNvPicPr>
              <a:picLocks noChangeAspect="1"/>
            </p:cNvPicPr>
            <p:nvPr/>
          </p:nvPicPr>
          <p:blipFill>
            <a:blip r:embed="rId6"/>
            <a:srcRect/>
            <a:stretch>
              <a:fillRect/>
            </a:stretch>
          </p:blipFill>
          <p:spPr bwMode="auto">
            <a:xfrm>
              <a:off x="8229600" y="6259420"/>
              <a:ext cx="855517" cy="293780"/>
            </a:xfrm>
            <a:prstGeom prst="rect">
              <a:avLst/>
            </a:prstGeom>
            <a:noFill/>
            <a:ln w="9525">
              <a:noFill/>
              <a:miter lim="800000"/>
              <a:headEnd/>
              <a:tailEnd/>
            </a:ln>
          </p:spPr>
        </p:pic>
        <p:sp>
          <p:nvSpPr>
            <p:cNvPr id="48151"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srcRect/>
          <a:stretch>
            <a:fillRect/>
          </a:stretch>
        </p:blipFill>
        <p:spPr bwMode="auto">
          <a:xfrm>
            <a:off x="233363" y="2676525"/>
            <a:ext cx="6059487" cy="3267075"/>
          </a:xfrm>
          <a:prstGeom prst="rect">
            <a:avLst/>
          </a:prstGeom>
          <a:noFill/>
          <a:ln w="9525">
            <a:noFill/>
            <a:miter lim="800000"/>
            <a:headEnd/>
            <a:tailEnd/>
          </a:ln>
        </p:spPr>
      </p:pic>
      <p:sp>
        <p:nvSpPr>
          <p:cNvPr id="49155" name="Rectangle 3"/>
          <p:cNvSpPr>
            <a:spLocks noGrp="1" noChangeArrowheads="1"/>
          </p:cNvSpPr>
          <p:nvPr>
            <p:ph type="title"/>
          </p:nvPr>
        </p:nvSpPr>
        <p:spPr>
          <a:xfrm>
            <a:off x="990600" y="0"/>
            <a:ext cx="7924800" cy="1143000"/>
          </a:xfrm>
        </p:spPr>
        <p:txBody>
          <a:bodyPr/>
          <a:lstStyle/>
          <a:p>
            <a:pPr eaLnBrk="1" hangingPunct="1"/>
            <a:r>
              <a:rPr lang="en-US" sz="3600" smtClean="0"/>
              <a:t>Change in Network Centrality Rankings</a:t>
            </a:r>
          </a:p>
        </p:txBody>
      </p:sp>
      <p:sp>
        <p:nvSpPr>
          <p:cNvPr id="49156" name="Rectangle 4"/>
          <p:cNvSpPr>
            <a:spLocks noChangeArrowheads="1"/>
          </p:cNvSpPr>
          <p:nvPr/>
        </p:nvSpPr>
        <p:spPr bwMode="auto">
          <a:xfrm>
            <a:off x="304800" y="1035050"/>
            <a:ext cx="7694613" cy="641350"/>
          </a:xfrm>
          <a:prstGeom prst="rect">
            <a:avLst/>
          </a:prstGeom>
          <a:noFill/>
          <a:ln w="9525">
            <a:noFill/>
            <a:miter lim="800000"/>
            <a:headEnd/>
            <a:tailEnd/>
          </a:ln>
        </p:spPr>
        <p:txBody>
          <a:bodyPr>
            <a:spAutoFit/>
          </a:bodyPr>
          <a:lstStyle/>
          <a:p>
            <a:pPr eaLnBrk="0" hangingPunct="0">
              <a:buFontTx/>
              <a:buChar char="•"/>
            </a:pPr>
            <a:r>
              <a:rPr lang="en-US" b="1"/>
              <a:t>  “American Red Cross” starts in the 200s and moves to the teens</a:t>
            </a:r>
          </a:p>
          <a:p>
            <a:pPr eaLnBrk="0" hangingPunct="0">
              <a:buFontTx/>
              <a:buChar char="•"/>
            </a:pPr>
            <a:r>
              <a:rPr lang="en-US" b="1"/>
              <a:t>  “FEMA” starts in the 20s, moves to the teens, and ends in the 60s</a:t>
            </a:r>
          </a:p>
        </p:txBody>
      </p:sp>
      <p:sp>
        <p:nvSpPr>
          <p:cNvPr id="49157" name="Text Box 5"/>
          <p:cNvSpPr txBox="1">
            <a:spLocks noChangeArrowheads="1"/>
          </p:cNvSpPr>
          <p:nvPr/>
        </p:nvSpPr>
        <p:spPr bwMode="auto">
          <a:xfrm>
            <a:off x="1236663" y="6110288"/>
            <a:ext cx="7069137" cy="366712"/>
          </a:xfrm>
          <a:prstGeom prst="rect">
            <a:avLst/>
          </a:prstGeom>
          <a:noFill/>
          <a:ln w="9525">
            <a:noFill/>
            <a:miter lim="800000"/>
            <a:headEnd/>
            <a:tailEnd/>
          </a:ln>
        </p:spPr>
        <p:txBody>
          <a:bodyPr>
            <a:spAutoFit/>
          </a:bodyPr>
          <a:lstStyle/>
          <a:p>
            <a:pPr eaLnBrk="0" hangingPunct="0"/>
            <a:r>
              <a:rPr lang="en-US"/>
              <a:t>FEMA drops rank and American Red Cross moves up</a:t>
            </a:r>
          </a:p>
        </p:txBody>
      </p:sp>
      <p:sp>
        <p:nvSpPr>
          <p:cNvPr id="49158" name="Text Box 6"/>
          <p:cNvSpPr txBox="1">
            <a:spLocks noChangeArrowheads="1"/>
          </p:cNvSpPr>
          <p:nvPr/>
        </p:nvSpPr>
        <p:spPr bwMode="auto">
          <a:xfrm>
            <a:off x="6789738" y="2705100"/>
            <a:ext cx="1911350" cy="2014538"/>
          </a:xfrm>
          <a:prstGeom prst="rect">
            <a:avLst/>
          </a:prstGeom>
          <a:noFill/>
          <a:ln w="9525">
            <a:noFill/>
            <a:miter lim="800000"/>
            <a:headEnd/>
            <a:tailEnd/>
          </a:ln>
        </p:spPr>
        <p:txBody>
          <a:bodyPr>
            <a:spAutoFit/>
          </a:bodyPr>
          <a:lstStyle/>
          <a:p>
            <a:pPr eaLnBrk="0" hangingPunct="0"/>
            <a:r>
              <a:rPr lang="en-US"/>
              <a:t>Crossover where American Red Cross becomes relatively more central than FEMA (Sep 1, 2005)</a:t>
            </a:r>
          </a:p>
        </p:txBody>
      </p:sp>
      <p:sp>
        <p:nvSpPr>
          <p:cNvPr id="49159" name="Line 7"/>
          <p:cNvSpPr>
            <a:spLocks noChangeShapeType="1"/>
          </p:cNvSpPr>
          <p:nvPr/>
        </p:nvSpPr>
        <p:spPr bwMode="auto">
          <a:xfrm flipH="1">
            <a:off x="4206875" y="3484563"/>
            <a:ext cx="2516188" cy="739775"/>
          </a:xfrm>
          <a:prstGeom prst="line">
            <a:avLst/>
          </a:prstGeom>
          <a:noFill/>
          <a:ln w="38100">
            <a:solidFill>
              <a:schemeClr val="accent2"/>
            </a:solidFill>
            <a:round/>
            <a:headEnd/>
            <a:tailEnd type="triangle" w="med" len="med"/>
          </a:ln>
        </p:spPr>
        <p:txBody>
          <a:bodyPr/>
          <a:lstStyle/>
          <a:p>
            <a:endParaRPr lang="en-US"/>
          </a:p>
        </p:txBody>
      </p:sp>
      <p:pic>
        <p:nvPicPr>
          <p:cNvPr id="49160" name="Picture 7" descr="NU Logo"/>
          <p:cNvPicPr>
            <a:picLocks noChangeAspect="1" noChangeArrowheads="1"/>
          </p:cNvPicPr>
          <p:nvPr/>
        </p:nvPicPr>
        <p:blipFill>
          <a:blip r:embed="rId4"/>
          <a:srcRect/>
          <a:stretch>
            <a:fillRect/>
          </a:stretch>
        </p:blipFill>
        <p:spPr bwMode="auto">
          <a:xfrm>
            <a:off x="0" y="5897563"/>
            <a:ext cx="960438" cy="960437"/>
          </a:xfrm>
          <a:prstGeom prst="rect">
            <a:avLst/>
          </a:prstGeom>
          <a:noFill/>
          <a:ln w="9525">
            <a:noFill/>
            <a:miter lim="800000"/>
            <a:headEnd/>
            <a:tailEnd/>
          </a:ln>
        </p:spPr>
      </p:pic>
      <p:grpSp>
        <p:nvGrpSpPr>
          <p:cNvPr id="49161" name="Group 9"/>
          <p:cNvGrpSpPr>
            <a:grpSpLocks/>
          </p:cNvGrpSpPr>
          <p:nvPr/>
        </p:nvGrpSpPr>
        <p:grpSpPr bwMode="auto">
          <a:xfrm>
            <a:off x="7467600" y="5903913"/>
            <a:ext cx="1676400" cy="954087"/>
            <a:chOff x="7467600" y="5903893"/>
            <a:chExt cx="1676400" cy="954107"/>
          </a:xfrm>
        </p:grpSpPr>
        <p:pic>
          <p:nvPicPr>
            <p:cNvPr id="49162" name="Picture 3" descr="Sonic logo.jpg"/>
            <p:cNvPicPr>
              <a:picLocks noChangeAspect="1"/>
            </p:cNvPicPr>
            <p:nvPr/>
          </p:nvPicPr>
          <p:blipFill>
            <a:blip r:embed="rId5"/>
            <a:srcRect/>
            <a:stretch>
              <a:fillRect/>
            </a:stretch>
          </p:blipFill>
          <p:spPr bwMode="auto">
            <a:xfrm>
              <a:off x="8229600" y="6259420"/>
              <a:ext cx="855517" cy="293780"/>
            </a:xfrm>
            <a:prstGeom prst="rect">
              <a:avLst/>
            </a:prstGeom>
            <a:noFill/>
            <a:ln w="9525">
              <a:noFill/>
              <a:miter lim="800000"/>
              <a:headEnd/>
              <a:tailEnd/>
            </a:ln>
          </p:spPr>
        </p:pic>
        <p:sp>
          <p:nvSpPr>
            <p:cNvPr id="49163"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838200" y="3505200"/>
            <a:ext cx="4114800" cy="3352800"/>
          </a:xfrm>
          <a:prstGeom prst="rect">
            <a:avLst/>
          </a:prstGeom>
          <a:solidFill>
            <a:srgbClr val="FF99CC"/>
          </a:solidFill>
          <a:ln w="9525">
            <a:noFill/>
            <a:miter lim="800000"/>
            <a:headEnd/>
            <a:tailEnd/>
          </a:ln>
        </p:spPr>
        <p:txBody>
          <a:bodyPr wrap="none" anchor="ctr"/>
          <a:lstStyle/>
          <a:p>
            <a:pPr algn="ctr" eaLnBrk="0" hangingPunct="0"/>
            <a:endParaRPr lang="en-US"/>
          </a:p>
        </p:txBody>
      </p:sp>
      <p:sp>
        <p:nvSpPr>
          <p:cNvPr id="676867" name="Rectangle 3"/>
          <p:cNvSpPr>
            <a:spLocks noChangeArrowheads="1"/>
          </p:cNvSpPr>
          <p:nvPr/>
        </p:nvSpPr>
        <p:spPr bwMode="auto">
          <a:xfrm>
            <a:off x="838200" y="685800"/>
            <a:ext cx="4038600" cy="2819400"/>
          </a:xfrm>
          <a:prstGeom prst="rect">
            <a:avLst/>
          </a:prstGeom>
          <a:gradFill rotWithShape="1">
            <a:gsLst>
              <a:gs pos="0">
                <a:srgbClr val="FF9900"/>
              </a:gs>
              <a:gs pos="100000">
                <a:srgbClr val="764700"/>
              </a:gs>
            </a:gsLst>
            <a:lin ang="2700000" scaled="1"/>
          </a:gradFill>
          <a:ln w="9525">
            <a:noFill/>
            <a:miter lim="800000"/>
            <a:headEnd/>
            <a:tailEnd/>
          </a:ln>
        </p:spPr>
        <p:txBody>
          <a:bodyPr wrap="none" anchor="ctr"/>
          <a:lstStyle/>
          <a:p>
            <a:pPr algn="ctr" eaLnBrk="0" hangingPunct="0"/>
            <a:endParaRPr lang="en-US"/>
          </a:p>
        </p:txBody>
      </p:sp>
      <p:sp>
        <p:nvSpPr>
          <p:cNvPr id="676868" name="Rectangle 4"/>
          <p:cNvSpPr>
            <a:spLocks noChangeArrowheads="1"/>
          </p:cNvSpPr>
          <p:nvPr/>
        </p:nvSpPr>
        <p:spPr bwMode="auto">
          <a:xfrm>
            <a:off x="4876800" y="3505200"/>
            <a:ext cx="4267200" cy="3352800"/>
          </a:xfrm>
          <a:prstGeom prst="rect">
            <a:avLst/>
          </a:prstGeom>
          <a:gradFill rotWithShape="1">
            <a:gsLst>
              <a:gs pos="0">
                <a:schemeClr val="folHlink">
                  <a:gamma/>
                  <a:shade val="46275"/>
                  <a:invGamma/>
                </a:schemeClr>
              </a:gs>
              <a:gs pos="100000">
                <a:schemeClr val="folHlink"/>
              </a:gs>
            </a:gsLst>
            <a:lin ang="2700000" scaled="1"/>
          </a:gradFill>
          <a:ln w="9525">
            <a:noFill/>
            <a:miter lim="800000"/>
            <a:headEnd/>
            <a:tailEnd/>
          </a:ln>
          <a:effectLst/>
        </p:spPr>
        <p:txBody>
          <a:bodyPr wrap="none" anchor="ctr"/>
          <a:lstStyle/>
          <a:p>
            <a:pPr algn="ctr" eaLnBrk="0" hangingPunct="0">
              <a:defRPr/>
            </a:pPr>
            <a:endParaRPr lang="en-US">
              <a:latin typeface="Arial" charset="0"/>
              <a:cs typeface="+mn-cs"/>
            </a:endParaRPr>
          </a:p>
        </p:txBody>
      </p:sp>
      <p:sp>
        <p:nvSpPr>
          <p:cNvPr id="676869" name="Rectangle 5"/>
          <p:cNvSpPr>
            <a:spLocks noChangeArrowheads="1"/>
          </p:cNvSpPr>
          <p:nvPr/>
        </p:nvSpPr>
        <p:spPr bwMode="auto">
          <a:xfrm>
            <a:off x="4876800" y="685800"/>
            <a:ext cx="4267200" cy="2743200"/>
          </a:xfrm>
          <a:prstGeom prst="rect">
            <a:avLst/>
          </a:prstGeom>
          <a:gradFill rotWithShape="1">
            <a:gsLst>
              <a:gs pos="0">
                <a:srgbClr val="76762F"/>
              </a:gs>
              <a:gs pos="100000">
                <a:srgbClr val="FFFF66"/>
              </a:gs>
            </a:gsLst>
            <a:lin ang="18900000" scaled="1"/>
          </a:gradFill>
          <a:ln w="9525">
            <a:noFill/>
            <a:miter lim="800000"/>
            <a:headEnd/>
            <a:tailEnd/>
          </a:ln>
        </p:spPr>
        <p:txBody>
          <a:bodyPr wrap="none" anchor="ctr"/>
          <a:lstStyle/>
          <a:p>
            <a:pPr algn="ctr" eaLnBrk="0" hangingPunct="0"/>
            <a:endParaRPr lang="en-US"/>
          </a:p>
        </p:txBody>
      </p:sp>
      <p:sp>
        <p:nvSpPr>
          <p:cNvPr id="676870" name="Oval 6"/>
          <p:cNvSpPr>
            <a:spLocks noChangeArrowheads="1"/>
          </p:cNvSpPr>
          <p:nvPr/>
        </p:nvSpPr>
        <p:spPr bwMode="auto">
          <a:xfrm>
            <a:off x="3505200" y="2590800"/>
            <a:ext cx="2819400" cy="1752600"/>
          </a:xfrm>
          <a:prstGeom prst="ellipse">
            <a:avLst/>
          </a:prstGeom>
          <a:solidFill>
            <a:schemeClr val="accent1"/>
          </a:solidFill>
          <a:ln w="9525">
            <a:solidFill>
              <a:schemeClr val="tx1"/>
            </a:solidFill>
            <a:round/>
            <a:headEnd/>
            <a:tailEnd/>
          </a:ln>
        </p:spPr>
        <p:txBody>
          <a:bodyPr wrap="none" anchor="ctr"/>
          <a:lstStyle/>
          <a:p>
            <a:pPr algn="ctr" eaLnBrk="0" hangingPunct="0"/>
            <a:endParaRPr lang="en-US"/>
          </a:p>
        </p:txBody>
      </p:sp>
      <p:sp>
        <p:nvSpPr>
          <p:cNvPr id="676871" name="Line 7"/>
          <p:cNvSpPr>
            <a:spLocks noChangeShapeType="1"/>
          </p:cNvSpPr>
          <p:nvPr/>
        </p:nvSpPr>
        <p:spPr bwMode="auto">
          <a:xfrm>
            <a:off x="1600200" y="3505200"/>
            <a:ext cx="1524000" cy="1588"/>
          </a:xfrm>
          <a:prstGeom prst="line">
            <a:avLst/>
          </a:prstGeom>
          <a:noFill/>
          <a:ln w="38100">
            <a:solidFill>
              <a:schemeClr val="tx2"/>
            </a:solidFill>
            <a:round/>
            <a:headEnd type="none" w="sm" len="sm"/>
            <a:tailEnd type="none" w="sm" len="sm"/>
          </a:ln>
        </p:spPr>
        <p:txBody>
          <a:bodyPr wrap="none" anchor="ctr"/>
          <a:lstStyle/>
          <a:p>
            <a:endParaRPr lang="en-US"/>
          </a:p>
        </p:txBody>
      </p:sp>
      <p:sp>
        <p:nvSpPr>
          <p:cNvPr id="676872" name="Line 8"/>
          <p:cNvSpPr>
            <a:spLocks noChangeShapeType="1"/>
          </p:cNvSpPr>
          <p:nvPr/>
        </p:nvSpPr>
        <p:spPr bwMode="auto">
          <a:xfrm>
            <a:off x="6553200" y="3505200"/>
            <a:ext cx="1600200" cy="1588"/>
          </a:xfrm>
          <a:prstGeom prst="line">
            <a:avLst/>
          </a:prstGeom>
          <a:noFill/>
          <a:ln w="38100">
            <a:solidFill>
              <a:schemeClr val="tx2"/>
            </a:solidFill>
            <a:round/>
            <a:headEnd type="none" w="sm" len="sm"/>
            <a:tailEnd type="none" w="sm" len="sm"/>
          </a:ln>
        </p:spPr>
        <p:txBody>
          <a:bodyPr wrap="none" anchor="ctr"/>
          <a:lstStyle/>
          <a:p>
            <a:endParaRPr lang="en-US"/>
          </a:p>
        </p:txBody>
      </p:sp>
      <p:sp>
        <p:nvSpPr>
          <p:cNvPr id="676873" name="Line 9"/>
          <p:cNvSpPr>
            <a:spLocks noChangeShapeType="1"/>
          </p:cNvSpPr>
          <p:nvPr/>
        </p:nvSpPr>
        <p:spPr bwMode="auto">
          <a:xfrm>
            <a:off x="4876800" y="990600"/>
            <a:ext cx="1588" cy="1143000"/>
          </a:xfrm>
          <a:prstGeom prst="line">
            <a:avLst/>
          </a:prstGeom>
          <a:noFill/>
          <a:ln w="38100">
            <a:solidFill>
              <a:schemeClr val="tx2"/>
            </a:solidFill>
            <a:round/>
            <a:headEnd type="none" w="sm" len="sm"/>
            <a:tailEnd type="none" w="sm" len="sm"/>
          </a:ln>
        </p:spPr>
        <p:txBody>
          <a:bodyPr wrap="none" anchor="ctr"/>
          <a:lstStyle/>
          <a:p>
            <a:endParaRPr lang="en-US"/>
          </a:p>
        </p:txBody>
      </p:sp>
      <p:sp>
        <p:nvSpPr>
          <p:cNvPr id="676874" name="Line 10"/>
          <p:cNvSpPr>
            <a:spLocks noChangeShapeType="1"/>
          </p:cNvSpPr>
          <p:nvPr/>
        </p:nvSpPr>
        <p:spPr bwMode="auto">
          <a:xfrm>
            <a:off x="4876800" y="4800600"/>
            <a:ext cx="1588" cy="990600"/>
          </a:xfrm>
          <a:prstGeom prst="line">
            <a:avLst/>
          </a:prstGeom>
          <a:noFill/>
          <a:ln w="38100">
            <a:solidFill>
              <a:schemeClr val="tx2"/>
            </a:solidFill>
            <a:round/>
            <a:headEnd type="none" w="sm" len="sm"/>
            <a:tailEnd type="none" w="sm" len="sm"/>
          </a:ln>
        </p:spPr>
        <p:txBody>
          <a:bodyPr wrap="none" anchor="ctr"/>
          <a:lstStyle/>
          <a:p>
            <a:endParaRPr lang="en-US"/>
          </a:p>
        </p:txBody>
      </p:sp>
      <p:sp>
        <p:nvSpPr>
          <p:cNvPr id="676875" name="Text Box 11"/>
          <p:cNvSpPr txBox="1">
            <a:spLocks noChangeArrowheads="1"/>
          </p:cNvSpPr>
          <p:nvPr/>
        </p:nvSpPr>
        <p:spPr bwMode="auto">
          <a:xfrm>
            <a:off x="3763963" y="2895600"/>
            <a:ext cx="2662396" cy="1261884"/>
          </a:xfrm>
          <a:prstGeom prst="rect">
            <a:avLst/>
          </a:prstGeom>
          <a:noFill/>
          <a:ln w="12700">
            <a:noFill/>
            <a:miter lim="800000"/>
            <a:headEnd type="none" w="sm" len="sm"/>
            <a:tailEnd type="none" w="sm" len="sm"/>
          </a:ln>
        </p:spPr>
        <p:txBody>
          <a:bodyPr wrap="none">
            <a:spAutoFit/>
          </a:bodyPr>
          <a:lstStyle/>
          <a:p>
            <a:pPr algn="ctr" eaLnBrk="0" hangingPunct="0"/>
            <a:r>
              <a:rPr lang="en-US" sz="2000" b="1" dirty="0"/>
              <a:t>Core Research</a:t>
            </a:r>
          </a:p>
          <a:p>
            <a:pPr algn="ctr" eaLnBrk="0" hangingPunct="0"/>
            <a:r>
              <a:rPr lang="en-US" b="1" dirty="0"/>
              <a:t> </a:t>
            </a:r>
            <a:r>
              <a:rPr lang="en-US" sz="1600" b="1" dirty="0" smtClean="0"/>
              <a:t>Socio-technical Drivers </a:t>
            </a:r>
            <a:r>
              <a:rPr lang="en-US" sz="1600" b="1" dirty="0"/>
              <a:t>for </a:t>
            </a:r>
          </a:p>
          <a:p>
            <a:pPr algn="ctr" eaLnBrk="0" hangingPunct="0"/>
            <a:r>
              <a:rPr lang="en-US" sz="1600" b="1" dirty="0"/>
              <a:t>Creating &amp; Sustaining </a:t>
            </a:r>
          </a:p>
          <a:p>
            <a:pPr algn="ctr" eaLnBrk="0" hangingPunct="0"/>
            <a:r>
              <a:rPr lang="en-US" sz="1600" b="1" dirty="0"/>
              <a:t>Communities</a:t>
            </a:r>
          </a:p>
        </p:txBody>
      </p:sp>
      <p:sp>
        <p:nvSpPr>
          <p:cNvPr id="676876" name="Text Box 12"/>
          <p:cNvSpPr txBox="1">
            <a:spLocks noChangeArrowheads="1"/>
          </p:cNvSpPr>
          <p:nvPr/>
        </p:nvSpPr>
        <p:spPr bwMode="auto">
          <a:xfrm>
            <a:off x="6019800" y="762000"/>
            <a:ext cx="2895600" cy="1908215"/>
          </a:xfrm>
          <a:prstGeom prst="rect">
            <a:avLst/>
          </a:prstGeom>
          <a:noFill/>
          <a:ln w="12700">
            <a:noFill/>
            <a:miter lim="800000"/>
            <a:headEnd type="none" w="sm" len="sm"/>
            <a:tailEnd type="none" w="sm" len="sm"/>
          </a:ln>
        </p:spPr>
        <p:txBody>
          <a:bodyPr>
            <a:spAutoFit/>
          </a:bodyPr>
          <a:lstStyle/>
          <a:p>
            <a:pPr eaLnBrk="0" hangingPunct="0"/>
            <a:r>
              <a:rPr lang="en-US" b="1" i="1" dirty="0"/>
              <a:t>Business Applications</a:t>
            </a:r>
          </a:p>
          <a:p>
            <a:pPr eaLnBrk="0" hangingPunct="0"/>
            <a:endParaRPr lang="en-US" sz="1400" b="1" i="1" dirty="0"/>
          </a:p>
          <a:p>
            <a:pPr eaLnBrk="0" hangingPunct="0"/>
            <a:r>
              <a:rPr lang="en-US" sz="1400" b="1" dirty="0"/>
              <a:t> </a:t>
            </a:r>
            <a:r>
              <a:rPr lang="en-US" sz="1400" b="1" dirty="0" err="1"/>
              <a:t>PackEdge</a:t>
            </a:r>
            <a:r>
              <a:rPr lang="en-US" sz="1400" b="1" dirty="0"/>
              <a:t> Community of </a:t>
            </a:r>
          </a:p>
          <a:p>
            <a:pPr eaLnBrk="0" hangingPunct="0"/>
            <a:r>
              <a:rPr lang="en-US" sz="1400" b="1" dirty="0"/>
              <a:t> Practice </a:t>
            </a:r>
            <a:r>
              <a:rPr lang="en-US" sz="1400" b="1" i="1" dirty="0"/>
              <a:t>(P&amp;G</a:t>
            </a:r>
            <a:r>
              <a:rPr lang="en-US" sz="1400" b="1" i="1" dirty="0" smtClean="0"/>
              <a:t>)</a:t>
            </a:r>
          </a:p>
          <a:p>
            <a:pPr eaLnBrk="0" hangingPunct="0"/>
            <a:r>
              <a:rPr lang="en-US" sz="1400" b="1" i="1" dirty="0" smtClean="0"/>
              <a:t>Kraft Design Teams</a:t>
            </a:r>
            <a:endParaRPr lang="en-US" sz="1400" b="1" i="1" dirty="0"/>
          </a:p>
          <a:p>
            <a:pPr eaLnBrk="0" hangingPunct="0"/>
            <a:endParaRPr lang="en-US" sz="1400" b="1" i="1" dirty="0">
              <a:solidFill>
                <a:schemeClr val="bg2"/>
              </a:solidFill>
            </a:endParaRPr>
          </a:p>
        </p:txBody>
      </p:sp>
      <p:sp>
        <p:nvSpPr>
          <p:cNvPr id="676877" name="Text Box 13"/>
          <p:cNvSpPr txBox="1">
            <a:spLocks noChangeArrowheads="1"/>
          </p:cNvSpPr>
          <p:nvPr/>
        </p:nvSpPr>
        <p:spPr bwMode="auto">
          <a:xfrm>
            <a:off x="914400" y="4191000"/>
            <a:ext cx="3910013" cy="2216150"/>
          </a:xfrm>
          <a:prstGeom prst="rect">
            <a:avLst/>
          </a:prstGeom>
          <a:noFill/>
          <a:ln w="12700">
            <a:noFill/>
            <a:miter lim="800000"/>
            <a:headEnd type="none" w="sm" len="sm"/>
            <a:tailEnd type="none" w="sm" len="sm"/>
          </a:ln>
        </p:spPr>
        <p:txBody>
          <a:bodyPr wrap="none">
            <a:spAutoFit/>
          </a:bodyPr>
          <a:lstStyle/>
          <a:p>
            <a:pPr eaLnBrk="0" hangingPunct="0"/>
            <a:r>
              <a:rPr lang="en-US" b="1" dirty="0"/>
              <a:t>Societal Justice Applications</a:t>
            </a:r>
          </a:p>
          <a:p>
            <a:pPr eaLnBrk="0" hangingPunct="0"/>
            <a:endParaRPr lang="en-US" sz="1600" b="1" dirty="0"/>
          </a:p>
          <a:p>
            <a:pPr eaLnBrk="0" hangingPunct="0"/>
            <a:r>
              <a:rPr lang="en-US" sz="1400" b="1" dirty="0"/>
              <a:t>Cultural &amp; Networks Assets</a:t>
            </a:r>
          </a:p>
          <a:p>
            <a:pPr eaLnBrk="0" hangingPunct="0"/>
            <a:r>
              <a:rPr lang="en-US" sz="1400" b="1" dirty="0"/>
              <a:t>In Immigrant Communities  </a:t>
            </a:r>
          </a:p>
          <a:p>
            <a:pPr eaLnBrk="0" hangingPunct="0"/>
            <a:r>
              <a:rPr lang="en-US" sz="1400" b="1" i="1" dirty="0"/>
              <a:t>(Rockefeller Program on </a:t>
            </a:r>
          </a:p>
          <a:p>
            <a:pPr eaLnBrk="0" hangingPunct="0"/>
            <a:r>
              <a:rPr lang="en-US" sz="1400" b="1" i="1" dirty="0"/>
              <a:t>Culture &amp; Creativity)</a:t>
            </a:r>
          </a:p>
          <a:p>
            <a:pPr eaLnBrk="0" hangingPunct="0"/>
            <a:endParaRPr lang="en-US" sz="1400" b="1" i="1" dirty="0"/>
          </a:p>
          <a:p>
            <a:pPr eaLnBrk="0" hangingPunct="0"/>
            <a:r>
              <a:rPr lang="en-US" sz="1400" b="1" dirty="0"/>
              <a:t>Mapping Digital Media and Learning Networks</a:t>
            </a:r>
          </a:p>
          <a:p>
            <a:pPr eaLnBrk="0" hangingPunct="0"/>
            <a:r>
              <a:rPr lang="en-US" sz="1400" b="1" i="1" dirty="0"/>
              <a:t>(MacArthur Foundation)</a:t>
            </a:r>
          </a:p>
        </p:txBody>
      </p:sp>
      <p:sp>
        <p:nvSpPr>
          <p:cNvPr id="676879" name="Text Box 15"/>
          <p:cNvSpPr txBox="1">
            <a:spLocks noChangeArrowheads="1"/>
          </p:cNvSpPr>
          <p:nvPr/>
        </p:nvSpPr>
        <p:spPr bwMode="auto">
          <a:xfrm>
            <a:off x="990600" y="762000"/>
            <a:ext cx="3465513" cy="2400300"/>
          </a:xfrm>
          <a:prstGeom prst="rect">
            <a:avLst/>
          </a:prstGeom>
          <a:noFill/>
          <a:ln w="12700">
            <a:noFill/>
            <a:miter lim="800000"/>
            <a:headEnd type="none" w="sm" len="sm"/>
            <a:tailEnd type="none" w="sm" len="sm"/>
          </a:ln>
        </p:spPr>
        <p:txBody>
          <a:bodyPr>
            <a:spAutoFit/>
          </a:bodyPr>
          <a:lstStyle/>
          <a:p>
            <a:pPr eaLnBrk="0" hangingPunct="0"/>
            <a:r>
              <a:rPr lang="en-US" b="1" dirty="0">
                <a:solidFill>
                  <a:schemeClr val="bg2"/>
                </a:solidFill>
              </a:rPr>
              <a:t>Science Applications</a:t>
            </a:r>
            <a:endParaRPr lang="en-US" sz="1600" b="1" dirty="0">
              <a:solidFill>
                <a:schemeClr val="bg2"/>
              </a:solidFill>
            </a:endParaRPr>
          </a:p>
          <a:p>
            <a:pPr eaLnBrk="0" hangingPunct="0"/>
            <a:r>
              <a:rPr lang="en-US" sz="1400" b="1" dirty="0">
                <a:solidFill>
                  <a:schemeClr val="bg2"/>
                </a:solidFill>
              </a:rPr>
              <a:t>CI-Scope: Understanding &amp; Enabling CI in Virtual Communities </a:t>
            </a:r>
            <a:r>
              <a:rPr lang="en-US" sz="1400" b="1" i="1" dirty="0">
                <a:solidFill>
                  <a:schemeClr val="bg2"/>
                </a:solidFill>
              </a:rPr>
              <a:t>(NSF)</a:t>
            </a:r>
          </a:p>
          <a:p>
            <a:pPr eaLnBrk="0" hangingPunct="0"/>
            <a:endParaRPr lang="en-US" sz="1400" b="1" i="1" dirty="0">
              <a:solidFill>
                <a:schemeClr val="bg2"/>
              </a:solidFill>
            </a:endParaRPr>
          </a:p>
          <a:p>
            <a:pPr eaLnBrk="0" hangingPunct="0"/>
            <a:r>
              <a:rPr lang="en-US" sz="1400" b="1" dirty="0">
                <a:solidFill>
                  <a:schemeClr val="bg2"/>
                </a:solidFill>
              </a:rPr>
              <a:t>CP2R: Collaboration for Preparedness,</a:t>
            </a:r>
          </a:p>
          <a:p>
            <a:pPr eaLnBrk="0" hangingPunct="0"/>
            <a:r>
              <a:rPr lang="en-US" sz="1400" b="1" dirty="0">
                <a:solidFill>
                  <a:schemeClr val="bg2"/>
                </a:solidFill>
              </a:rPr>
              <a:t>Response &amp; Recovery </a:t>
            </a:r>
            <a:r>
              <a:rPr lang="en-US" sz="1400" b="1" i="1" dirty="0">
                <a:solidFill>
                  <a:schemeClr val="bg2"/>
                </a:solidFill>
              </a:rPr>
              <a:t>(NSF)</a:t>
            </a:r>
          </a:p>
          <a:p>
            <a:pPr eaLnBrk="0" hangingPunct="0"/>
            <a:endParaRPr lang="en-US" sz="1400" b="1" i="1" dirty="0">
              <a:solidFill>
                <a:schemeClr val="bg2"/>
              </a:solidFill>
            </a:endParaRPr>
          </a:p>
          <a:p>
            <a:pPr eaLnBrk="0" hangingPunct="0"/>
            <a:r>
              <a:rPr lang="en-US" sz="1400" b="1" dirty="0">
                <a:solidFill>
                  <a:schemeClr val="bg2"/>
                </a:solidFill>
              </a:rPr>
              <a:t>TSEEN: Tobacco Surveillance </a:t>
            </a:r>
          </a:p>
          <a:p>
            <a:pPr eaLnBrk="0" hangingPunct="0"/>
            <a:r>
              <a:rPr lang="en-US" sz="1400" b="1" dirty="0">
                <a:solidFill>
                  <a:schemeClr val="bg2"/>
                </a:solidFill>
              </a:rPr>
              <a:t>Evaluation &amp; Epidemiology </a:t>
            </a:r>
          </a:p>
          <a:p>
            <a:pPr eaLnBrk="0" hangingPunct="0"/>
            <a:r>
              <a:rPr lang="en-US" sz="1400" b="1" dirty="0">
                <a:solidFill>
                  <a:schemeClr val="bg2"/>
                </a:solidFill>
              </a:rPr>
              <a:t>Network </a:t>
            </a:r>
            <a:r>
              <a:rPr lang="en-US" sz="1400" b="1" i="1" dirty="0">
                <a:solidFill>
                  <a:schemeClr val="bg2"/>
                </a:solidFill>
              </a:rPr>
              <a:t>(NSF, NIH, CDC)</a:t>
            </a:r>
          </a:p>
        </p:txBody>
      </p:sp>
      <p:sp>
        <p:nvSpPr>
          <p:cNvPr id="31760" name="Rectangle 16"/>
          <p:cNvSpPr>
            <a:spLocks noChangeArrowheads="1"/>
          </p:cNvSpPr>
          <p:nvPr/>
        </p:nvSpPr>
        <p:spPr bwMode="auto">
          <a:xfrm>
            <a:off x="1143000" y="0"/>
            <a:ext cx="8001000" cy="762000"/>
          </a:xfrm>
          <a:prstGeom prst="rect">
            <a:avLst/>
          </a:prstGeom>
          <a:noFill/>
          <a:ln w="9525">
            <a:noFill/>
            <a:miter lim="800000"/>
            <a:headEnd/>
            <a:tailEnd/>
          </a:ln>
        </p:spPr>
        <p:txBody>
          <a:bodyPr lIns="92075" tIns="46038" rIns="92075" bIns="46038" anchor="ctr"/>
          <a:lstStyle/>
          <a:p>
            <a:pPr algn="ctr" eaLnBrk="0" hangingPunct="0"/>
            <a:r>
              <a:rPr lang="en-US" dirty="0">
                <a:solidFill>
                  <a:schemeClr val="tx2"/>
                </a:solidFill>
              </a:rPr>
              <a:t>Projects Investigating Social Drivers for Communities</a:t>
            </a:r>
          </a:p>
        </p:txBody>
      </p:sp>
      <p:pic>
        <p:nvPicPr>
          <p:cNvPr id="31762" name="Picture 7" descr="NU Logo"/>
          <p:cNvPicPr>
            <a:picLocks noChangeAspect="1" noChangeArrowheads="1"/>
          </p:cNvPicPr>
          <p:nvPr/>
        </p:nvPicPr>
        <p:blipFill>
          <a:blip r:embed="rId3"/>
          <a:srcRect/>
          <a:stretch>
            <a:fillRect/>
          </a:stretch>
        </p:blipFill>
        <p:spPr bwMode="auto">
          <a:xfrm>
            <a:off x="0" y="5897563"/>
            <a:ext cx="960438" cy="960437"/>
          </a:xfrm>
          <a:prstGeom prst="rect">
            <a:avLst/>
          </a:prstGeom>
          <a:noFill/>
          <a:ln w="9525">
            <a:noFill/>
            <a:miter lim="800000"/>
            <a:headEnd/>
            <a:tailEnd/>
          </a:ln>
        </p:spPr>
      </p:pic>
      <p:sp>
        <p:nvSpPr>
          <p:cNvPr id="21" name="Text Box 14"/>
          <p:cNvSpPr txBox="1">
            <a:spLocks noChangeArrowheads="1"/>
          </p:cNvSpPr>
          <p:nvPr/>
        </p:nvSpPr>
        <p:spPr bwMode="auto">
          <a:xfrm>
            <a:off x="5334000" y="4275653"/>
            <a:ext cx="3505200" cy="2277547"/>
          </a:xfrm>
          <a:prstGeom prst="rect">
            <a:avLst/>
          </a:prstGeom>
          <a:noFill/>
          <a:ln w="12700">
            <a:noFill/>
            <a:miter lim="800000"/>
            <a:headEnd type="none" w="sm" len="sm"/>
            <a:tailEnd type="none" w="sm" len="sm"/>
          </a:ln>
        </p:spPr>
        <p:txBody>
          <a:bodyPr>
            <a:spAutoFit/>
          </a:bodyPr>
          <a:lstStyle/>
          <a:p>
            <a:pPr eaLnBrk="0" hangingPunct="0"/>
            <a:r>
              <a:rPr lang="en-US" b="1" dirty="0">
                <a:solidFill>
                  <a:schemeClr val="bg2"/>
                </a:solidFill>
              </a:rPr>
              <a:t>Entertainment  Applications</a:t>
            </a:r>
          </a:p>
          <a:p>
            <a:pPr eaLnBrk="0" hangingPunct="0"/>
            <a:endParaRPr lang="en-US" b="1" dirty="0">
              <a:solidFill>
                <a:schemeClr val="bg2"/>
              </a:solidFill>
            </a:endParaRPr>
          </a:p>
          <a:p>
            <a:pPr eaLnBrk="0" hangingPunct="0"/>
            <a:r>
              <a:rPr lang="en-US" sz="1400" b="1" dirty="0" smtClean="0">
                <a:solidFill>
                  <a:schemeClr val="bg2"/>
                </a:solidFill>
              </a:rPr>
              <a:t>Second Life (</a:t>
            </a:r>
            <a:r>
              <a:rPr lang="en-US" sz="1400" b="1" i="1" dirty="0" smtClean="0">
                <a:solidFill>
                  <a:schemeClr val="bg2"/>
                </a:solidFill>
              </a:rPr>
              <a:t>NSF,  Army Research Institute, </a:t>
            </a:r>
            <a:r>
              <a:rPr lang="en-US" sz="1400" b="1" dirty="0" smtClean="0">
                <a:solidFill>
                  <a:schemeClr val="bg2"/>
                </a:solidFill>
              </a:rPr>
              <a:t>Linden Labs)</a:t>
            </a:r>
          </a:p>
          <a:p>
            <a:pPr eaLnBrk="0" hangingPunct="0"/>
            <a:endParaRPr lang="en-US" sz="1400" b="1" dirty="0" smtClean="0">
              <a:solidFill>
                <a:schemeClr val="bg2"/>
              </a:solidFill>
            </a:endParaRPr>
          </a:p>
          <a:p>
            <a:pPr eaLnBrk="0" hangingPunct="0"/>
            <a:r>
              <a:rPr lang="en-US" sz="1400" b="1" i="1" dirty="0" err="1" smtClean="0">
                <a:solidFill>
                  <a:srgbClr val="FF3300"/>
                </a:solidFill>
              </a:rPr>
              <a:t>EverQuest</a:t>
            </a:r>
            <a:r>
              <a:rPr lang="en-US" sz="1400" b="1" i="1" dirty="0" smtClean="0">
                <a:solidFill>
                  <a:srgbClr val="FF3300"/>
                </a:solidFill>
              </a:rPr>
              <a:t> II (NSF</a:t>
            </a:r>
            <a:r>
              <a:rPr lang="en-US" sz="1400" b="1" i="1" dirty="0">
                <a:solidFill>
                  <a:srgbClr val="FF3300"/>
                </a:solidFill>
              </a:rPr>
              <a:t>, </a:t>
            </a:r>
            <a:r>
              <a:rPr lang="en-US" sz="1400" b="1" i="1" dirty="0" smtClean="0">
                <a:solidFill>
                  <a:srgbClr val="FF3300"/>
                </a:solidFill>
              </a:rPr>
              <a:t> Army Research Institute, </a:t>
            </a:r>
            <a:r>
              <a:rPr lang="en-US" sz="1400" b="1" i="1" dirty="0">
                <a:solidFill>
                  <a:srgbClr val="FF3300"/>
                </a:solidFill>
              </a:rPr>
              <a:t>Linden Labs)</a:t>
            </a:r>
          </a:p>
        </p:txBody>
      </p:sp>
      <p:grpSp>
        <p:nvGrpSpPr>
          <p:cNvPr id="22" name="Group 9"/>
          <p:cNvGrpSpPr>
            <a:grpSpLocks/>
          </p:cNvGrpSpPr>
          <p:nvPr/>
        </p:nvGrpSpPr>
        <p:grpSpPr bwMode="auto">
          <a:xfrm>
            <a:off x="7467600" y="5903913"/>
            <a:ext cx="1676400" cy="954087"/>
            <a:chOff x="7467600" y="5903893"/>
            <a:chExt cx="1676400" cy="954107"/>
          </a:xfrm>
        </p:grpSpPr>
        <p:pic>
          <p:nvPicPr>
            <p:cNvPr id="23" name="Picture 3" descr="Sonic logo.jpg"/>
            <p:cNvPicPr>
              <a:picLocks noChangeAspect="1"/>
            </p:cNvPicPr>
            <p:nvPr/>
          </p:nvPicPr>
          <p:blipFill>
            <a:blip r:embed="rId4"/>
            <a:srcRect/>
            <a:stretch>
              <a:fillRect/>
            </a:stretch>
          </p:blipFill>
          <p:spPr bwMode="auto">
            <a:xfrm>
              <a:off x="8229600" y="6259420"/>
              <a:ext cx="855517" cy="293780"/>
            </a:xfrm>
            <a:prstGeom prst="rect">
              <a:avLst/>
            </a:prstGeom>
            <a:noFill/>
            <a:ln w="9525">
              <a:noFill/>
              <a:miter lim="800000"/>
              <a:headEnd/>
              <a:tailEnd/>
            </a:ln>
          </p:spPr>
        </p:pic>
        <p:sp>
          <p:nvSpPr>
            <p:cNvPr id="24"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rgbClr val="333333"/>
                  </a:solidFill>
                  <a:latin typeface="BrowalliaUPC" pitchFamily="34" charset="-34"/>
                  <a:cs typeface="BrowalliaUPC" pitchFamily="34" charset="-34"/>
                </a:rPr>
                <a:t>           </a:t>
              </a:r>
              <a:r>
                <a:rPr lang="en-US" sz="1600" dirty="0">
                  <a:solidFill>
                    <a:schemeClr val="bg1"/>
                  </a:solidFill>
                  <a:latin typeface="BrowalliaUPC" pitchFamily="34" charset="-34"/>
                  <a:cs typeface="BrowalliaUPC" pitchFamily="34" charset="-34"/>
                </a:rPr>
                <a:t>SONIC</a:t>
              </a:r>
              <a:endParaRPr lang="en-US" sz="1600" dirty="0">
                <a:solidFill>
                  <a:schemeClr val="bg1"/>
                </a:solidFill>
                <a:latin typeface="Gill Sans"/>
              </a:endParaRPr>
            </a:p>
            <a:p>
              <a:pPr algn="r" eaLnBrk="0" hangingPunct="0">
                <a:spcBef>
                  <a:spcPct val="50000"/>
                </a:spcBef>
              </a:pPr>
              <a:endParaRPr lang="en-US" sz="800" dirty="0">
                <a:solidFill>
                  <a:srgbClr val="333333"/>
                </a:solidFill>
                <a:latin typeface="Gill Sans"/>
              </a:endParaRPr>
            </a:p>
            <a:p>
              <a:pPr algn="r" eaLnBrk="0" hangingPunct="0">
                <a:spcBef>
                  <a:spcPct val="50000"/>
                </a:spcBef>
              </a:pPr>
              <a:r>
                <a:rPr lang="en-US" sz="800" dirty="0">
                  <a:solidFill>
                    <a:schemeClr val="bg1"/>
                  </a:solidFill>
                  <a:latin typeface="Gill Sans"/>
                </a:rPr>
                <a:t>Advancing the Science of Networks in Communities</a:t>
              </a:r>
              <a:endParaRPr lang="en-US" sz="800" dirty="0">
                <a:solidFill>
                  <a:schemeClr val="bg1"/>
                </a:solidFill>
              </a:endParaRPr>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ctrlaltdel-online.com/comics/20071219.jpg"/>
          <p:cNvPicPr>
            <a:picLocks noChangeAspect="1" noChangeArrowheads="1"/>
          </p:cNvPicPr>
          <p:nvPr/>
        </p:nvPicPr>
        <p:blipFill>
          <a:blip r:embed="rId3"/>
          <a:srcRect/>
          <a:stretch>
            <a:fillRect/>
          </a:stretch>
        </p:blipFill>
        <p:spPr bwMode="auto">
          <a:xfrm>
            <a:off x="2057400" y="1345204"/>
            <a:ext cx="5257800" cy="5284195"/>
          </a:xfrm>
          <a:prstGeom prst="rect">
            <a:avLst/>
          </a:prstGeom>
          <a:noFill/>
          <a:ln w="9525">
            <a:noFill/>
            <a:miter lim="800000"/>
            <a:headEnd/>
            <a:tailEnd/>
          </a:ln>
        </p:spPr>
      </p:pic>
      <p:pic>
        <p:nvPicPr>
          <p:cNvPr id="51203" name="Picture 7" descr="NU Logo"/>
          <p:cNvPicPr>
            <a:picLocks noChangeAspect="1" noChangeArrowheads="1"/>
          </p:cNvPicPr>
          <p:nvPr/>
        </p:nvPicPr>
        <p:blipFill>
          <a:blip r:embed="rId4"/>
          <a:srcRect/>
          <a:stretch>
            <a:fillRect/>
          </a:stretch>
        </p:blipFill>
        <p:spPr bwMode="auto">
          <a:xfrm>
            <a:off x="0" y="5897563"/>
            <a:ext cx="960438" cy="960437"/>
          </a:xfrm>
          <a:prstGeom prst="rect">
            <a:avLst/>
          </a:prstGeom>
          <a:noFill/>
          <a:ln w="9525">
            <a:noFill/>
            <a:miter lim="800000"/>
            <a:headEnd/>
            <a:tailEnd/>
          </a:ln>
        </p:spPr>
      </p:pic>
      <p:grpSp>
        <p:nvGrpSpPr>
          <p:cNvPr id="51204" name="Group 9"/>
          <p:cNvGrpSpPr>
            <a:grpSpLocks/>
          </p:cNvGrpSpPr>
          <p:nvPr/>
        </p:nvGrpSpPr>
        <p:grpSpPr bwMode="auto">
          <a:xfrm>
            <a:off x="7467600" y="5903913"/>
            <a:ext cx="1676400" cy="954087"/>
            <a:chOff x="7467600" y="5903893"/>
            <a:chExt cx="1676400" cy="954107"/>
          </a:xfrm>
        </p:grpSpPr>
        <p:pic>
          <p:nvPicPr>
            <p:cNvPr id="51205" name="Picture 3" descr="Sonic logo.jpg"/>
            <p:cNvPicPr>
              <a:picLocks noChangeAspect="1"/>
            </p:cNvPicPr>
            <p:nvPr/>
          </p:nvPicPr>
          <p:blipFill>
            <a:blip r:embed="rId5"/>
            <a:srcRect/>
            <a:stretch>
              <a:fillRect/>
            </a:stretch>
          </p:blipFill>
          <p:spPr bwMode="auto">
            <a:xfrm>
              <a:off x="8229600" y="6259420"/>
              <a:ext cx="855517" cy="293780"/>
            </a:xfrm>
            <a:prstGeom prst="rect">
              <a:avLst/>
            </a:prstGeom>
            <a:noFill/>
            <a:ln w="9525">
              <a:noFill/>
              <a:miter lim="800000"/>
              <a:headEnd/>
              <a:tailEnd/>
            </a:ln>
          </p:spPr>
        </p:pic>
        <p:sp>
          <p:nvSpPr>
            <p:cNvPr id="51206"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latin typeface="Calibri" pitchFamily="34" charset="0"/>
              </a:endParaRPr>
            </a:p>
          </p:txBody>
        </p:sp>
      </p:grpSp>
      <p:sp>
        <p:nvSpPr>
          <p:cNvPr id="8" name="Rectangle 16"/>
          <p:cNvSpPr>
            <a:spLocks noChangeArrowheads="1"/>
          </p:cNvSpPr>
          <p:nvPr/>
        </p:nvSpPr>
        <p:spPr bwMode="auto">
          <a:xfrm>
            <a:off x="762000" y="0"/>
            <a:ext cx="8001000" cy="762000"/>
          </a:xfrm>
          <a:prstGeom prst="rect">
            <a:avLst/>
          </a:prstGeom>
          <a:noFill/>
          <a:ln w="9525">
            <a:noFill/>
            <a:miter lim="800000"/>
            <a:headEnd/>
            <a:tailEnd/>
          </a:ln>
        </p:spPr>
        <p:txBody>
          <a:bodyPr lIns="92075" tIns="46038" rIns="92075" bIns="46038" anchor="ctr"/>
          <a:lstStyle/>
          <a:p>
            <a:pPr algn="ctr" eaLnBrk="0" hangingPunct="0"/>
            <a:r>
              <a:rPr lang="en-US" dirty="0" smtClean="0">
                <a:solidFill>
                  <a:schemeClr val="tx2"/>
                </a:solidFill>
              </a:rPr>
              <a:t>Online and Offline</a:t>
            </a:r>
            <a:endParaRPr lang="en-US" dirty="0">
              <a:solidFill>
                <a:schemeClr val="tx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990600" y="152400"/>
            <a:ext cx="7956550" cy="838200"/>
          </a:xfrm>
        </p:spPr>
        <p:txBody>
          <a:bodyPr/>
          <a:lstStyle/>
          <a:p>
            <a:pPr eaLnBrk="1" hangingPunct="1"/>
            <a:r>
              <a:rPr lang="en-US" sz="3600" b="1" smtClean="0">
                <a:latin typeface="Gill Sans MT" pitchFamily="34" charset="0"/>
              </a:rPr>
              <a:t>Four Types of Relations in EQ2</a:t>
            </a:r>
          </a:p>
        </p:txBody>
      </p:sp>
      <p:sp>
        <p:nvSpPr>
          <p:cNvPr id="52227" name="Content Placeholder 2"/>
          <p:cNvSpPr>
            <a:spLocks noGrp="1"/>
          </p:cNvSpPr>
          <p:nvPr>
            <p:ph idx="4294967295"/>
          </p:nvPr>
        </p:nvSpPr>
        <p:spPr>
          <a:xfrm>
            <a:off x="1066800" y="990600"/>
            <a:ext cx="7867650" cy="5486400"/>
          </a:xfrm>
        </p:spPr>
        <p:txBody>
          <a:bodyPr/>
          <a:lstStyle/>
          <a:p>
            <a:pPr eaLnBrk="1" hangingPunct="1"/>
            <a:r>
              <a:rPr lang="en-US" sz="2000" i="1" smtClean="0">
                <a:latin typeface="Gill Sans MT" pitchFamily="34" charset="0"/>
              </a:rPr>
              <a:t>Partnership</a:t>
            </a:r>
            <a:r>
              <a:rPr lang="en-US" sz="2000" smtClean="0">
                <a:latin typeface="Gill Sans MT" pitchFamily="34" charset="0"/>
              </a:rPr>
              <a:t>: Two players play together in combat activities;</a:t>
            </a:r>
          </a:p>
          <a:p>
            <a:pPr eaLnBrk="1" hangingPunct="1"/>
            <a:r>
              <a:rPr lang="en-US" sz="2000" i="1" smtClean="0">
                <a:latin typeface="Gill Sans MT" pitchFamily="34" charset="0"/>
              </a:rPr>
              <a:t>Instant messaging</a:t>
            </a:r>
            <a:r>
              <a:rPr lang="en-US" sz="2000" smtClean="0">
                <a:latin typeface="Gill Sans MT" pitchFamily="34" charset="0"/>
              </a:rPr>
              <a:t>: Two players exchange messages through Sony universal chat system</a:t>
            </a:r>
          </a:p>
          <a:p>
            <a:pPr eaLnBrk="1" hangingPunct="1"/>
            <a:r>
              <a:rPr lang="en-US" sz="2000" i="1" smtClean="0">
                <a:latin typeface="Gill Sans MT" pitchFamily="34" charset="0"/>
              </a:rPr>
              <a:t>Player trade</a:t>
            </a:r>
            <a:r>
              <a:rPr lang="en-US" sz="2000" smtClean="0">
                <a:latin typeface="Gill Sans MT" pitchFamily="34" charset="0"/>
              </a:rPr>
              <a:t>: Players meet “face-to-face” in EQ2 and one gives items to another;</a:t>
            </a:r>
          </a:p>
          <a:p>
            <a:pPr eaLnBrk="1" hangingPunct="1"/>
            <a:r>
              <a:rPr lang="en-US" sz="2000" i="1" smtClean="0">
                <a:latin typeface="Gill Sans MT" pitchFamily="34" charset="0"/>
              </a:rPr>
              <a:t>Mail</a:t>
            </a:r>
            <a:r>
              <a:rPr lang="en-US" sz="2000" smtClean="0">
                <a:latin typeface="Gill Sans MT" pitchFamily="34" charset="0"/>
              </a:rPr>
              <a:t>: One player sends a message and/or items to others by in-game mail </a:t>
            </a:r>
          </a:p>
          <a:p>
            <a:pPr eaLnBrk="1" hangingPunct="1"/>
            <a:endParaRPr lang="en-US" sz="2800" smtClean="0">
              <a:latin typeface="Gill Sans MT" pitchFamily="34" charset="0"/>
            </a:endParaRPr>
          </a:p>
        </p:txBody>
      </p:sp>
      <p:graphicFrame>
        <p:nvGraphicFramePr>
          <p:cNvPr id="5" name="Table 4"/>
          <p:cNvGraphicFramePr>
            <a:graphicFrameLocks noGrp="1"/>
          </p:cNvGraphicFramePr>
          <p:nvPr/>
        </p:nvGraphicFramePr>
        <p:xfrm>
          <a:off x="1600200" y="3657600"/>
          <a:ext cx="6572250" cy="1381126"/>
        </p:xfrm>
        <a:graphic>
          <a:graphicData uri="http://schemas.openxmlformats.org/drawingml/2006/table">
            <a:tbl>
              <a:tblPr/>
              <a:tblGrid>
                <a:gridCol w="2543175"/>
                <a:gridCol w="1947863"/>
                <a:gridCol w="2081212"/>
              </a:tblGrid>
              <a:tr h="371475">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endParaRPr kumimoji="0" lang="en-US" sz="1600" b="1" i="0" u="none" strike="noStrike" cap="none" normalizeH="0" baseline="0" smtClean="0">
                        <a:ln>
                          <a:noFill/>
                        </a:ln>
                        <a:solidFill>
                          <a:srgbClr val="FFFFFF"/>
                        </a:solidFill>
                        <a:effectLst/>
                        <a:latin typeface="Gill Sans M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sz="1600" b="1" i="0" u="none" strike="noStrike" cap="none" normalizeH="0" baseline="0" smtClean="0">
                          <a:ln>
                            <a:noFill/>
                          </a:ln>
                          <a:solidFill>
                            <a:srgbClr val="FFFFFF"/>
                          </a:solidFill>
                          <a:effectLst/>
                          <a:latin typeface="Gill Sans MT" pitchFamily="34" charset="0"/>
                        </a:rPr>
                        <a:t>Synchronous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sz="1600" b="1" i="0" u="none" strike="noStrike" cap="none" normalizeH="0" baseline="0" smtClean="0">
                          <a:ln>
                            <a:noFill/>
                          </a:ln>
                          <a:solidFill>
                            <a:srgbClr val="FFFFFF"/>
                          </a:solidFill>
                          <a:effectLst/>
                          <a:latin typeface="Gill Sans MT" pitchFamily="34" charset="0"/>
                        </a:rPr>
                        <a:t>Asynchronous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39763">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sz="1600" b="0" i="0" u="none" strike="noStrike" cap="none" normalizeH="0" baseline="0" smtClean="0">
                          <a:ln>
                            <a:noFill/>
                          </a:ln>
                          <a:solidFill>
                            <a:srgbClr val="000000"/>
                          </a:solidFill>
                          <a:effectLst/>
                          <a:latin typeface="Gill Sans MT" pitchFamily="34" charset="0"/>
                        </a:rPr>
                        <a:t>Interpersonal interaction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sz="1600" b="0" i="0" u="none" strike="noStrike" cap="none" normalizeH="0" baseline="0" smtClean="0">
                          <a:ln>
                            <a:noFill/>
                          </a:ln>
                          <a:solidFill>
                            <a:srgbClr val="000000"/>
                          </a:solidFill>
                          <a:effectLst/>
                          <a:latin typeface="Gill Sans MT" pitchFamily="34" charset="0"/>
                        </a:rPr>
                        <a:t>Partnership,</a:t>
                      </a:r>
                    </a:p>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sz="1600" b="0" i="0" u="none" strike="noStrike" cap="none" normalizeH="0" baseline="0" smtClean="0">
                          <a:ln>
                            <a:noFill/>
                          </a:ln>
                          <a:solidFill>
                            <a:srgbClr val="000000"/>
                          </a:solidFill>
                          <a:effectLst/>
                          <a:latin typeface="Gill Sans MT" pitchFamily="34" charset="0"/>
                        </a:rPr>
                        <a:t>Instant messaging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endParaRPr kumimoji="0" lang="en-US" sz="1600" b="0" i="0" u="none" strike="noStrike" cap="none" normalizeH="0" baseline="0" smtClean="0">
                        <a:ln>
                          <a:noFill/>
                        </a:ln>
                        <a:solidFill>
                          <a:srgbClr val="000000"/>
                        </a:solidFill>
                        <a:effectLst/>
                        <a:latin typeface="Gill Sans M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9888">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sz="1600" b="0" i="0" u="none" strike="noStrike" cap="none" normalizeH="0" baseline="0" smtClean="0">
                          <a:ln>
                            <a:noFill/>
                          </a:ln>
                          <a:solidFill>
                            <a:srgbClr val="000000"/>
                          </a:solidFill>
                          <a:effectLst/>
                          <a:latin typeface="Gill Sans MT" pitchFamily="34" charset="0"/>
                        </a:rPr>
                        <a:t>Transactional interaction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sz="1600" b="0" i="0" u="none" strike="noStrike" cap="none" normalizeH="0" baseline="0" smtClean="0">
                          <a:ln>
                            <a:noFill/>
                          </a:ln>
                          <a:solidFill>
                            <a:srgbClr val="000000"/>
                          </a:solidFill>
                          <a:effectLst/>
                          <a:latin typeface="Gill Sans MT" pitchFamily="34" charset="0"/>
                        </a:rPr>
                        <a:t>Player trade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80000"/>
                        <a:buFontTx/>
                        <a:buNone/>
                        <a:tabLst/>
                      </a:pPr>
                      <a:r>
                        <a:rPr kumimoji="0" lang="en-US" sz="1600" b="0" i="0" u="none" strike="noStrike" cap="none" normalizeH="0" baseline="0" smtClean="0">
                          <a:ln>
                            <a:noFill/>
                          </a:ln>
                          <a:solidFill>
                            <a:srgbClr val="000000"/>
                          </a:solidFill>
                          <a:effectLst/>
                          <a:latin typeface="Gill Sans MT" pitchFamily="34" charset="0"/>
                        </a:rPr>
                        <a:t>Mail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pic>
        <p:nvPicPr>
          <p:cNvPr id="52246" name="Picture 7" descr="NU Logo"/>
          <p:cNvPicPr>
            <a:picLocks noChangeAspect="1" noChangeArrowheads="1"/>
          </p:cNvPicPr>
          <p:nvPr/>
        </p:nvPicPr>
        <p:blipFill>
          <a:blip r:embed="rId3"/>
          <a:srcRect/>
          <a:stretch>
            <a:fillRect/>
          </a:stretch>
        </p:blipFill>
        <p:spPr bwMode="auto">
          <a:xfrm>
            <a:off x="0" y="5897563"/>
            <a:ext cx="960438" cy="960437"/>
          </a:xfrm>
          <a:prstGeom prst="rect">
            <a:avLst/>
          </a:prstGeom>
          <a:noFill/>
          <a:ln w="9525">
            <a:noFill/>
            <a:miter lim="800000"/>
            <a:headEnd/>
            <a:tailEnd/>
          </a:ln>
        </p:spPr>
      </p:pic>
      <p:grpSp>
        <p:nvGrpSpPr>
          <p:cNvPr id="52247" name="Group 9"/>
          <p:cNvGrpSpPr>
            <a:grpSpLocks/>
          </p:cNvGrpSpPr>
          <p:nvPr/>
        </p:nvGrpSpPr>
        <p:grpSpPr bwMode="auto">
          <a:xfrm>
            <a:off x="7467600" y="5903913"/>
            <a:ext cx="1676400" cy="954087"/>
            <a:chOff x="7467600" y="5903893"/>
            <a:chExt cx="1676400" cy="954107"/>
          </a:xfrm>
        </p:grpSpPr>
        <p:pic>
          <p:nvPicPr>
            <p:cNvPr id="52248" name="Picture 3" descr="Sonic logo.jpg"/>
            <p:cNvPicPr>
              <a:picLocks noChangeAspect="1"/>
            </p:cNvPicPr>
            <p:nvPr/>
          </p:nvPicPr>
          <p:blipFill>
            <a:blip r:embed="rId4"/>
            <a:srcRect/>
            <a:stretch>
              <a:fillRect/>
            </a:stretch>
          </p:blipFill>
          <p:spPr bwMode="auto">
            <a:xfrm>
              <a:off x="8229600" y="6259420"/>
              <a:ext cx="855517" cy="293780"/>
            </a:xfrm>
            <a:prstGeom prst="rect">
              <a:avLst/>
            </a:prstGeom>
            <a:noFill/>
            <a:ln w="9525">
              <a:noFill/>
              <a:miter lim="800000"/>
              <a:headEnd/>
              <a:tailEnd/>
            </a:ln>
          </p:spPr>
        </p:pic>
        <p:sp>
          <p:nvSpPr>
            <p:cNvPr id="52249"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latin typeface="Calibri" pitchFamily="34" charset="0"/>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990600" y="152400"/>
            <a:ext cx="7956550" cy="838200"/>
          </a:xfrm>
        </p:spPr>
        <p:txBody>
          <a:bodyPr/>
          <a:lstStyle/>
          <a:p>
            <a:pPr eaLnBrk="1" hangingPunct="1"/>
            <a:r>
              <a:rPr lang="en-US" sz="3600" b="1" smtClean="0">
                <a:latin typeface="Gill Sans MT" pitchFamily="34" charset="0"/>
              </a:rPr>
              <a:t>Data Description</a:t>
            </a:r>
          </a:p>
        </p:txBody>
      </p:sp>
      <p:sp>
        <p:nvSpPr>
          <p:cNvPr id="58371" name="Content Placeholder 2"/>
          <p:cNvSpPr>
            <a:spLocks noGrp="1"/>
          </p:cNvSpPr>
          <p:nvPr>
            <p:ph idx="4294967295"/>
          </p:nvPr>
        </p:nvSpPr>
        <p:spPr>
          <a:xfrm>
            <a:off x="1066800" y="1143000"/>
            <a:ext cx="7575550" cy="1787525"/>
          </a:xfrm>
        </p:spPr>
        <p:txBody>
          <a:bodyPr/>
          <a:lstStyle/>
          <a:p>
            <a:pPr eaLnBrk="1" hangingPunct="1"/>
            <a:r>
              <a:rPr lang="en-US" sz="2400" smtClean="0">
                <a:latin typeface="Gill Sans MT" pitchFamily="34" charset="0"/>
              </a:rPr>
              <a:t>3140 players from Aug 25 to Aug 31 2006, in Antonia Bayle </a:t>
            </a:r>
          </a:p>
          <a:p>
            <a:pPr lvl="1" eaLnBrk="1" hangingPunct="1"/>
            <a:r>
              <a:rPr lang="en-US" sz="2400" smtClean="0">
                <a:latin typeface="Gill Sans MT" pitchFamily="34" charset="0"/>
              </a:rPr>
              <a:t>2998 US, 142 CA ; 2447 male, 693 female</a:t>
            </a:r>
          </a:p>
        </p:txBody>
      </p:sp>
      <p:pic>
        <p:nvPicPr>
          <p:cNvPr id="58372"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289550" y="3048000"/>
            <a:ext cx="3625850" cy="2909888"/>
          </a:xfrm>
          <a:prstGeom prst="rect">
            <a:avLst/>
          </a:prstGeom>
          <a:noFill/>
          <a:ln w="9525">
            <a:noFill/>
            <a:miter lim="800000"/>
            <a:headEnd/>
            <a:tailEnd/>
          </a:ln>
        </p:spPr>
      </p:pic>
      <p:sp>
        <p:nvSpPr>
          <p:cNvPr id="58373" name="Content Placeholder 2"/>
          <p:cNvSpPr txBox="1">
            <a:spLocks/>
          </p:cNvSpPr>
          <p:nvPr/>
        </p:nvSpPr>
        <p:spPr bwMode="auto">
          <a:xfrm>
            <a:off x="1066800" y="2819400"/>
            <a:ext cx="4495800" cy="2620963"/>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US">
                <a:latin typeface="Calibri" pitchFamily="34" charset="0"/>
              </a:rPr>
              <a:t>Demographic information</a:t>
            </a:r>
          </a:p>
          <a:p>
            <a:pPr marL="742950" lvl="1" indent="-285750">
              <a:spcBef>
                <a:spcPct val="20000"/>
              </a:spcBef>
              <a:buFont typeface="Arial" pitchFamily="34" charset="0"/>
              <a:buChar char="–"/>
            </a:pPr>
            <a:r>
              <a:rPr lang="en-US">
                <a:latin typeface="Calibri" pitchFamily="34" charset="0"/>
              </a:rPr>
              <a:t>Gender, age, and account age (years played Sony games)</a:t>
            </a:r>
          </a:p>
          <a:p>
            <a:pPr marL="742950" lvl="1" indent="-285750">
              <a:spcBef>
                <a:spcPct val="20000"/>
              </a:spcBef>
              <a:buFont typeface="Arial" pitchFamily="34" charset="0"/>
              <a:buChar char="–"/>
            </a:pPr>
            <a:r>
              <a:rPr lang="en-US">
                <a:latin typeface="Calibri" pitchFamily="34" charset="0"/>
              </a:rPr>
              <a:t>Zip code, state, and country</a:t>
            </a:r>
          </a:p>
          <a:p>
            <a:pPr marL="342900" indent="-342900">
              <a:spcBef>
                <a:spcPct val="20000"/>
              </a:spcBef>
              <a:buFont typeface="Arial" pitchFamily="34" charset="0"/>
              <a:buChar char="•"/>
            </a:pPr>
            <a:endParaRPr lang="en-US">
              <a:latin typeface="Calibri" pitchFamily="34" charset="0"/>
            </a:endParaRPr>
          </a:p>
        </p:txBody>
      </p:sp>
      <p:pic>
        <p:nvPicPr>
          <p:cNvPr id="58374" name="Picture 7" descr="NU Logo"/>
          <p:cNvPicPr>
            <a:picLocks noChangeAspect="1" noChangeArrowheads="1"/>
          </p:cNvPicPr>
          <p:nvPr/>
        </p:nvPicPr>
        <p:blipFill>
          <a:blip r:embed="rId4"/>
          <a:srcRect/>
          <a:stretch>
            <a:fillRect/>
          </a:stretch>
        </p:blipFill>
        <p:spPr bwMode="auto">
          <a:xfrm>
            <a:off x="0" y="5897563"/>
            <a:ext cx="960438" cy="960437"/>
          </a:xfrm>
          <a:prstGeom prst="rect">
            <a:avLst/>
          </a:prstGeom>
          <a:noFill/>
          <a:ln w="9525">
            <a:noFill/>
            <a:miter lim="800000"/>
            <a:headEnd/>
            <a:tailEnd/>
          </a:ln>
        </p:spPr>
      </p:pic>
      <p:grpSp>
        <p:nvGrpSpPr>
          <p:cNvPr id="58375" name="Group 9"/>
          <p:cNvGrpSpPr>
            <a:grpSpLocks/>
          </p:cNvGrpSpPr>
          <p:nvPr/>
        </p:nvGrpSpPr>
        <p:grpSpPr bwMode="auto">
          <a:xfrm>
            <a:off x="7467600" y="5903913"/>
            <a:ext cx="1676400" cy="954087"/>
            <a:chOff x="7467600" y="5903893"/>
            <a:chExt cx="1676400" cy="954107"/>
          </a:xfrm>
        </p:grpSpPr>
        <p:pic>
          <p:nvPicPr>
            <p:cNvPr id="58376" name="Picture 3" descr="Sonic logo.jpg"/>
            <p:cNvPicPr>
              <a:picLocks noChangeAspect="1"/>
            </p:cNvPicPr>
            <p:nvPr/>
          </p:nvPicPr>
          <p:blipFill>
            <a:blip r:embed="rId5"/>
            <a:srcRect/>
            <a:stretch>
              <a:fillRect/>
            </a:stretch>
          </p:blipFill>
          <p:spPr bwMode="auto">
            <a:xfrm>
              <a:off x="8229600" y="6259420"/>
              <a:ext cx="855517" cy="293780"/>
            </a:xfrm>
            <a:prstGeom prst="rect">
              <a:avLst/>
            </a:prstGeom>
            <a:noFill/>
            <a:ln w="9525">
              <a:noFill/>
              <a:miter lim="800000"/>
              <a:headEnd/>
              <a:tailEnd/>
            </a:ln>
          </p:spPr>
        </p:pic>
        <p:sp>
          <p:nvSpPr>
            <p:cNvPr id="58377"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latin typeface="Calibri"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ChangeArrowheads="1"/>
          </p:cNvSpPr>
          <p:nvPr/>
        </p:nvSpPr>
        <p:spPr bwMode="auto">
          <a:xfrm>
            <a:off x="990600" y="228600"/>
            <a:ext cx="7924800" cy="5943600"/>
          </a:xfrm>
          <a:prstGeom prst="rect">
            <a:avLst/>
          </a:prstGeom>
          <a:noFill/>
          <a:ln w="9525">
            <a:noFill/>
            <a:miter lim="800000"/>
            <a:headEnd/>
            <a:tailEnd/>
          </a:ln>
          <a:effectLst/>
        </p:spPr>
        <p:txBody>
          <a:bodyPr lIns="92075" tIns="46038" rIns="92075" bIns="46038" anchor="ctr"/>
          <a:lstStyle/>
          <a:p>
            <a:pPr algn="ctr" eaLnBrk="0" hangingPunct="0">
              <a:lnSpc>
                <a:spcPct val="90000"/>
              </a:lnSpc>
              <a:buClr>
                <a:schemeClr val="tx2"/>
              </a:buClr>
              <a:buSzPct val="75000"/>
              <a:buFont typeface="Monotype Sorts" pitchFamily="2" charset="2"/>
              <a:buNone/>
              <a:defRPr/>
            </a:pPr>
            <a:r>
              <a:rPr lang="en-US" sz="2800" dirty="0" smtClean="0">
                <a:solidFill>
                  <a:schemeClr val="tx2"/>
                </a:solidFill>
                <a:cs typeface="+mn-cs"/>
              </a:rPr>
              <a:t>WHAT ARE THE </a:t>
            </a:r>
            <a:r>
              <a:rPr lang="en-US" sz="2800" b="1" dirty="0" smtClean="0">
                <a:solidFill>
                  <a:schemeClr val="tx2"/>
                </a:solidFill>
                <a:cs typeface="+mn-cs"/>
              </a:rPr>
              <a:t>GENERATIVE MECHANISMS</a:t>
            </a:r>
          </a:p>
          <a:p>
            <a:pPr algn="ctr" eaLnBrk="0" hangingPunct="0">
              <a:lnSpc>
                <a:spcPct val="90000"/>
              </a:lnSpc>
              <a:buClr>
                <a:schemeClr val="tx2"/>
              </a:buClr>
              <a:buSzPct val="75000"/>
              <a:buFont typeface="Monotype Sorts" pitchFamily="2" charset="2"/>
              <a:buNone/>
              <a:defRPr/>
            </a:pPr>
            <a:endParaRPr lang="en-US" sz="2800" dirty="0" smtClean="0">
              <a:solidFill>
                <a:schemeClr val="tx2"/>
              </a:solidFill>
              <a:cs typeface="+mn-cs"/>
            </a:endParaRPr>
          </a:p>
          <a:p>
            <a:pPr algn="ctr" eaLnBrk="0" hangingPunct="0">
              <a:lnSpc>
                <a:spcPct val="90000"/>
              </a:lnSpc>
              <a:buClr>
                <a:schemeClr val="tx2"/>
              </a:buClr>
              <a:buSzPct val="75000"/>
              <a:buFont typeface="Monotype Sorts" pitchFamily="2" charset="2"/>
              <a:buNone/>
              <a:defRPr/>
            </a:pPr>
            <a:r>
              <a:rPr lang="en-US" sz="2800" dirty="0" smtClean="0">
                <a:solidFill>
                  <a:schemeClr val="tx2"/>
                </a:solidFill>
                <a:cs typeface="+mn-cs"/>
              </a:rPr>
              <a:t> THAT EXPLAIN</a:t>
            </a:r>
          </a:p>
          <a:p>
            <a:pPr algn="ctr" eaLnBrk="0" hangingPunct="0">
              <a:lnSpc>
                <a:spcPct val="90000"/>
              </a:lnSpc>
              <a:buClr>
                <a:schemeClr val="tx2"/>
              </a:buClr>
              <a:buSzPct val="75000"/>
              <a:buFont typeface="Monotype Sorts" pitchFamily="2" charset="2"/>
              <a:buNone/>
              <a:defRPr/>
            </a:pPr>
            <a:r>
              <a:rPr lang="en-US" sz="2800" dirty="0" smtClean="0">
                <a:solidFill>
                  <a:schemeClr val="tx2"/>
                </a:solidFill>
                <a:cs typeface="+mn-cs"/>
              </a:rPr>
              <a:t> </a:t>
            </a:r>
          </a:p>
          <a:p>
            <a:pPr algn="ctr" eaLnBrk="0" hangingPunct="0">
              <a:lnSpc>
                <a:spcPct val="90000"/>
              </a:lnSpc>
              <a:buClr>
                <a:schemeClr val="tx2"/>
              </a:buClr>
              <a:buSzPct val="75000"/>
              <a:buFont typeface="Monotype Sorts" pitchFamily="2" charset="2"/>
              <a:buNone/>
              <a:defRPr/>
            </a:pPr>
            <a:r>
              <a:rPr lang="en-US" sz="2800" dirty="0" smtClean="0">
                <a:solidFill>
                  <a:schemeClr val="tx2"/>
                </a:solidFill>
                <a:cs typeface="+mn-cs"/>
              </a:rPr>
              <a:t>THE </a:t>
            </a:r>
            <a:r>
              <a:rPr lang="en-US" sz="2800" b="1" dirty="0" smtClean="0">
                <a:solidFill>
                  <a:schemeClr val="tx2"/>
                </a:solidFill>
                <a:cs typeface="+mn-cs"/>
              </a:rPr>
              <a:t>EMERGENT STRUCTURES</a:t>
            </a:r>
          </a:p>
          <a:p>
            <a:pPr algn="ctr" eaLnBrk="0" hangingPunct="0">
              <a:lnSpc>
                <a:spcPct val="90000"/>
              </a:lnSpc>
              <a:buClr>
                <a:schemeClr val="tx2"/>
              </a:buClr>
              <a:buSzPct val="75000"/>
              <a:buFont typeface="Monotype Sorts" pitchFamily="2" charset="2"/>
              <a:buNone/>
              <a:defRPr/>
            </a:pPr>
            <a:endParaRPr lang="en-US" sz="2800" dirty="0" smtClean="0">
              <a:solidFill>
                <a:schemeClr val="tx2"/>
              </a:solidFill>
              <a:cs typeface="+mn-cs"/>
            </a:endParaRPr>
          </a:p>
          <a:p>
            <a:pPr algn="ctr" eaLnBrk="0" hangingPunct="0">
              <a:lnSpc>
                <a:spcPct val="90000"/>
              </a:lnSpc>
              <a:buClr>
                <a:schemeClr val="tx2"/>
              </a:buClr>
              <a:buSzPct val="75000"/>
              <a:buFont typeface="Monotype Sorts" pitchFamily="2" charset="2"/>
              <a:buNone/>
              <a:defRPr/>
            </a:pPr>
            <a:r>
              <a:rPr lang="en-US" sz="2800" dirty="0" smtClean="0">
                <a:solidFill>
                  <a:schemeClr val="tx2"/>
                </a:solidFill>
                <a:cs typeface="+mn-cs"/>
              </a:rPr>
              <a:t> OBSERVED IN LARGE SCALE NETWORKS?</a:t>
            </a:r>
          </a:p>
          <a:p>
            <a:pPr algn="ctr" eaLnBrk="0" hangingPunct="0">
              <a:lnSpc>
                <a:spcPct val="90000"/>
              </a:lnSpc>
              <a:buClr>
                <a:schemeClr val="tx2"/>
              </a:buClr>
              <a:buSzPct val="75000"/>
              <a:buFont typeface="Monotype Sorts" pitchFamily="2" charset="2"/>
              <a:buNone/>
              <a:defRPr/>
            </a:pPr>
            <a:endParaRPr lang="en-US" sz="2800" dirty="0">
              <a:solidFill>
                <a:schemeClr val="tx2"/>
              </a:solidFill>
              <a:cs typeface="+mn-cs"/>
            </a:endParaRPr>
          </a:p>
          <a:p>
            <a:pPr algn="ctr" eaLnBrk="0" hangingPunct="0">
              <a:lnSpc>
                <a:spcPct val="90000"/>
              </a:lnSpc>
              <a:buClr>
                <a:schemeClr val="tx2"/>
              </a:buClr>
              <a:buSzPct val="75000"/>
              <a:buFont typeface="Monotype Sorts" pitchFamily="2" charset="2"/>
              <a:buNone/>
              <a:defRPr/>
            </a:pPr>
            <a:endParaRPr lang="en-US" sz="2800" dirty="0" smtClean="0">
              <a:solidFill>
                <a:schemeClr val="tx2"/>
              </a:solidFill>
              <a:cs typeface="+mn-cs"/>
            </a:endParaRPr>
          </a:p>
          <a:p>
            <a:pPr algn="ctr" eaLnBrk="0" hangingPunct="0">
              <a:lnSpc>
                <a:spcPct val="90000"/>
              </a:lnSpc>
              <a:buClr>
                <a:schemeClr val="tx2"/>
              </a:buClr>
              <a:buSzPct val="75000"/>
              <a:buFont typeface="Monotype Sorts" pitchFamily="2" charset="2"/>
              <a:buNone/>
              <a:defRPr/>
            </a:pPr>
            <a:endParaRPr lang="en-US" sz="2800" dirty="0">
              <a:solidFill>
                <a:schemeClr val="tx2"/>
              </a:solidFill>
              <a:effectLst>
                <a:outerShdw blurRad="38100" dist="38100" dir="2700000" algn="tl">
                  <a:srgbClr val="000000"/>
                </a:outerShdw>
              </a:effectLst>
              <a:cs typeface="+mn-cs"/>
            </a:endParaRPr>
          </a:p>
          <a:p>
            <a:pPr algn="ctr" eaLnBrk="0" hangingPunct="0">
              <a:lnSpc>
                <a:spcPct val="90000"/>
              </a:lnSpc>
              <a:buClr>
                <a:schemeClr val="tx2"/>
              </a:buClr>
              <a:buSzPct val="75000"/>
              <a:buFont typeface="Monotype Sorts" pitchFamily="2" charset="2"/>
              <a:buNone/>
              <a:defRPr/>
            </a:pPr>
            <a:r>
              <a:rPr lang="en-US" sz="2800" i="1" dirty="0" smtClean="0">
                <a:solidFill>
                  <a:schemeClr val="tx2"/>
                </a:solidFill>
                <a:effectLst>
                  <a:outerShdw blurRad="38100" dist="38100" dir="2700000" algn="tl">
                    <a:srgbClr val="000000">
                      <a:alpha val="43137"/>
                    </a:srgbClr>
                  </a:outerShdw>
                </a:effectLst>
                <a:cs typeface="+mn-cs"/>
              </a:rPr>
              <a:t>WEB SCIENCE PROCESS MODEL</a:t>
            </a:r>
            <a:endParaRPr lang="en-US" sz="2800" i="1" dirty="0">
              <a:effectLst>
                <a:outerShdw blurRad="38100" dist="38100" dir="2700000" algn="tl">
                  <a:srgbClr val="000000">
                    <a:alpha val="43137"/>
                  </a:srgbClr>
                </a:outerShdw>
              </a:effectLst>
              <a:cs typeface="+mn-cs"/>
            </a:endParaRPr>
          </a:p>
        </p:txBody>
      </p:sp>
      <p:grpSp>
        <p:nvGrpSpPr>
          <p:cNvPr id="20483" name="Group 9"/>
          <p:cNvGrpSpPr>
            <a:grpSpLocks/>
          </p:cNvGrpSpPr>
          <p:nvPr/>
        </p:nvGrpSpPr>
        <p:grpSpPr bwMode="auto">
          <a:xfrm>
            <a:off x="7467600" y="5903913"/>
            <a:ext cx="1676400" cy="954087"/>
            <a:chOff x="7467600" y="5903893"/>
            <a:chExt cx="1676400" cy="954107"/>
          </a:xfrm>
        </p:grpSpPr>
        <p:pic>
          <p:nvPicPr>
            <p:cNvPr id="20485" name="Picture 3" descr="Sonic logo.jpg"/>
            <p:cNvPicPr>
              <a:picLocks noChangeAspect="1"/>
            </p:cNvPicPr>
            <p:nvPr/>
          </p:nvPicPr>
          <p:blipFill>
            <a:blip r:embed="rId3"/>
            <a:srcRect/>
            <a:stretch>
              <a:fillRect/>
            </a:stretch>
          </p:blipFill>
          <p:spPr bwMode="auto">
            <a:xfrm>
              <a:off x="8229600" y="6259420"/>
              <a:ext cx="855517" cy="293780"/>
            </a:xfrm>
            <a:prstGeom prst="rect">
              <a:avLst/>
            </a:prstGeom>
            <a:noFill/>
            <a:ln w="9525">
              <a:noFill/>
              <a:miter lim="800000"/>
              <a:headEnd/>
              <a:tailEnd/>
            </a:ln>
          </p:spPr>
        </p:pic>
        <p:sp>
          <p:nvSpPr>
            <p:cNvPr id="20486"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pic>
        <p:nvPicPr>
          <p:cNvPr id="20484" name="Picture 7" descr="NU Logo"/>
          <p:cNvPicPr>
            <a:picLocks noChangeAspect="1" noChangeArrowheads="1"/>
          </p:cNvPicPr>
          <p:nvPr/>
        </p:nvPicPr>
        <p:blipFill>
          <a:blip r:embed="rId4"/>
          <a:srcRect/>
          <a:stretch>
            <a:fillRect/>
          </a:stretch>
        </p:blipFill>
        <p:spPr bwMode="auto">
          <a:xfrm>
            <a:off x="0" y="5897563"/>
            <a:ext cx="960438" cy="96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724400" y="3276600"/>
            <a:ext cx="3429000" cy="3402013"/>
          </a:xfrm>
          <a:prstGeom prst="rect">
            <a:avLst/>
          </a:prstGeom>
          <a:noFill/>
          <a:ln w="9525">
            <a:noFill/>
            <a:miter lim="800000"/>
            <a:headEnd/>
            <a:tailEnd/>
          </a:ln>
        </p:spPr>
      </p:pic>
      <p:pic>
        <p:nvPicPr>
          <p:cNvPr id="59395"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724400" y="152400"/>
            <a:ext cx="3148013" cy="3148013"/>
          </a:xfrm>
          <a:prstGeom prst="rect">
            <a:avLst/>
          </a:prstGeom>
          <a:noFill/>
          <a:ln w="9525">
            <a:noFill/>
            <a:miter lim="800000"/>
            <a:headEnd/>
            <a:tailEnd/>
          </a:ln>
        </p:spPr>
      </p:pic>
      <p:pic>
        <p:nvPicPr>
          <p:cNvPr id="59396"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066800" y="152400"/>
            <a:ext cx="3276600" cy="3187700"/>
          </a:xfrm>
          <a:prstGeom prst="rect">
            <a:avLst/>
          </a:prstGeom>
          <a:noFill/>
          <a:ln w="9525">
            <a:noFill/>
            <a:miter lim="800000"/>
            <a:headEnd/>
            <a:tailEnd/>
          </a:ln>
        </p:spPr>
      </p:pic>
      <p:pic>
        <p:nvPicPr>
          <p:cNvPr id="59397"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143000" y="3429000"/>
            <a:ext cx="3321050" cy="3257550"/>
          </a:xfrm>
          <a:prstGeom prst="rect">
            <a:avLst/>
          </a:prstGeom>
          <a:noFill/>
          <a:ln w="9525">
            <a:noFill/>
            <a:miter lim="800000"/>
            <a:headEnd/>
            <a:tailEnd/>
          </a:ln>
        </p:spPr>
      </p:pic>
      <p:sp>
        <p:nvSpPr>
          <p:cNvPr id="59398" name="TextBox 3"/>
          <p:cNvSpPr txBox="1">
            <a:spLocks noChangeArrowheads="1"/>
          </p:cNvSpPr>
          <p:nvPr/>
        </p:nvSpPr>
        <p:spPr bwMode="auto">
          <a:xfrm>
            <a:off x="3352800" y="2971800"/>
            <a:ext cx="1100138" cy="307975"/>
          </a:xfrm>
          <a:prstGeom prst="rect">
            <a:avLst/>
          </a:prstGeom>
          <a:noFill/>
          <a:ln w="9525">
            <a:noFill/>
            <a:miter lim="800000"/>
            <a:headEnd/>
            <a:tailEnd/>
          </a:ln>
        </p:spPr>
        <p:txBody>
          <a:bodyPr wrap="none">
            <a:spAutoFit/>
          </a:bodyPr>
          <a:lstStyle/>
          <a:p>
            <a:r>
              <a:rPr lang="en-US" sz="1400">
                <a:latin typeface="Calibri" pitchFamily="34" charset="0"/>
              </a:rPr>
              <a:t>Partnership</a:t>
            </a:r>
            <a:endParaRPr lang="en-US" sz="1600">
              <a:latin typeface="Calibri" pitchFamily="34" charset="0"/>
            </a:endParaRPr>
          </a:p>
        </p:txBody>
      </p:sp>
      <p:sp>
        <p:nvSpPr>
          <p:cNvPr id="59399" name="TextBox 4"/>
          <p:cNvSpPr txBox="1">
            <a:spLocks noChangeArrowheads="1"/>
          </p:cNvSpPr>
          <p:nvPr/>
        </p:nvSpPr>
        <p:spPr bwMode="auto">
          <a:xfrm>
            <a:off x="3581400" y="6248400"/>
            <a:ext cx="644525" cy="307975"/>
          </a:xfrm>
          <a:prstGeom prst="rect">
            <a:avLst/>
          </a:prstGeom>
          <a:noFill/>
          <a:ln w="9525">
            <a:noFill/>
            <a:miter lim="800000"/>
            <a:headEnd/>
            <a:tailEnd/>
          </a:ln>
        </p:spPr>
        <p:txBody>
          <a:bodyPr wrap="none">
            <a:spAutoFit/>
          </a:bodyPr>
          <a:lstStyle/>
          <a:p>
            <a:r>
              <a:rPr lang="en-US" sz="1400">
                <a:latin typeface="Calibri" pitchFamily="34" charset="0"/>
              </a:rPr>
              <a:t>Trade</a:t>
            </a:r>
            <a:endParaRPr lang="en-US" sz="1600">
              <a:latin typeface="Calibri" pitchFamily="34" charset="0"/>
            </a:endParaRPr>
          </a:p>
        </p:txBody>
      </p:sp>
      <p:sp>
        <p:nvSpPr>
          <p:cNvPr id="59400" name="TextBox 5"/>
          <p:cNvSpPr txBox="1">
            <a:spLocks noChangeArrowheads="1"/>
          </p:cNvSpPr>
          <p:nvPr/>
        </p:nvSpPr>
        <p:spPr bwMode="auto">
          <a:xfrm>
            <a:off x="7467600" y="6248400"/>
            <a:ext cx="512763" cy="307975"/>
          </a:xfrm>
          <a:prstGeom prst="rect">
            <a:avLst/>
          </a:prstGeom>
          <a:noFill/>
          <a:ln w="9525">
            <a:noFill/>
            <a:miter lim="800000"/>
            <a:headEnd/>
            <a:tailEnd/>
          </a:ln>
        </p:spPr>
        <p:txBody>
          <a:bodyPr wrap="none">
            <a:spAutoFit/>
          </a:bodyPr>
          <a:lstStyle/>
          <a:p>
            <a:r>
              <a:rPr lang="en-US" sz="1400">
                <a:latin typeface="Calibri" pitchFamily="34" charset="0"/>
              </a:rPr>
              <a:t>Mail</a:t>
            </a:r>
            <a:endParaRPr lang="en-US" sz="1600">
              <a:latin typeface="Calibri" pitchFamily="34" charset="0"/>
            </a:endParaRPr>
          </a:p>
        </p:txBody>
      </p:sp>
      <p:sp>
        <p:nvSpPr>
          <p:cNvPr id="59401" name="TextBox 6"/>
          <p:cNvSpPr txBox="1">
            <a:spLocks noChangeArrowheads="1"/>
          </p:cNvSpPr>
          <p:nvPr/>
        </p:nvSpPr>
        <p:spPr bwMode="auto">
          <a:xfrm>
            <a:off x="7050088" y="2971800"/>
            <a:ext cx="1636712" cy="307975"/>
          </a:xfrm>
          <a:prstGeom prst="rect">
            <a:avLst/>
          </a:prstGeom>
          <a:noFill/>
          <a:ln w="9525">
            <a:noFill/>
            <a:miter lim="800000"/>
            <a:headEnd/>
            <a:tailEnd/>
          </a:ln>
        </p:spPr>
        <p:txBody>
          <a:bodyPr wrap="none">
            <a:spAutoFit/>
          </a:bodyPr>
          <a:lstStyle/>
          <a:p>
            <a:r>
              <a:rPr lang="en-US" sz="1400">
                <a:latin typeface="Calibri" pitchFamily="34" charset="0"/>
              </a:rPr>
              <a:t>Instant messaging</a:t>
            </a:r>
          </a:p>
        </p:txBody>
      </p:sp>
      <p:sp>
        <p:nvSpPr>
          <p:cNvPr id="59402" name="TextBox 9"/>
          <p:cNvSpPr txBox="1">
            <a:spLocks noChangeArrowheads="1"/>
          </p:cNvSpPr>
          <p:nvPr/>
        </p:nvSpPr>
        <p:spPr bwMode="auto">
          <a:xfrm>
            <a:off x="7904163" y="304800"/>
            <a:ext cx="1011237" cy="461963"/>
          </a:xfrm>
          <a:prstGeom prst="rect">
            <a:avLst/>
          </a:prstGeom>
          <a:noFill/>
          <a:ln w="9525">
            <a:noFill/>
            <a:miter lim="800000"/>
            <a:headEnd/>
            <a:tailEnd/>
          </a:ln>
        </p:spPr>
        <p:txBody>
          <a:bodyPr wrap="none">
            <a:spAutoFit/>
          </a:bodyPr>
          <a:lstStyle/>
          <a:p>
            <a:r>
              <a:rPr lang="en-US" sz="1200">
                <a:latin typeface="Calibri" pitchFamily="34" charset="0"/>
              </a:rPr>
              <a:t>Black: male</a:t>
            </a:r>
          </a:p>
          <a:p>
            <a:r>
              <a:rPr lang="en-US" sz="1200">
                <a:solidFill>
                  <a:srgbClr val="FF0000"/>
                </a:solidFill>
                <a:latin typeface="Calibri" pitchFamily="34" charset="0"/>
              </a:rPr>
              <a:t>Red: female</a:t>
            </a:r>
          </a:p>
        </p:txBody>
      </p:sp>
      <p:pic>
        <p:nvPicPr>
          <p:cNvPr id="59403" name="Picture 7" descr="NU Logo"/>
          <p:cNvPicPr>
            <a:picLocks noChangeAspect="1" noChangeArrowheads="1"/>
          </p:cNvPicPr>
          <p:nvPr/>
        </p:nvPicPr>
        <p:blipFill>
          <a:blip r:embed="rId7"/>
          <a:srcRect/>
          <a:stretch>
            <a:fillRect/>
          </a:stretch>
        </p:blipFill>
        <p:spPr bwMode="auto">
          <a:xfrm>
            <a:off x="0" y="5897563"/>
            <a:ext cx="960438" cy="960437"/>
          </a:xfrm>
          <a:prstGeom prst="rect">
            <a:avLst/>
          </a:prstGeom>
          <a:noFill/>
          <a:ln w="9525">
            <a:noFill/>
            <a:miter lim="800000"/>
            <a:headEnd/>
            <a:tailEnd/>
          </a:ln>
        </p:spPr>
      </p:pic>
      <p:grpSp>
        <p:nvGrpSpPr>
          <p:cNvPr id="59404" name="Group 9"/>
          <p:cNvGrpSpPr>
            <a:grpSpLocks/>
          </p:cNvGrpSpPr>
          <p:nvPr/>
        </p:nvGrpSpPr>
        <p:grpSpPr bwMode="auto">
          <a:xfrm>
            <a:off x="7467600" y="5903913"/>
            <a:ext cx="1676400" cy="954087"/>
            <a:chOff x="7467600" y="5903893"/>
            <a:chExt cx="1676400" cy="954107"/>
          </a:xfrm>
        </p:grpSpPr>
        <p:pic>
          <p:nvPicPr>
            <p:cNvPr id="59405" name="Picture 3" descr="Sonic logo.jpg"/>
            <p:cNvPicPr>
              <a:picLocks noChangeAspect="1"/>
            </p:cNvPicPr>
            <p:nvPr/>
          </p:nvPicPr>
          <p:blipFill>
            <a:blip r:embed="rId8"/>
            <a:srcRect/>
            <a:stretch>
              <a:fillRect/>
            </a:stretch>
          </p:blipFill>
          <p:spPr bwMode="auto">
            <a:xfrm>
              <a:off x="8229600" y="6259420"/>
              <a:ext cx="855517" cy="293780"/>
            </a:xfrm>
            <a:prstGeom prst="rect">
              <a:avLst/>
            </a:prstGeom>
            <a:noFill/>
            <a:ln w="9525">
              <a:noFill/>
              <a:miter lim="800000"/>
              <a:headEnd/>
              <a:tailEnd/>
            </a:ln>
          </p:spPr>
        </p:pic>
        <p:sp>
          <p:nvSpPr>
            <p:cNvPr id="59406"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latin typeface="Calibri" pitchFamily="34" charset="0"/>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1143000" y="152400"/>
            <a:ext cx="7772400" cy="762000"/>
          </a:xfrm>
        </p:spPr>
        <p:txBody>
          <a:bodyPr/>
          <a:lstStyle/>
          <a:p>
            <a:pPr eaLnBrk="1" hangingPunct="1"/>
            <a:r>
              <a:rPr lang="en-US" sz="3600" b="1" dirty="0" smtClean="0">
                <a:latin typeface="Gill Sans MT" pitchFamily="34" charset="0"/>
              </a:rPr>
              <a:t>Results</a:t>
            </a:r>
          </a:p>
        </p:txBody>
      </p:sp>
      <p:sp>
        <p:nvSpPr>
          <p:cNvPr id="60419" name="Content Placeholder 2"/>
          <p:cNvSpPr>
            <a:spLocks noGrp="1"/>
          </p:cNvSpPr>
          <p:nvPr>
            <p:ph idx="4294967295"/>
          </p:nvPr>
        </p:nvSpPr>
        <p:spPr>
          <a:xfrm>
            <a:off x="990600" y="1066800"/>
            <a:ext cx="7848600" cy="5486400"/>
          </a:xfrm>
        </p:spPr>
        <p:txBody>
          <a:bodyPr/>
          <a:lstStyle/>
          <a:p>
            <a:pPr eaLnBrk="1" hangingPunct="1">
              <a:lnSpc>
                <a:spcPct val="90000"/>
              </a:lnSpc>
            </a:pPr>
            <a:r>
              <a:rPr lang="en-US" sz="2000" dirty="0" smtClean="0">
                <a:latin typeface="Gill Sans MT" pitchFamily="34" charset="0"/>
              </a:rPr>
              <a:t>Selectivity and transitivity (friend of a friend) exists in all online relations.</a:t>
            </a:r>
          </a:p>
          <a:p>
            <a:pPr eaLnBrk="1" hangingPunct="1">
              <a:lnSpc>
                <a:spcPct val="90000"/>
              </a:lnSpc>
              <a:buFont typeface="Arial" pitchFamily="34" charset="0"/>
              <a:buNone/>
            </a:pPr>
            <a:endParaRPr lang="en-US" sz="2000" dirty="0" smtClean="0">
              <a:latin typeface="Gill Sans MT" pitchFamily="34" charset="0"/>
            </a:endParaRPr>
          </a:p>
          <a:p>
            <a:pPr eaLnBrk="1" hangingPunct="1">
              <a:lnSpc>
                <a:spcPct val="90000"/>
              </a:lnSpc>
            </a:pPr>
            <a:r>
              <a:rPr lang="en-US" sz="2000" dirty="0" err="1" smtClean="0">
                <a:latin typeface="Gill Sans MT" pitchFamily="34" charset="0"/>
              </a:rPr>
              <a:t>Homophily</a:t>
            </a:r>
            <a:r>
              <a:rPr lang="en-US" sz="2000" dirty="0" smtClean="0">
                <a:latin typeface="Gill Sans MT" pitchFamily="34" charset="0"/>
              </a:rPr>
              <a:t> of age and game experience is supported in all four relations.</a:t>
            </a:r>
          </a:p>
          <a:p>
            <a:pPr eaLnBrk="1" hangingPunct="1">
              <a:lnSpc>
                <a:spcPct val="90000"/>
              </a:lnSpc>
              <a:buFont typeface="Arial" pitchFamily="34" charset="0"/>
              <a:buNone/>
            </a:pPr>
            <a:endParaRPr lang="en-US" sz="2000" dirty="0" smtClean="0">
              <a:latin typeface="Gill Sans MT" pitchFamily="34" charset="0"/>
            </a:endParaRPr>
          </a:p>
          <a:p>
            <a:pPr eaLnBrk="1" hangingPunct="1">
              <a:lnSpc>
                <a:spcPct val="90000"/>
              </a:lnSpc>
            </a:pPr>
            <a:r>
              <a:rPr lang="en-US" sz="2000" dirty="0" smtClean="0">
                <a:latin typeface="Gill Sans MT" pitchFamily="34" charset="0"/>
              </a:rPr>
              <a:t>Distance matters but short distances are more important. </a:t>
            </a:r>
            <a:r>
              <a:rPr lang="en-US" sz="2000" dirty="0" smtClean="0">
                <a:solidFill>
                  <a:srgbClr val="000000"/>
                </a:solidFill>
                <a:latin typeface="Gill Sans MT" pitchFamily="34" charset="0"/>
              </a:rPr>
              <a:t>Individuals  living within 50 Km are 22.6 times more likely to be partners than those who live between 50 and 800 Km</a:t>
            </a:r>
            <a:r>
              <a:rPr lang="en-US" sz="2000" dirty="0" smtClean="0">
                <a:latin typeface="Gill Sans MT" pitchFamily="34" charset="0"/>
              </a:rPr>
              <a:t>. </a:t>
            </a:r>
          </a:p>
          <a:p>
            <a:pPr eaLnBrk="1" hangingPunct="1">
              <a:lnSpc>
                <a:spcPct val="90000"/>
              </a:lnSpc>
            </a:pPr>
            <a:endParaRPr lang="en-US" sz="2000" dirty="0" smtClean="0">
              <a:solidFill>
                <a:srgbClr val="000000"/>
              </a:solidFill>
              <a:latin typeface="Gill Sans MT" pitchFamily="34" charset="0"/>
            </a:endParaRPr>
          </a:p>
          <a:p>
            <a:pPr eaLnBrk="1" hangingPunct="1">
              <a:lnSpc>
                <a:spcPct val="90000"/>
              </a:lnSpc>
            </a:pPr>
            <a:r>
              <a:rPr lang="en-US" sz="2000" dirty="0" smtClean="0">
                <a:solidFill>
                  <a:srgbClr val="000000"/>
                </a:solidFill>
                <a:latin typeface="Gill Sans MT" pitchFamily="34" charset="0"/>
              </a:rPr>
              <a:t>Time zones impacts gaming and trading but not IM and mail. Individuals in the same time zone are 1.25 times more likely to be game partners than the individuals with one hour difference (but no time zone effect for </a:t>
            </a:r>
            <a:endParaRPr lang="en-US" sz="2000" dirty="0" smtClean="0">
              <a:latin typeface="Gill Sans MT" pitchFamily="34" charset="0"/>
            </a:endParaRPr>
          </a:p>
          <a:p>
            <a:pPr eaLnBrk="1" hangingPunct="1">
              <a:lnSpc>
                <a:spcPct val="90000"/>
              </a:lnSpc>
              <a:buFont typeface="Arial" pitchFamily="34" charset="0"/>
              <a:buNone/>
            </a:pPr>
            <a:endParaRPr lang="en-US" sz="2000" dirty="0" smtClean="0">
              <a:latin typeface="Gill Sans MT" pitchFamily="34" charset="0"/>
            </a:endParaRPr>
          </a:p>
          <a:p>
            <a:pPr eaLnBrk="1" hangingPunct="1">
              <a:lnSpc>
                <a:spcPct val="90000"/>
              </a:lnSpc>
            </a:pPr>
            <a:r>
              <a:rPr lang="en-US" sz="2000" dirty="0" smtClean="0">
                <a:latin typeface="Gill Sans MT" pitchFamily="34" charset="0"/>
              </a:rPr>
              <a:t>Gender </a:t>
            </a:r>
            <a:r>
              <a:rPr lang="en-US" sz="2000" dirty="0" err="1" smtClean="0">
                <a:latin typeface="Gill Sans MT" pitchFamily="34" charset="0"/>
              </a:rPr>
              <a:t>homophily</a:t>
            </a:r>
            <a:r>
              <a:rPr lang="en-US" sz="2000" dirty="0" smtClean="0">
                <a:latin typeface="Gill Sans MT" pitchFamily="34" charset="0"/>
              </a:rPr>
              <a:t> is not supported for all relations and female players are more likely to interact with the male players</a:t>
            </a:r>
            <a:r>
              <a:rPr lang="en-US" sz="2400" dirty="0" smtClean="0">
                <a:latin typeface="Gill Sans MT" pitchFamily="34" charset="0"/>
              </a:rPr>
              <a:t>.</a:t>
            </a:r>
          </a:p>
          <a:p>
            <a:pPr eaLnBrk="1" hangingPunct="1">
              <a:lnSpc>
                <a:spcPct val="90000"/>
              </a:lnSpc>
            </a:pPr>
            <a:endParaRPr lang="en-US" sz="2800" dirty="0" smtClean="0">
              <a:latin typeface="Gill Sans MT" pitchFamily="34" charset="0"/>
            </a:endParaRPr>
          </a:p>
          <a:p>
            <a:pPr eaLnBrk="1" hangingPunct="1">
              <a:lnSpc>
                <a:spcPct val="90000"/>
              </a:lnSpc>
            </a:pPr>
            <a:endParaRPr lang="en-US" sz="2800" dirty="0" smtClean="0">
              <a:latin typeface="Gill Sans MT" pitchFamily="34" charset="0"/>
            </a:endParaRPr>
          </a:p>
          <a:p>
            <a:pPr eaLnBrk="1" hangingPunct="1">
              <a:lnSpc>
                <a:spcPct val="90000"/>
              </a:lnSpc>
            </a:pPr>
            <a:endParaRPr lang="en-US" sz="2800" dirty="0" smtClean="0">
              <a:latin typeface="Gill Sans MT" pitchFamily="34" charset="0"/>
            </a:endParaRPr>
          </a:p>
        </p:txBody>
      </p:sp>
      <p:pic>
        <p:nvPicPr>
          <p:cNvPr id="60420" name="Picture 7" descr="NU Logo"/>
          <p:cNvPicPr>
            <a:picLocks noChangeAspect="1" noChangeArrowheads="1"/>
          </p:cNvPicPr>
          <p:nvPr/>
        </p:nvPicPr>
        <p:blipFill>
          <a:blip r:embed="rId3"/>
          <a:srcRect/>
          <a:stretch>
            <a:fillRect/>
          </a:stretch>
        </p:blipFill>
        <p:spPr bwMode="auto">
          <a:xfrm>
            <a:off x="0" y="5897563"/>
            <a:ext cx="960438" cy="960437"/>
          </a:xfrm>
          <a:prstGeom prst="rect">
            <a:avLst/>
          </a:prstGeom>
          <a:noFill/>
          <a:ln w="9525">
            <a:noFill/>
            <a:miter lim="800000"/>
            <a:headEnd/>
            <a:tailEnd/>
          </a:ln>
        </p:spPr>
      </p:pic>
      <p:grpSp>
        <p:nvGrpSpPr>
          <p:cNvPr id="60421" name="Group 9"/>
          <p:cNvGrpSpPr>
            <a:grpSpLocks/>
          </p:cNvGrpSpPr>
          <p:nvPr/>
        </p:nvGrpSpPr>
        <p:grpSpPr bwMode="auto">
          <a:xfrm>
            <a:off x="7467600" y="5903913"/>
            <a:ext cx="1676400" cy="954087"/>
            <a:chOff x="7467600" y="5903893"/>
            <a:chExt cx="1676400" cy="954107"/>
          </a:xfrm>
        </p:grpSpPr>
        <p:pic>
          <p:nvPicPr>
            <p:cNvPr id="60422" name="Picture 3" descr="Sonic logo.jpg"/>
            <p:cNvPicPr>
              <a:picLocks noChangeAspect="1"/>
            </p:cNvPicPr>
            <p:nvPr/>
          </p:nvPicPr>
          <p:blipFill>
            <a:blip r:embed="rId4"/>
            <a:srcRect/>
            <a:stretch>
              <a:fillRect/>
            </a:stretch>
          </p:blipFill>
          <p:spPr bwMode="auto">
            <a:xfrm>
              <a:off x="8229600" y="6259420"/>
              <a:ext cx="855517" cy="293780"/>
            </a:xfrm>
            <a:prstGeom prst="rect">
              <a:avLst/>
            </a:prstGeom>
            <a:noFill/>
            <a:ln w="9525">
              <a:noFill/>
              <a:miter lim="800000"/>
              <a:headEnd/>
              <a:tailEnd/>
            </a:ln>
          </p:spPr>
        </p:pic>
        <p:sp>
          <p:nvSpPr>
            <p:cNvPr id="60423"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latin typeface="Calibri" pitchFamily="34" charset="0"/>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838200" y="3505200"/>
            <a:ext cx="4114800" cy="3352800"/>
          </a:xfrm>
          <a:prstGeom prst="rect">
            <a:avLst/>
          </a:prstGeom>
          <a:solidFill>
            <a:srgbClr val="FF99CC"/>
          </a:solidFill>
          <a:ln w="9525">
            <a:noFill/>
            <a:miter lim="800000"/>
            <a:headEnd/>
            <a:tailEnd/>
          </a:ln>
        </p:spPr>
        <p:txBody>
          <a:bodyPr wrap="none" anchor="ctr"/>
          <a:lstStyle/>
          <a:p>
            <a:pPr algn="ctr" eaLnBrk="0" hangingPunct="0"/>
            <a:endParaRPr lang="en-US"/>
          </a:p>
        </p:txBody>
      </p:sp>
      <p:sp>
        <p:nvSpPr>
          <p:cNvPr id="676867" name="Rectangle 3"/>
          <p:cNvSpPr>
            <a:spLocks noChangeArrowheads="1"/>
          </p:cNvSpPr>
          <p:nvPr/>
        </p:nvSpPr>
        <p:spPr bwMode="auto">
          <a:xfrm>
            <a:off x="838200" y="685800"/>
            <a:ext cx="4038600" cy="2819400"/>
          </a:xfrm>
          <a:prstGeom prst="rect">
            <a:avLst/>
          </a:prstGeom>
          <a:gradFill rotWithShape="1">
            <a:gsLst>
              <a:gs pos="0">
                <a:srgbClr val="FF9900"/>
              </a:gs>
              <a:gs pos="100000">
                <a:srgbClr val="764700"/>
              </a:gs>
            </a:gsLst>
            <a:lin ang="2700000" scaled="1"/>
          </a:gradFill>
          <a:ln w="9525">
            <a:noFill/>
            <a:miter lim="800000"/>
            <a:headEnd/>
            <a:tailEnd/>
          </a:ln>
        </p:spPr>
        <p:txBody>
          <a:bodyPr wrap="none" anchor="ctr"/>
          <a:lstStyle/>
          <a:p>
            <a:pPr algn="ctr" eaLnBrk="0" hangingPunct="0"/>
            <a:endParaRPr lang="en-US"/>
          </a:p>
        </p:txBody>
      </p:sp>
      <p:sp>
        <p:nvSpPr>
          <p:cNvPr id="676868" name="Rectangle 4"/>
          <p:cNvSpPr>
            <a:spLocks noChangeArrowheads="1"/>
          </p:cNvSpPr>
          <p:nvPr/>
        </p:nvSpPr>
        <p:spPr bwMode="auto">
          <a:xfrm>
            <a:off x="4876800" y="3505200"/>
            <a:ext cx="4267200" cy="3352800"/>
          </a:xfrm>
          <a:prstGeom prst="rect">
            <a:avLst/>
          </a:prstGeom>
          <a:gradFill rotWithShape="1">
            <a:gsLst>
              <a:gs pos="0">
                <a:schemeClr val="folHlink">
                  <a:gamma/>
                  <a:shade val="46275"/>
                  <a:invGamma/>
                </a:schemeClr>
              </a:gs>
              <a:gs pos="100000">
                <a:schemeClr val="folHlink"/>
              </a:gs>
            </a:gsLst>
            <a:lin ang="2700000" scaled="1"/>
          </a:gradFill>
          <a:ln w="9525">
            <a:noFill/>
            <a:miter lim="800000"/>
            <a:headEnd/>
            <a:tailEnd/>
          </a:ln>
          <a:effectLst/>
        </p:spPr>
        <p:txBody>
          <a:bodyPr wrap="none" anchor="ctr"/>
          <a:lstStyle/>
          <a:p>
            <a:pPr algn="ctr" eaLnBrk="0" hangingPunct="0">
              <a:defRPr/>
            </a:pPr>
            <a:endParaRPr lang="en-US">
              <a:latin typeface="Arial" charset="0"/>
              <a:cs typeface="+mn-cs"/>
            </a:endParaRPr>
          </a:p>
        </p:txBody>
      </p:sp>
      <p:sp>
        <p:nvSpPr>
          <p:cNvPr id="676869" name="Rectangle 5"/>
          <p:cNvSpPr>
            <a:spLocks noChangeArrowheads="1"/>
          </p:cNvSpPr>
          <p:nvPr/>
        </p:nvSpPr>
        <p:spPr bwMode="auto">
          <a:xfrm>
            <a:off x="4876800" y="685800"/>
            <a:ext cx="4267200" cy="2743200"/>
          </a:xfrm>
          <a:prstGeom prst="rect">
            <a:avLst/>
          </a:prstGeom>
          <a:gradFill rotWithShape="1">
            <a:gsLst>
              <a:gs pos="0">
                <a:srgbClr val="76762F"/>
              </a:gs>
              <a:gs pos="100000">
                <a:srgbClr val="FFFF66"/>
              </a:gs>
            </a:gsLst>
            <a:lin ang="18900000" scaled="1"/>
          </a:gradFill>
          <a:ln w="9525">
            <a:noFill/>
            <a:miter lim="800000"/>
            <a:headEnd/>
            <a:tailEnd/>
          </a:ln>
        </p:spPr>
        <p:txBody>
          <a:bodyPr wrap="none" anchor="ctr"/>
          <a:lstStyle/>
          <a:p>
            <a:pPr algn="ctr" eaLnBrk="0" hangingPunct="0"/>
            <a:endParaRPr lang="en-US"/>
          </a:p>
        </p:txBody>
      </p:sp>
      <p:sp>
        <p:nvSpPr>
          <p:cNvPr id="676870" name="Oval 6"/>
          <p:cNvSpPr>
            <a:spLocks noChangeArrowheads="1"/>
          </p:cNvSpPr>
          <p:nvPr/>
        </p:nvSpPr>
        <p:spPr bwMode="auto">
          <a:xfrm>
            <a:off x="3505200" y="2590800"/>
            <a:ext cx="2819400" cy="1752600"/>
          </a:xfrm>
          <a:prstGeom prst="ellipse">
            <a:avLst/>
          </a:prstGeom>
          <a:solidFill>
            <a:schemeClr val="accent1"/>
          </a:solidFill>
          <a:ln w="9525">
            <a:solidFill>
              <a:schemeClr val="tx1"/>
            </a:solidFill>
            <a:round/>
            <a:headEnd/>
            <a:tailEnd/>
          </a:ln>
        </p:spPr>
        <p:txBody>
          <a:bodyPr wrap="none" anchor="ctr"/>
          <a:lstStyle/>
          <a:p>
            <a:pPr algn="ctr" eaLnBrk="0" hangingPunct="0"/>
            <a:endParaRPr lang="en-US"/>
          </a:p>
        </p:txBody>
      </p:sp>
      <p:sp>
        <p:nvSpPr>
          <p:cNvPr id="676871" name="Line 7"/>
          <p:cNvSpPr>
            <a:spLocks noChangeShapeType="1"/>
          </p:cNvSpPr>
          <p:nvPr/>
        </p:nvSpPr>
        <p:spPr bwMode="auto">
          <a:xfrm>
            <a:off x="1600200" y="3505200"/>
            <a:ext cx="1524000" cy="1588"/>
          </a:xfrm>
          <a:prstGeom prst="line">
            <a:avLst/>
          </a:prstGeom>
          <a:noFill/>
          <a:ln w="38100">
            <a:solidFill>
              <a:schemeClr val="tx2"/>
            </a:solidFill>
            <a:round/>
            <a:headEnd type="none" w="sm" len="sm"/>
            <a:tailEnd type="none" w="sm" len="sm"/>
          </a:ln>
        </p:spPr>
        <p:txBody>
          <a:bodyPr wrap="none" anchor="ctr"/>
          <a:lstStyle/>
          <a:p>
            <a:endParaRPr lang="en-US"/>
          </a:p>
        </p:txBody>
      </p:sp>
      <p:sp>
        <p:nvSpPr>
          <p:cNvPr id="676872" name="Line 8"/>
          <p:cNvSpPr>
            <a:spLocks noChangeShapeType="1"/>
          </p:cNvSpPr>
          <p:nvPr/>
        </p:nvSpPr>
        <p:spPr bwMode="auto">
          <a:xfrm>
            <a:off x="6553200" y="3505200"/>
            <a:ext cx="1600200" cy="1588"/>
          </a:xfrm>
          <a:prstGeom prst="line">
            <a:avLst/>
          </a:prstGeom>
          <a:noFill/>
          <a:ln w="38100">
            <a:solidFill>
              <a:schemeClr val="tx2"/>
            </a:solidFill>
            <a:round/>
            <a:headEnd type="none" w="sm" len="sm"/>
            <a:tailEnd type="none" w="sm" len="sm"/>
          </a:ln>
        </p:spPr>
        <p:txBody>
          <a:bodyPr wrap="none" anchor="ctr"/>
          <a:lstStyle/>
          <a:p>
            <a:endParaRPr lang="en-US"/>
          </a:p>
        </p:txBody>
      </p:sp>
      <p:sp>
        <p:nvSpPr>
          <p:cNvPr id="676873" name="Line 9"/>
          <p:cNvSpPr>
            <a:spLocks noChangeShapeType="1"/>
          </p:cNvSpPr>
          <p:nvPr/>
        </p:nvSpPr>
        <p:spPr bwMode="auto">
          <a:xfrm>
            <a:off x="4876800" y="990600"/>
            <a:ext cx="1588" cy="1143000"/>
          </a:xfrm>
          <a:prstGeom prst="line">
            <a:avLst/>
          </a:prstGeom>
          <a:noFill/>
          <a:ln w="38100">
            <a:solidFill>
              <a:schemeClr val="tx2"/>
            </a:solidFill>
            <a:round/>
            <a:headEnd type="none" w="sm" len="sm"/>
            <a:tailEnd type="none" w="sm" len="sm"/>
          </a:ln>
        </p:spPr>
        <p:txBody>
          <a:bodyPr wrap="none" anchor="ctr"/>
          <a:lstStyle/>
          <a:p>
            <a:endParaRPr lang="en-US"/>
          </a:p>
        </p:txBody>
      </p:sp>
      <p:sp>
        <p:nvSpPr>
          <p:cNvPr id="676874" name="Line 10"/>
          <p:cNvSpPr>
            <a:spLocks noChangeShapeType="1"/>
          </p:cNvSpPr>
          <p:nvPr/>
        </p:nvSpPr>
        <p:spPr bwMode="auto">
          <a:xfrm>
            <a:off x="4876800" y="4800600"/>
            <a:ext cx="1588" cy="990600"/>
          </a:xfrm>
          <a:prstGeom prst="line">
            <a:avLst/>
          </a:prstGeom>
          <a:noFill/>
          <a:ln w="38100">
            <a:solidFill>
              <a:schemeClr val="tx2"/>
            </a:solidFill>
            <a:round/>
            <a:headEnd type="none" w="sm" len="sm"/>
            <a:tailEnd type="none" w="sm" len="sm"/>
          </a:ln>
        </p:spPr>
        <p:txBody>
          <a:bodyPr wrap="none" anchor="ctr"/>
          <a:lstStyle/>
          <a:p>
            <a:endParaRPr lang="en-US"/>
          </a:p>
        </p:txBody>
      </p:sp>
      <p:sp>
        <p:nvSpPr>
          <p:cNvPr id="676875" name="Text Box 11"/>
          <p:cNvSpPr txBox="1">
            <a:spLocks noChangeArrowheads="1"/>
          </p:cNvSpPr>
          <p:nvPr/>
        </p:nvSpPr>
        <p:spPr bwMode="auto">
          <a:xfrm>
            <a:off x="3763963" y="2895600"/>
            <a:ext cx="2662396" cy="1261884"/>
          </a:xfrm>
          <a:prstGeom prst="rect">
            <a:avLst/>
          </a:prstGeom>
          <a:noFill/>
          <a:ln w="12700">
            <a:noFill/>
            <a:miter lim="800000"/>
            <a:headEnd type="none" w="sm" len="sm"/>
            <a:tailEnd type="none" w="sm" len="sm"/>
          </a:ln>
        </p:spPr>
        <p:txBody>
          <a:bodyPr wrap="none">
            <a:spAutoFit/>
          </a:bodyPr>
          <a:lstStyle/>
          <a:p>
            <a:pPr algn="ctr" eaLnBrk="0" hangingPunct="0"/>
            <a:r>
              <a:rPr lang="en-US" sz="2000" b="1" dirty="0"/>
              <a:t>Core Research</a:t>
            </a:r>
          </a:p>
          <a:p>
            <a:pPr algn="ctr" eaLnBrk="0" hangingPunct="0"/>
            <a:r>
              <a:rPr lang="en-US" b="1" dirty="0"/>
              <a:t> </a:t>
            </a:r>
            <a:r>
              <a:rPr lang="en-US" sz="1600" b="1" dirty="0" smtClean="0"/>
              <a:t>Socio-technical Drivers </a:t>
            </a:r>
            <a:r>
              <a:rPr lang="en-US" sz="1600" b="1" dirty="0"/>
              <a:t>for </a:t>
            </a:r>
          </a:p>
          <a:p>
            <a:pPr algn="ctr" eaLnBrk="0" hangingPunct="0"/>
            <a:r>
              <a:rPr lang="en-US" sz="1600" b="1" dirty="0"/>
              <a:t>Creating &amp; Sustaining </a:t>
            </a:r>
          </a:p>
          <a:p>
            <a:pPr algn="ctr" eaLnBrk="0" hangingPunct="0"/>
            <a:r>
              <a:rPr lang="en-US" sz="1600" b="1" dirty="0"/>
              <a:t>Communities</a:t>
            </a:r>
          </a:p>
        </p:txBody>
      </p:sp>
      <p:sp>
        <p:nvSpPr>
          <p:cNvPr id="676876" name="Text Box 12"/>
          <p:cNvSpPr txBox="1">
            <a:spLocks noChangeArrowheads="1"/>
          </p:cNvSpPr>
          <p:nvPr/>
        </p:nvSpPr>
        <p:spPr bwMode="auto">
          <a:xfrm>
            <a:off x="6019800" y="762000"/>
            <a:ext cx="2895600" cy="1908215"/>
          </a:xfrm>
          <a:prstGeom prst="rect">
            <a:avLst/>
          </a:prstGeom>
          <a:noFill/>
          <a:ln w="12700">
            <a:noFill/>
            <a:miter lim="800000"/>
            <a:headEnd type="none" w="sm" len="sm"/>
            <a:tailEnd type="none" w="sm" len="sm"/>
          </a:ln>
        </p:spPr>
        <p:txBody>
          <a:bodyPr>
            <a:spAutoFit/>
          </a:bodyPr>
          <a:lstStyle/>
          <a:p>
            <a:pPr eaLnBrk="0" hangingPunct="0"/>
            <a:r>
              <a:rPr lang="en-US" b="1" i="1" dirty="0"/>
              <a:t>Business Applications</a:t>
            </a:r>
          </a:p>
          <a:p>
            <a:pPr eaLnBrk="0" hangingPunct="0"/>
            <a:endParaRPr lang="en-US" sz="1400" b="1" i="1" dirty="0"/>
          </a:p>
          <a:p>
            <a:pPr eaLnBrk="0" hangingPunct="0"/>
            <a:r>
              <a:rPr lang="en-US" sz="1400" b="1" dirty="0"/>
              <a:t> </a:t>
            </a:r>
            <a:r>
              <a:rPr lang="en-US" sz="1400" b="1" dirty="0" err="1"/>
              <a:t>PackEdge</a:t>
            </a:r>
            <a:r>
              <a:rPr lang="en-US" sz="1400" b="1" dirty="0"/>
              <a:t> Community of </a:t>
            </a:r>
          </a:p>
          <a:p>
            <a:pPr eaLnBrk="0" hangingPunct="0"/>
            <a:r>
              <a:rPr lang="en-US" sz="1400" b="1" dirty="0"/>
              <a:t> Practice </a:t>
            </a:r>
            <a:r>
              <a:rPr lang="en-US" sz="1400" b="1" i="1" dirty="0"/>
              <a:t>(P&amp;G</a:t>
            </a:r>
            <a:r>
              <a:rPr lang="en-US" sz="1400" b="1" i="1" dirty="0" smtClean="0"/>
              <a:t>)</a:t>
            </a:r>
          </a:p>
          <a:p>
            <a:pPr eaLnBrk="0" hangingPunct="0"/>
            <a:r>
              <a:rPr lang="en-US" sz="1400" b="1" i="1" dirty="0" smtClean="0"/>
              <a:t>Kraft Design Teams</a:t>
            </a:r>
            <a:endParaRPr lang="en-US" sz="1400" b="1" i="1" dirty="0"/>
          </a:p>
          <a:p>
            <a:pPr eaLnBrk="0" hangingPunct="0"/>
            <a:endParaRPr lang="en-US" sz="1400" b="1" i="1" dirty="0">
              <a:solidFill>
                <a:schemeClr val="bg2"/>
              </a:solidFill>
            </a:endParaRPr>
          </a:p>
        </p:txBody>
      </p:sp>
      <p:sp>
        <p:nvSpPr>
          <p:cNvPr id="676877" name="Text Box 13"/>
          <p:cNvSpPr txBox="1">
            <a:spLocks noChangeArrowheads="1"/>
          </p:cNvSpPr>
          <p:nvPr/>
        </p:nvSpPr>
        <p:spPr bwMode="auto">
          <a:xfrm>
            <a:off x="914400" y="4191000"/>
            <a:ext cx="3910013" cy="2216150"/>
          </a:xfrm>
          <a:prstGeom prst="rect">
            <a:avLst/>
          </a:prstGeom>
          <a:noFill/>
          <a:ln w="12700">
            <a:noFill/>
            <a:miter lim="800000"/>
            <a:headEnd type="none" w="sm" len="sm"/>
            <a:tailEnd type="none" w="sm" len="sm"/>
          </a:ln>
        </p:spPr>
        <p:txBody>
          <a:bodyPr wrap="none">
            <a:spAutoFit/>
          </a:bodyPr>
          <a:lstStyle/>
          <a:p>
            <a:pPr eaLnBrk="0" hangingPunct="0"/>
            <a:r>
              <a:rPr lang="en-US" b="1" dirty="0"/>
              <a:t>Societal Justice Applications</a:t>
            </a:r>
          </a:p>
          <a:p>
            <a:pPr eaLnBrk="0" hangingPunct="0"/>
            <a:endParaRPr lang="en-US" sz="1600" b="1" dirty="0"/>
          </a:p>
          <a:p>
            <a:pPr eaLnBrk="0" hangingPunct="0"/>
            <a:r>
              <a:rPr lang="en-US" sz="1400" b="1" dirty="0"/>
              <a:t>Cultural &amp; Networks Assets</a:t>
            </a:r>
          </a:p>
          <a:p>
            <a:pPr eaLnBrk="0" hangingPunct="0"/>
            <a:r>
              <a:rPr lang="en-US" sz="1400" b="1" dirty="0"/>
              <a:t>In Immigrant Communities  </a:t>
            </a:r>
          </a:p>
          <a:p>
            <a:pPr eaLnBrk="0" hangingPunct="0"/>
            <a:r>
              <a:rPr lang="en-US" sz="1400" b="1" i="1" dirty="0"/>
              <a:t>(Rockefeller Program on </a:t>
            </a:r>
          </a:p>
          <a:p>
            <a:pPr eaLnBrk="0" hangingPunct="0"/>
            <a:r>
              <a:rPr lang="en-US" sz="1400" b="1" i="1" dirty="0"/>
              <a:t>Culture &amp; Creativity)</a:t>
            </a:r>
          </a:p>
          <a:p>
            <a:pPr eaLnBrk="0" hangingPunct="0"/>
            <a:endParaRPr lang="en-US" sz="1400" b="1" i="1" dirty="0"/>
          </a:p>
          <a:p>
            <a:pPr eaLnBrk="0" hangingPunct="0"/>
            <a:r>
              <a:rPr lang="en-US" sz="1400" b="1" dirty="0"/>
              <a:t>Mapping Digital Media and Learning Networks</a:t>
            </a:r>
          </a:p>
          <a:p>
            <a:pPr eaLnBrk="0" hangingPunct="0"/>
            <a:r>
              <a:rPr lang="en-US" sz="1400" b="1" i="1" dirty="0"/>
              <a:t>(MacArthur Foundation)</a:t>
            </a:r>
          </a:p>
        </p:txBody>
      </p:sp>
      <p:sp>
        <p:nvSpPr>
          <p:cNvPr id="676878" name="Text Box 14"/>
          <p:cNvSpPr txBox="1">
            <a:spLocks noChangeArrowheads="1"/>
          </p:cNvSpPr>
          <p:nvPr/>
        </p:nvSpPr>
        <p:spPr bwMode="auto">
          <a:xfrm>
            <a:off x="5410200" y="4275653"/>
            <a:ext cx="3505200" cy="2277547"/>
          </a:xfrm>
          <a:prstGeom prst="rect">
            <a:avLst/>
          </a:prstGeom>
          <a:noFill/>
          <a:ln w="12700">
            <a:noFill/>
            <a:miter lim="800000"/>
            <a:headEnd type="none" w="sm" len="sm"/>
            <a:tailEnd type="none" w="sm" len="sm"/>
          </a:ln>
        </p:spPr>
        <p:txBody>
          <a:bodyPr>
            <a:spAutoFit/>
          </a:bodyPr>
          <a:lstStyle/>
          <a:p>
            <a:pPr eaLnBrk="0" hangingPunct="0"/>
            <a:r>
              <a:rPr lang="en-US" b="1" dirty="0">
                <a:solidFill>
                  <a:schemeClr val="bg2"/>
                </a:solidFill>
              </a:rPr>
              <a:t>Entertainment  Applications</a:t>
            </a:r>
          </a:p>
          <a:p>
            <a:pPr eaLnBrk="0" hangingPunct="0"/>
            <a:endParaRPr lang="en-US" b="1" dirty="0">
              <a:solidFill>
                <a:schemeClr val="bg2"/>
              </a:solidFill>
            </a:endParaRPr>
          </a:p>
          <a:p>
            <a:pPr eaLnBrk="0" hangingPunct="0"/>
            <a:r>
              <a:rPr lang="en-US" sz="1400" b="1" dirty="0" smtClean="0">
                <a:solidFill>
                  <a:schemeClr val="bg2"/>
                </a:solidFill>
              </a:rPr>
              <a:t>Second Life (</a:t>
            </a:r>
            <a:r>
              <a:rPr lang="en-US" sz="1400" b="1" i="1" dirty="0" smtClean="0">
                <a:solidFill>
                  <a:schemeClr val="bg2"/>
                </a:solidFill>
              </a:rPr>
              <a:t>NSF,  Army Research Institute, </a:t>
            </a:r>
            <a:r>
              <a:rPr lang="en-US" sz="1400" b="1" dirty="0" smtClean="0">
                <a:solidFill>
                  <a:schemeClr val="bg2"/>
                </a:solidFill>
              </a:rPr>
              <a:t>Linden Labs)</a:t>
            </a:r>
          </a:p>
          <a:p>
            <a:pPr eaLnBrk="0" hangingPunct="0"/>
            <a:endParaRPr lang="en-US" sz="1400" b="1" dirty="0" smtClean="0">
              <a:solidFill>
                <a:schemeClr val="bg2"/>
              </a:solidFill>
            </a:endParaRPr>
          </a:p>
          <a:p>
            <a:pPr eaLnBrk="0" hangingPunct="0"/>
            <a:r>
              <a:rPr lang="en-US" sz="1400" b="1" i="1" dirty="0" err="1" smtClean="0">
                <a:solidFill>
                  <a:schemeClr val="bg2"/>
                </a:solidFill>
              </a:rPr>
              <a:t>EverQuest</a:t>
            </a:r>
            <a:r>
              <a:rPr lang="en-US" sz="1400" b="1" i="1" dirty="0" smtClean="0">
                <a:solidFill>
                  <a:schemeClr val="bg2"/>
                </a:solidFill>
              </a:rPr>
              <a:t> II (NSF</a:t>
            </a:r>
            <a:r>
              <a:rPr lang="en-US" sz="1400" b="1" i="1" dirty="0">
                <a:solidFill>
                  <a:schemeClr val="bg2"/>
                </a:solidFill>
              </a:rPr>
              <a:t>, </a:t>
            </a:r>
            <a:r>
              <a:rPr lang="en-US" sz="1400" b="1" i="1" dirty="0" smtClean="0">
                <a:solidFill>
                  <a:schemeClr val="bg2"/>
                </a:solidFill>
              </a:rPr>
              <a:t> Army Research Institute, </a:t>
            </a:r>
            <a:r>
              <a:rPr lang="en-US" sz="1400" b="1" i="1" dirty="0">
                <a:solidFill>
                  <a:schemeClr val="bg2"/>
                </a:solidFill>
              </a:rPr>
              <a:t>Linden Labs)</a:t>
            </a:r>
          </a:p>
        </p:txBody>
      </p:sp>
      <p:sp>
        <p:nvSpPr>
          <p:cNvPr id="676879" name="Text Box 15"/>
          <p:cNvSpPr txBox="1">
            <a:spLocks noChangeArrowheads="1"/>
          </p:cNvSpPr>
          <p:nvPr/>
        </p:nvSpPr>
        <p:spPr bwMode="auto">
          <a:xfrm>
            <a:off x="990600" y="762000"/>
            <a:ext cx="3465513" cy="2400300"/>
          </a:xfrm>
          <a:prstGeom prst="rect">
            <a:avLst/>
          </a:prstGeom>
          <a:noFill/>
          <a:ln w="12700">
            <a:noFill/>
            <a:miter lim="800000"/>
            <a:headEnd type="none" w="sm" len="sm"/>
            <a:tailEnd type="none" w="sm" len="sm"/>
          </a:ln>
        </p:spPr>
        <p:txBody>
          <a:bodyPr>
            <a:spAutoFit/>
          </a:bodyPr>
          <a:lstStyle/>
          <a:p>
            <a:pPr eaLnBrk="0" hangingPunct="0"/>
            <a:r>
              <a:rPr lang="en-US" b="1" dirty="0">
                <a:solidFill>
                  <a:schemeClr val="bg2"/>
                </a:solidFill>
              </a:rPr>
              <a:t>Science Applications</a:t>
            </a:r>
            <a:endParaRPr lang="en-US" sz="1600" b="1" dirty="0">
              <a:solidFill>
                <a:schemeClr val="bg2"/>
              </a:solidFill>
            </a:endParaRPr>
          </a:p>
          <a:p>
            <a:pPr eaLnBrk="0" hangingPunct="0"/>
            <a:r>
              <a:rPr lang="en-US" sz="1400" b="1" dirty="0">
                <a:solidFill>
                  <a:schemeClr val="bg2"/>
                </a:solidFill>
              </a:rPr>
              <a:t>CI-Scope: Understanding &amp; Enabling CI in Virtual Communities </a:t>
            </a:r>
            <a:r>
              <a:rPr lang="en-US" sz="1400" b="1" i="1" dirty="0">
                <a:solidFill>
                  <a:schemeClr val="bg2"/>
                </a:solidFill>
              </a:rPr>
              <a:t>(NSF)</a:t>
            </a:r>
          </a:p>
          <a:p>
            <a:pPr eaLnBrk="0" hangingPunct="0"/>
            <a:endParaRPr lang="en-US" sz="1400" b="1" i="1" dirty="0">
              <a:solidFill>
                <a:schemeClr val="bg2"/>
              </a:solidFill>
            </a:endParaRPr>
          </a:p>
          <a:p>
            <a:pPr eaLnBrk="0" hangingPunct="0"/>
            <a:r>
              <a:rPr lang="en-US" sz="1400" b="1" dirty="0">
                <a:solidFill>
                  <a:schemeClr val="bg1"/>
                </a:solidFill>
              </a:rPr>
              <a:t>CP2R: Collaboration for Preparedness,</a:t>
            </a:r>
          </a:p>
          <a:p>
            <a:pPr eaLnBrk="0" hangingPunct="0"/>
            <a:r>
              <a:rPr lang="en-US" sz="1400" b="1" dirty="0">
                <a:solidFill>
                  <a:schemeClr val="bg1"/>
                </a:solidFill>
              </a:rPr>
              <a:t>Response &amp; Recovery </a:t>
            </a:r>
            <a:r>
              <a:rPr lang="en-US" sz="1400" b="1" i="1" dirty="0">
                <a:solidFill>
                  <a:schemeClr val="bg1"/>
                </a:solidFill>
              </a:rPr>
              <a:t>(NSF)</a:t>
            </a:r>
          </a:p>
          <a:p>
            <a:pPr eaLnBrk="0" hangingPunct="0"/>
            <a:endParaRPr lang="en-US" sz="1400" b="1" i="1" dirty="0">
              <a:solidFill>
                <a:schemeClr val="bg2"/>
              </a:solidFill>
            </a:endParaRPr>
          </a:p>
          <a:p>
            <a:pPr eaLnBrk="0" hangingPunct="0"/>
            <a:r>
              <a:rPr lang="en-US" sz="1400" b="1" dirty="0">
                <a:solidFill>
                  <a:schemeClr val="bg2"/>
                </a:solidFill>
              </a:rPr>
              <a:t>TSEEN: Tobacco Surveillance </a:t>
            </a:r>
          </a:p>
          <a:p>
            <a:pPr eaLnBrk="0" hangingPunct="0"/>
            <a:r>
              <a:rPr lang="en-US" sz="1400" b="1" dirty="0">
                <a:solidFill>
                  <a:schemeClr val="bg2"/>
                </a:solidFill>
              </a:rPr>
              <a:t>Evaluation &amp; Epidemiology </a:t>
            </a:r>
          </a:p>
          <a:p>
            <a:pPr eaLnBrk="0" hangingPunct="0"/>
            <a:r>
              <a:rPr lang="en-US" sz="1400" b="1" dirty="0">
                <a:solidFill>
                  <a:schemeClr val="bg2"/>
                </a:solidFill>
              </a:rPr>
              <a:t>Network </a:t>
            </a:r>
            <a:r>
              <a:rPr lang="en-US" sz="1400" b="1" i="1" dirty="0">
                <a:solidFill>
                  <a:schemeClr val="bg2"/>
                </a:solidFill>
              </a:rPr>
              <a:t>(NSF, NIH, CDC)</a:t>
            </a:r>
          </a:p>
        </p:txBody>
      </p:sp>
      <p:sp>
        <p:nvSpPr>
          <p:cNvPr id="31760" name="Rectangle 16"/>
          <p:cNvSpPr>
            <a:spLocks noChangeArrowheads="1"/>
          </p:cNvSpPr>
          <p:nvPr/>
        </p:nvSpPr>
        <p:spPr bwMode="auto">
          <a:xfrm>
            <a:off x="1143000" y="0"/>
            <a:ext cx="8001000" cy="762000"/>
          </a:xfrm>
          <a:prstGeom prst="rect">
            <a:avLst/>
          </a:prstGeom>
          <a:noFill/>
          <a:ln w="9525">
            <a:noFill/>
            <a:miter lim="800000"/>
            <a:headEnd/>
            <a:tailEnd/>
          </a:ln>
        </p:spPr>
        <p:txBody>
          <a:bodyPr lIns="92075" tIns="46038" rIns="92075" bIns="46038" anchor="ctr"/>
          <a:lstStyle/>
          <a:p>
            <a:pPr algn="ctr" eaLnBrk="0" hangingPunct="0"/>
            <a:r>
              <a:rPr lang="en-US">
                <a:solidFill>
                  <a:schemeClr val="tx2"/>
                </a:solidFill>
              </a:rPr>
              <a:t>Projects Investigating Social Drivers for Communities</a:t>
            </a:r>
          </a:p>
        </p:txBody>
      </p:sp>
      <p:pic>
        <p:nvPicPr>
          <p:cNvPr id="31762" name="Picture 7" descr="NU Logo"/>
          <p:cNvPicPr>
            <a:picLocks noChangeAspect="1" noChangeArrowheads="1"/>
          </p:cNvPicPr>
          <p:nvPr/>
        </p:nvPicPr>
        <p:blipFill>
          <a:blip r:embed="rId3"/>
          <a:srcRect/>
          <a:stretch>
            <a:fillRect/>
          </a:stretch>
        </p:blipFill>
        <p:spPr bwMode="auto">
          <a:xfrm>
            <a:off x="0" y="5897563"/>
            <a:ext cx="960438" cy="960437"/>
          </a:xfrm>
          <a:prstGeom prst="rect">
            <a:avLst/>
          </a:prstGeom>
          <a:noFill/>
          <a:ln w="9525">
            <a:noFill/>
            <a:miter lim="800000"/>
            <a:headEnd/>
            <a:tailEnd/>
          </a:ln>
        </p:spPr>
      </p:pic>
      <p:grpSp>
        <p:nvGrpSpPr>
          <p:cNvPr id="21" name="Group 9"/>
          <p:cNvGrpSpPr>
            <a:grpSpLocks/>
          </p:cNvGrpSpPr>
          <p:nvPr/>
        </p:nvGrpSpPr>
        <p:grpSpPr bwMode="auto">
          <a:xfrm>
            <a:off x="7467600" y="5903913"/>
            <a:ext cx="1676400" cy="954087"/>
            <a:chOff x="7467600" y="5903893"/>
            <a:chExt cx="1676400" cy="954107"/>
          </a:xfrm>
        </p:grpSpPr>
        <p:pic>
          <p:nvPicPr>
            <p:cNvPr id="22" name="Picture 3" descr="Sonic logo.jpg"/>
            <p:cNvPicPr>
              <a:picLocks noChangeAspect="1"/>
            </p:cNvPicPr>
            <p:nvPr/>
          </p:nvPicPr>
          <p:blipFill>
            <a:blip r:embed="rId4"/>
            <a:srcRect/>
            <a:stretch>
              <a:fillRect/>
            </a:stretch>
          </p:blipFill>
          <p:spPr bwMode="auto">
            <a:xfrm>
              <a:off x="8229600" y="6259420"/>
              <a:ext cx="855517" cy="293780"/>
            </a:xfrm>
            <a:prstGeom prst="rect">
              <a:avLst/>
            </a:prstGeom>
            <a:noFill/>
            <a:ln w="9525">
              <a:noFill/>
              <a:miter lim="800000"/>
              <a:headEnd/>
              <a:tailEnd/>
            </a:ln>
          </p:spPr>
        </p:pic>
        <p:sp>
          <p:nvSpPr>
            <p:cNvPr id="23"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dirty="0">
                  <a:solidFill>
                    <a:srgbClr val="333333"/>
                  </a:solidFill>
                  <a:latin typeface="BrowalliaUPC" pitchFamily="34" charset="-34"/>
                  <a:cs typeface="BrowalliaUPC" pitchFamily="34" charset="-34"/>
                </a:rPr>
                <a:t>           </a:t>
              </a:r>
              <a:r>
                <a:rPr lang="en-US" sz="1600" dirty="0">
                  <a:solidFill>
                    <a:schemeClr val="bg1"/>
                  </a:solidFill>
                  <a:latin typeface="BrowalliaUPC" pitchFamily="34" charset="-34"/>
                  <a:cs typeface="BrowalliaUPC" pitchFamily="34" charset="-34"/>
                </a:rPr>
                <a:t>SONIC</a:t>
              </a:r>
              <a:endParaRPr lang="en-US" sz="1600" dirty="0">
                <a:solidFill>
                  <a:schemeClr val="bg1"/>
                </a:solidFill>
                <a:latin typeface="Gill Sans"/>
              </a:endParaRPr>
            </a:p>
            <a:p>
              <a:pPr algn="r" eaLnBrk="0" hangingPunct="0">
                <a:spcBef>
                  <a:spcPct val="50000"/>
                </a:spcBef>
              </a:pPr>
              <a:endParaRPr lang="en-US" sz="800" dirty="0">
                <a:solidFill>
                  <a:srgbClr val="333333"/>
                </a:solidFill>
                <a:latin typeface="Gill Sans"/>
              </a:endParaRPr>
            </a:p>
            <a:p>
              <a:pPr algn="r" eaLnBrk="0" hangingPunct="0">
                <a:spcBef>
                  <a:spcPct val="50000"/>
                </a:spcBef>
              </a:pPr>
              <a:r>
                <a:rPr lang="en-US" sz="800" dirty="0">
                  <a:solidFill>
                    <a:schemeClr val="bg1"/>
                  </a:solidFill>
                  <a:latin typeface="Gill Sans"/>
                </a:rPr>
                <a:t>Advancing the Science of Networks in Communities</a:t>
              </a:r>
              <a:endParaRPr lang="en-US" sz="800" dirty="0">
                <a:solidFill>
                  <a:schemeClr val="bg1"/>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6870"/>
                                        </p:tgtEl>
                                        <p:attrNameLst>
                                          <p:attrName>style.visibility</p:attrName>
                                        </p:attrNameLst>
                                      </p:cBhvr>
                                      <p:to>
                                        <p:strVal val="visible"/>
                                      </p:to>
                                    </p:set>
                                    <p:animEffect transition="in" filter="blinds(horizontal)">
                                      <p:cBhvr>
                                        <p:cTn id="7" dur="500"/>
                                        <p:tgtEl>
                                          <p:spTgt spid="67687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76873"/>
                                        </p:tgtEl>
                                        <p:attrNameLst>
                                          <p:attrName>style.visibility</p:attrName>
                                        </p:attrNameLst>
                                      </p:cBhvr>
                                      <p:to>
                                        <p:strVal val="visible"/>
                                      </p:to>
                                    </p:set>
                                    <p:animEffect transition="in" filter="blinds(horizontal)">
                                      <p:cBhvr>
                                        <p:cTn id="10" dur="500"/>
                                        <p:tgtEl>
                                          <p:spTgt spid="67687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76875"/>
                                        </p:tgtEl>
                                        <p:attrNameLst>
                                          <p:attrName>style.visibility</p:attrName>
                                        </p:attrNameLst>
                                      </p:cBhvr>
                                      <p:to>
                                        <p:strVal val="visible"/>
                                      </p:to>
                                    </p:set>
                                    <p:animEffect transition="in" filter="blinds(horizontal)">
                                      <p:cBhvr>
                                        <p:cTn id="13" dur="500"/>
                                        <p:tgtEl>
                                          <p:spTgt spid="676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70" grpId="0" animBg="1"/>
      <p:bldP spid="676873" grpId="0" animBg="1"/>
      <p:bldP spid="67687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t>Friendship in Second Life Teen Grid </a:t>
            </a:r>
          </a:p>
        </p:txBody>
      </p:sp>
      <p:sp>
        <p:nvSpPr>
          <p:cNvPr id="62467" name="Content Placeholder 2"/>
          <p:cNvSpPr>
            <a:spLocks noGrp="1"/>
          </p:cNvSpPr>
          <p:nvPr>
            <p:ph idx="1"/>
          </p:nvPr>
        </p:nvSpPr>
        <p:spPr/>
        <p:txBody>
          <a:bodyPr/>
          <a:lstStyle/>
          <a:p>
            <a:pPr eaLnBrk="1" hangingPunct="1">
              <a:buFont typeface="Monotype Sorts"/>
              <a:buChar char="n"/>
            </a:pPr>
            <a:r>
              <a:rPr lang="en-US" smtClean="0"/>
              <a:t>Teen Second Life</a:t>
            </a:r>
          </a:p>
          <a:p>
            <a:pPr lvl="1" eaLnBrk="1" hangingPunct="1">
              <a:buFont typeface="Monotype Sorts"/>
              <a:buChar char="u"/>
            </a:pPr>
            <a:r>
              <a:rPr lang="en-US" smtClean="0"/>
              <a:t>An international gathering place for teens 13-17 to make friends and to play, learn and create. </a:t>
            </a:r>
          </a:p>
          <a:p>
            <a:pPr eaLnBrk="1" hangingPunct="1">
              <a:buFont typeface="Monotype Sorts"/>
              <a:buChar char="n"/>
            </a:pPr>
            <a:r>
              <a:rPr lang="en-US" smtClean="0"/>
              <a:t>All active players in the second quarter in 2007</a:t>
            </a:r>
          </a:p>
          <a:p>
            <a:pPr lvl="1" eaLnBrk="1" hangingPunct="1">
              <a:buFont typeface="Monotype Sorts"/>
              <a:buChar char="u"/>
            </a:pPr>
            <a:r>
              <a:rPr lang="en-US" smtClean="0"/>
              <a:t>2,456 users and 21,232 friendship</a:t>
            </a:r>
          </a:p>
          <a:p>
            <a:pPr eaLnBrk="1" hangingPunct="1">
              <a:buFont typeface="Monotype Sorts"/>
              <a:buChar char="n"/>
            </a:pPr>
            <a:endParaRPr lang="en-US" smtClean="0"/>
          </a:p>
          <a:p>
            <a:pPr eaLnBrk="1" hangingPunct="1">
              <a:buFont typeface="Monotype Sorts"/>
              <a:buChar char="n"/>
            </a:pPr>
            <a:r>
              <a:rPr lang="en-US" smtClean="0"/>
              <a:t>Do Homophily and Proximity still apply?</a:t>
            </a:r>
          </a:p>
        </p:txBody>
      </p:sp>
      <p:pic>
        <p:nvPicPr>
          <p:cNvPr id="62468" name="Picture 7" descr="NU Logo"/>
          <p:cNvPicPr>
            <a:picLocks noChangeAspect="1" noChangeArrowheads="1"/>
          </p:cNvPicPr>
          <p:nvPr/>
        </p:nvPicPr>
        <p:blipFill>
          <a:blip r:embed="rId3"/>
          <a:srcRect/>
          <a:stretch>
            <a:fillRect/>
          </a:stretch>
        </p:blipFill>
        <p:spPr bwMode="auto">
          <a:xfrm>
            <a:off x="0" y="5897563"/>
            <a:ext cx="960438" cy="960437"/>
          </a:xfrm>
          <a:prstGeom prst="rect">
            <a:avLst/>
          </a:prstGeom>
          <a:noFill/>
          <a:ln w="9525">
            <a:noFill/>
            <a:miter lim="800000"/>
            <a:headEnd/>
            <a:tailEnd/>
          </a:ln>
        </p:spPr>
      </p:pic>
      <p:grpSp>
        <p:nvGrpSpPr>
          <p:cNvPr id="62469" name="Group 9"/>
          <p:cNvGrpSpPr>
            <a:grpSpLocks/>
          </p:cNvGrpSpPr>
          <p:nvPr/>
        </p:nvGrpSpPr>
        <p:grpSpPr bwMode="auto">
          <a:xfrm>
            <a:off x="7467600" y="5903913"/>
            <a:ext cx="1676400" cy="954087"/>
            <a:chOff x="7467600" y="5903893"/>
            <a:chExt cx="1676400" cy="954107"/>
          </a:xfrm>
        </p:grpSpPr>
        <p:pic>
          <p:nvPicPr>
            <p:cNvPr id="62470" name="Picture 3" descr="Sonic logo.jpg"/>
            <p:cNvPicPr>
              <a:picLocks noChangeAspect="1"/>
            </p:cNvPicPr>
            <p:nvPr/>
          </p:nvPicPr>
          <p:blipFill>
            <a:blip r:embed="rId4"/>
            <a:srcRect/>
            <a:stretch>
              <a:fillRect/>
            </a:stretch>
          </p:blipFill>
          <p:spPr bwMode="auto">
            <a:xfrm>
              <a:off x="8229600" y="6259420"/>
              <a:ext cx="855517" cy="293780"/>
            </a:xfrm>
            <a:prstGeom prst="rect">
              <a:avLst/>
            </a:prstGeom>
            <a:noFill/>
            <a:ln w="9525">
              <a:noFill/>
              <a:miter lim="800000"/>
              <a:headEnd/>
              <a:tailEnd/>
            </a:ln>
          </p:spPr>
        </p:pic>
        <p:sp>
          <p:nvSpPr>
            <p:cNvPr id="62471"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4.bmp"/>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p:spPr>
      </p:pic>
      <p:pic>
        <p:nvPicPr>
          <p:cNvPr id="3" name="Picture 2" descr="a3.bmp"/>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p:spPr>
      </p:pic>
      <p:grpSp>
        <p:nvGrpSpPr>
          <p:cNvPr id="63492" name="Group 15"/>
          <p:cNvGrpSpPr>
            <a:grpSpLocks/>
          </p:cNvGrpSpPr>
          <p:nvPr/>
        </p:nvGrpSpPr>
        <p:grpSpPr bwMode="auto">
          <a:xfrm>
            <a:off x="7429500" y="4572000"/>
            <a:ext cx="1638300" cy="993775"/>
            <a:chOff x="7429500" y="5105400"/>
            <a:chExt cx="1638300" cy="993775"/>
          </a:xfrm>
        </p:grpSpPr>
        <p:sp>
          <p:nvSpPr>
            <p:cNvPr id="4" name="Flowchart: Connector 3"/>
            <p:cNvSpPr/>
            <p:nvPr/>
          </p:nvSpPr>
          <p:spPr>
            <a:xfrm>
              <a:off x="8001000" y="5181600"/>
              <a:ext cx="76200" cy="76200"/>
            </a:xfrm>
            <a:prstGeom prst="flowChartConnector">
              <a:avLst/>
            </a:prstGeom>
            <a:solidFill>
              <a:srgbClr val="1111FF"/>
            </a:solidFill>
            <a:ln w="12700">
              <a:solidFill>
                <a:srgbClr val="1111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Flowchart: Connector 4"/>
            <p:cNvSpPr/>
            <p:nvPr/>
          </p:nvSpPr>
          <p:spPr>
            <a:xfrm>
              <a:off x="8001000" y="5562600"/>
              <a:ext cx="76200" cy="76200"/>
            </a:xfrm>
            <a:prstGeom prst="flowChartConnector">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3499" name="TextBox 5"/>
            <p:cNvSpPr txBox="1">
              <a:spLocks noChangeArrowheads="1"/>
            </p:cNvSpPr>
            <p:nvPr/>
          </p:nvSpPr>
          <p:spPr bwMode="auto">
            <a:xfrm>
              <a:off x="8210550" y="5486400"/>
              <a:ext cx="781050" cy="307975"/>
            </a:xfrm>
            <a:prstGeom prst="rect">
              <a:avLst/>
            </a:prstGeom>
            <a:noFill/>
            <a:ln w="9525">
              <a:noFill/>
              <a:miter lim="800000"/>
              <a:headEnd/>
              <a:tailEnd/>
            </a:ln>
          </p:spPr>
          <p:txBody>
            <a:bodyPr wrap="none">
              <a:spAutoFit/>
            </a:bodyPr>
            <a:lstStyle/>
            <a:p>
              <a:pPr eaLnBrk="0" hangingPunct="0"/>
              <a:r>
                <a:rPr lang="en-US" sz="1400"/>
                <a:t>Female</a:t>
              </a:r>
              <a:endParaRPr lang="en-US"/>
            </a:p>
          </p:txBody>
        </p:sp>
        <p:sp>
          <p:nvSpPr>
            <p:cNvPr id="63500" name="TextBox 6"/>
            <p:cNvSpPr txBox="1">
              <a:spLocks noChangeArrowheads="1"/>
            </p:cNvSpPr>
            <p:nvPr/>
          </p:nvSpPr>
          <p:spPr bwMode="auto">
            <a:xfrm>
              <a:off x="8189912" y="5105400"/>
              <a:ext cx="573088" cy="306388"/>
            </a:xfrm>
            <a:prstGeom prst="rect">
              <a:avLst/>
            </a:prstGeom>
            <a:noFill/>
            <a:ln w="9525">
              <a:noFill/>
              <a:miter lim="800000"/>
              <a:headEnd/>
              <a:tailEnd/>
            </a:ln>
          </p:spPr>
          <p:txBody>
            <a:bodyPr wrap="none">
              <a:spAutoFit/>
            </a:bodyPr>
            <a:lstStyle/>
            <a:p>
              <a:pPr eaLnBrk="0" hangingPunct="0"/>
              <a:r>
                <a:rPr lang="en-US" sz="1400"/>
                <a:t>Male</a:t>
              </a:r>
              <a:endParaRPr lang="en-US"/>
            </a:p>
          </p:txBody>
        </p:sp>
        <p:sp>
          <p:nvSpPr>
            <p:cNvPr id="63501" name="TextBox 7"/>
            <p:cNvSpPr txBox="1">
              <a:spLocks noChangeArrowheads="1"/>
            </p:cNvSpPr>
            <p:nvPr/>
          </p:nvSpPr>
          <p:spPr bwMode="auto">
            <a:xfrm>
              <a:off x="7429500" y="5791200"/>
              <a:ext cx="1638300" cy="307975"/>
            </a:xfrm>
            <a:prstGeom prst="rect">
              <a:avLst/>
            </a:prstGeom>
            <a:noFill/>
            <a:ln w="9525">
              <a:noFill/>
              <a:miter lim="800000"/>
              <a:headEnd/>
              <a:tailEnd/>
            </a:ln>
          </p:spPr>
          <p:txBody>
            <a:bodyPr wrap="none">
              <a:spAutoFit/>
            </a:bodyPr>
            <a:lstStyle/>
            <a:p>
              <a:pPr eaLnBrk="0" hangingPunct="0"/>
              <a:r>
                <a:rPr lang="en-US" sz="1400"/>
                <a:t>Size indicates age</a:t>
              </a:r>
              <a:endParaRPr lang="en-US"/>
            </a:p>
          </p:txBody>
        </p:sp>
      </p:grpSp>
      <p:pic>
        <p:nvPicPr>
          <p:cNvPr id="63493" name="Picture 7" descr="NU Logo"/>
          <p:cNvPicPr>
            <a:picLocks noChangeAspect="1" noChangeArrowheads="1"/>
          </p:cNvPicPr>
          <p:nvPr/>
        </p:nvPicPr>
        <p:blipFill>
          <a:blip r:embed="rId5"/>
          <a:srcRect/>
          <a:stretch>
            <a:fillRect/>
          </a:stretch>
        </p:blipFill>
        <p:spPr bwMode="auto">
          <a:xfrm>
            <a:off x="0" y="5897563"/>
            <a:ext cx="960438" cy="960437"/>
          </a:xfrm>
          <a:prstGeom prst="rect">
            <a:avLst/>
          </a:prstGeom>
          <a:noFill/>
          <a:ln w="9525">
            <a:noFill/>
            <a:miter lim="800000"/>
            <a:headEnd/>
            <a:tailEnd/>
          </a:ln>
        </p:spPr>
      </p:pic>
      <p:grpSp>
        <p:nvGrpSpPr>
          <p:cNvPr id="63494" name="Group 9"/>
          <p:cNvGrpSpPr>
            <a:grpSpLocks/>
          </p:cNvGrpSpPr>
          <p:nvPr/>
        </p:nvGrpSpPr>
        <p:grpSpPr bwMode="auto">
          <a:xfrm>
            <a:off x="7467600" y="5903913"/>
            <a:ext cx="1676400" cy="954087"/>
            <a:chOff x="7467600" y="5903893"/>
            <a:chExt cx="1676400" cy="954107"/>
          </a:xfrm>
        </p:grpSpPr>
        <p:pic>
          <p:nvPicPr>
            <p:cNvPr id="63495" name="Picture 3" descr="Sonic logo.jpg"/>
            <p:cNvPicPr>
              <a:picLocks noChangeAspect="1"/>
            </p:cNvPicPr>
            <p:nvPr/>
          </p:nvPicPr>
          <p:blipFill>
            <a:blip r:embed="rId6"/>
            <a:srcRect/>
            <a:stretch>
              <a:fillRect/>
            </a:stretch>
          </p:blipFill>
          <p:spPr bwMode="auto">
            <a:xfrm>
              <a:off x="8229600" y="6259420"/>
              <a:ext cx="855517" cy="293780"/>
            </a:xfrm>
            <a:prstGeom prst="rect">
              <a:avLst/>
            </a:prstGeom>
            <a:noFill/>
            <a:ln w="9525">
              <a:noFill/>
              <a:miter lim="800000"/>
              <a:headEnd/>
              <a:tailEnd/>
            </a:ln>
          </p:spPr>
        </p:pic>
        <p:sp>
          <p:nvSpPr>
            <p:cNvPr id="63496"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143000" y="76200"/>
            <a:ext cx="7772400" cy="1143000"/>
          </a:xfrm>
        </p:spPr>
        <p:txBody>
          <a:bodyPr/>
          <a:lstStyle/>
          <a:p>
            <a:pPr eaLnBrk="1" hangingPunct="1"/>
            <a:r>
              <a:rPr lang="en-US" smtClean="0"/>
              <a:t>Hypotheses Tested</a:t>
            </a:r>
          </a:p>
        </p:txBody>
      </p:sp>
      <p:sp>
        <p:nvSpPr>
          <p:cNvPr id="64515" name="Content Placeholder 2"/>
          <p:cNvSpPr>
            <a:spLocks noGrp="1"/>
          </p:cNvSpPr>
          <p:nvPr>
            <p:ph idx="1"/>
          </p:nvPr>
        </p:nvSpPr>
        <p:spPr>
          <a:xfrm>
            <a:off x="762000" y="1447800"/>
            <a:ext cx="8001000" cy="4648200"/>
          </a:xfrm>
        </p:spPr>
        <p:txBody>
          <a:bodyPr/>
          <a:lstStyle/>
          <a:p>
            <a:pPr eaLnBrk="1" hangingPunct="1">
              <a:buFont typeface="Wingdings" pitchFamily="2" charset="2"/>
              <a:buChar char="ü"/>
            </a:pPr>
            <a:r>
              <a:rPr lang="en-US" sz="2400" b="1" i="1" smtClean="0"/>
              <a:t>H1:</a:t>
            </a:r>
            <a:r>
              <a:rPr lang="en-US" sz="2400" i="1" smtClean="0"/>
              <a:t> Friendship ties are not random.</a:t>
            </a:r>
            <a:endParaRPr lang="en-US" sz="2400" smtClean="0"/>
          </a:p>
          <a:p>
            <a:pPr eaLnBrk="1" hangingPunct="1">
              <a:buFont typeface="Wingdings" pitchFamily="2" charset="2"/>
              <a:buChar char="ü"/>
            </a:pPr>
            <a:r>
              <a:rPr lang="en-US" sz="2400" b="1" i="1" smtClean="0"/>
              <a:t>H2: </a:t>
            </a:r>
            <a:r>
              <a:rPr lang="en-US" sz="2400" i="1" smtClean="0"/>
              <a:t>Geographic proximity is positively associated with friendship formation.</a:t>
            </a:r>
          </a:p>
          <a:p>
            <a:pPr eaLnBrk="1" hangingPunct="1">
              <a:buFont typeface="Wingdings" pitchFamily="2" charset="2"/>
              <a:buChar char="ü"/>
            </a:pPr>
            <a:r>
              <a:rPr lang="en-US" sz="2400" b="1" i="1" smtClean="0"/>
              <a:t>H3:</a:t>
            </a:r>
            <a:r>
              <a:rPr lang="en-US" sz="2400" i="1" smtClean="0"/>
              <a:t> Digital proximity (time spent online) is positively associated with friendship formation.</a:t>
            </a:r>
            <a:endParaRPr lang="en-US" sz="2400" smtClean="0"/>
          </a:p>
          <a:p>
            <a:pPr eaLnBrk="1" hangingPunct="1">
              <a:buFont typeface="Wingdings" pitchFamily="2" charset="2"/>
              <a:buChar char="ü"/>
            </a:pPr>
            <a:r>
              <a:rPr lang="en-US" sz="2400" b="1" i="1" smtClean="0"/>
              <a:t>H4:</a:t>
            </a:r>
            <a:r>
              <a:rPr lang="en-US" sz="2400" i="1" smtClean="0"/>
              <a:t> Temporal proximity (joining at similar times) is positively associated with friendship formation.</a:t>
            </a:r>
          </a:p>
          <a:p>
            <a:pPr eaLnBrk="1" hangingPunct="1">
              <a:buFont typeface="Wingdings" pitchFamily="2" charset="2"/>
              <a:buChar char="ü"/>
            </a:pPr>
            <a:r>
              <a:rPr lang="en-US" sz="2400" b="1" i="1" smtClean="0"/>
              <a:t>H5: </a:t>
            </a:r>
            <a:r>
              <a:rPr lang="en-US" sz="2400" i="1" smtClean="0"/>
              <a:t>Age homophily are more likely to form friendships  </a:t>
            </a:r>
            <a:r>
              <a:rPr lang="en-US" sz="2000" i="1" smtClean="0"/>
              <a:t>(though not very strong)</a:t>
            </a:r>
            <a:endParaRPr lang="en-US" sz="2400" smtClean="0"/>
          </a:p>
          <a:p>
            <a:pPr eaLnBrk="1" hangingPunct="1">
              <a:buFont typeface="Wingdings" pitchFamily="2" charset="2"/>
              <a:buChar char="ü"/>
            </a:pPr>
            <a:r>
              <a:rPr lang="en-US" sz="2400" b="1" i="1" smtClean="0"/>
              <a:t>H6:</a:t>
            </a:r>
            <a:r>
              <a:rPr lang="en-US" sz="2400" i="1" smtClean="0"/>
              <a:t> Friendships tend to be balanced (friend of a friend). </a:t>
            </a:r>
            <a:endParaRPr lang="en-US" sz="2400" smtClean="0"/>
          </a:p>
        </p:txBody>
      </p:sp>
      <p:pic>
        <p:nvPicPr>
          <p:cNvPr id="64516" name="Picture 7" descr="NU Logo"/>
          <p:cNvPicPr>
            <a:picLocks noChangeAspect="1" noChangeArrowheads="1"/>
          </p:cNvPicPr>
          <p:nvPr/>
        </p:nvPicPr>
        <p:blipFill>
          <a:blip r:embed="rId3"/>
          <a:srcRect/>
          <a:stretch>
            <a:fillRect/>
          </a:stretch>
        </p:blipFill>
        <p:spPr bwMode="auto">
          <a:xfrm>
            <a:off x="0" y="5897563"/>
            <a:ext cx="960438" cy="960437"/>
          </a:xfrm>
          <a:prstGeom prst="rect">
            <a:avLst/>
          </a:prstGeom>
          <a:noFill/>
          <a:ln w="9525">
            <a:noFill/>
            <a:miter lim="800000"/>
            <a:headEnd/>
            <a:tailEnd/>
          </a:ln>
        </p:spPr>
      </p:pic>
      <p:grpSp>
        <p:nvGrpSpPr>
          <p:cNvPr id="64517" name="Group 9"/>
          <p:cNvGrpSpPr>
            <a:grpSpLocks/>
          </p:cNvGrpSpPr>
          <p:nvPr/>
        </p:nvGrpSpPr>
        <p:grpSpPr bwMode="auto">
          <a:xfrm>
            <a:off x="7467600" y="5903913"/>
            <a:ext cx="1676400" cy="954087"/>
            <a:chOff x="7467600" y="5903893"/>
            <a:chExt cx="1676400" cy="954107"/>
          </a:xfrm>
        </p:grpSpPr>
        <p:pic>
          <p:nvPicPr>
            <p:cNvPr id="64518" name="Picture 3" descr="Sonic logo.jpg"/>
            <p:cNvPicPr>
              <a:picLocks noChangeAspect="1"/>
            </p:cNvPicPr>
            <p:nvPr/>
          </p:nvPicPr>
          <p:blipFill>
            <a:blip r:embed="rId4"/>
            <a:srcRect/>
            <a:stretch>
              <a:fillRect/>
            </a:stretch>
          </p:blipFill>
          <p:spPr bwMode="auto">
            <a:xfrm>
              <a:off x="8229600" y="6259420"/>
              <a:ext cx="855517" cy="293780"/>
            </a:xfrm>
            <a:prstGeom prst="rect">
              <a:avLst/>
            </a:prstGeom>
            <a:noFill/>
            <a:ln w="9525">
              <a:noFill/>
              <a:miter lim="800000"/>
              <a:headEnd/>
              <a:tailEnd/>
            </a:ln>
          </p:spPr>
        </p:pic>
        <p:sp>
          <p:nvSpPr>
            <p:cNvPr id="64519"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1752600"/>
            <a:ext cx="9144000" cy="4572000"/>
          </a:xfrm>
        </p:spPr>
        <p:txBody>
          <a:bodyPr/>
          <a:lstStyle/>
          <a:p>
            <a:pPr eaLnBrk="1" hangingPunct="1"/>
            <a:r>
              <a:rPr lang="en-US" sz="3200" smtClean="0"/>
              <a:t>Tobacco Research: </a:t>
            </a:r>
            <a:r>
              <a:rPr lang="en-US" sz="3200" smtClean="0">
                <a:hlinkClick r:id="rId3"/>
              </a:rPr>
              <a:t>TobIG Demo</a:t>
            </a:r>
            <a:r>
              <a:rPr lang="en-US" sz="3200" smtClean="0"/>
              <a:t/>
            </a:r>
            <a:br>
              <a:rPr lang="en-US" sz="3200" smtClean="0"/>
            </a:br>
            <a:r>
              <a:rPr lang="en-US" sz="3200" smtClean="0"/>
              <a:t/>
            </a:r>
            <a:br>
              <a:rPr lang="en-US" sz="3200" smtClean="0"/>
            </a:br>
            <a:r>
              <a:rPr lang="en-US" sz="3200" smtClean="0"/>
              <a:t>Computational Nanotechnology: </a:t>
            </a:r>
            <a:r>
              <a:rPr lang="en-US" sz="3200" smtClean="0">
                <a:hlinkClick r:id="rId4"/>
              </a:rPr>
              <a:t>nanoHUB Demo</a:t>
            </a:r>
            <a:r>
              <a:rPr lang="en-US" sz="3200" smtClean="0"/>
              <a:t/>
            </a:r>
            <a:br>
              <a:rPr lang="en-US" sz="3200" smtClean="0"/>
            </a:br>
            <a:r>
              <a:rPr lang="en-US" sz="3200" smtClean="0"/>
              <a:t/>
            </a:r>
            <a:br>
              <a:rPr lang="en-US" sz="3200" smtClean="0"/>
            </a:br>
            <a:r>
              <a:rPr lang="en-US" sz="3200" smtClean="0"/>
              <a:t>Cyberinfrastructure: </a:t>
            </a:r>
            <a:r>
              <a:rPr lang="en-US" sz="3200" smtClean="0">
                <a:hlinkClick r:id="rId5"/>
              </a:rPr>
              <a:t>CI-Scope Demo</a:t>
            </a:r>
            <a:r>
              <a:rPr lang="en-US" sz="3200" smtClean="0"/>
              <a:t/>
            </a:r>
            <a:br>
              <a:rPr lang="en-US" sz="3200" smtClean="0"/>
            </a:br>
            <a:r>
              <a:rPr lang="en-US" sz="3200" smtClean="0"/>
              <a:t/>
            </a:r>
            <a:br>
              <a:rPr lang="en-US" sz="3200" smtClean="0"/>
            </a:br>
            <a:r>
              <a:rPr lang="en-US" sz="3200" smtClean="0"/>
              <a:t>Oncofertility: </a:t>
            </a:r>
            <a:r>
              <a:rPr lang="en-US" sz="3200" smtClean="0">
                <a:hlinkClick r:id="rId6"/>
              </a:rPr>
              <a:t>Onco-IKNOW</a:t>
            </a:r>
            <a:endParaRPr lang="en-US" sz="3200" smtClean="0"/>
          </a:p>
        </p:txBody>
      </p:sp>
      <p:sp>
        <p:nvSpPr>
          <p:cNvPr id="3" name="Rectangle 2"/>
          <p:cNvSpPr txBox="1">
            <a:spLocks noChangeArrowheads="1"/>
          </p:cNvSpPr>
          <p:nvPr/>
        </p:nvSpPr>
        <p:spPr bwMode="auto">
          <a:xfrm>
            <a:off x="0" y="228600"/>
            <a:ext cx="9144000" cy="1143000"/>
          </a:xfrm>
          <a:prstGeom prst="rect">
            <a:avLst/>
          </a:prstGeom>
          <a:noFill/>
          <a:ln w="9525">
            <a:noFill/>
            <a:miter lim="800000"/>
            <a:headEnd/>
            <a:tailEnd/>
          </a:ln>
        </p:spPr>
        <p:txBody>
          <a:bodyPr anchor="ctr"/>
          <a:lstStyle/>
          <a:p>
            <a:pPr algn="ctr">
              <a:defRPr/>
            </a:pPr>
            <a:r>
              <a:rPr lang="en-US" sz="3600" b="1" kern="0">
                <a:solidFill>
                  <a:schemeClr val="tx2"/>
                </a:solidFill>
                <a:latin typeface="Arial" pitchFamily="34" charset="0"/>
                <a:ea typeface="+mj-ea"/>
              </a:rPr>
              <a:t>From Understanding </a:t>
            </a:r>
            <a:r>
              <a:rPr lang="en-US" sz="3600" b="1" kern="0" dirty="0">
                <a:solidFill>
                  <a:schemeClr val="tx2"/>
                </a:solidFill>
                <a:latin typeface="Arial" pitchFamily="34" charset="0"/>
                <a:ea typeface="+mj-ea"/>
              </a:rPr>
              <a:t>to Enabling Networks in … </a:t>
            </a:r>
          </a:p>
        </p:txBody>
      </p:sp>
      <p:pic>
        <p:nvPicPr>
          <p:cNvPr id="65540" name="Picture 7" descr="NU Logo"/>
          <p:cNvPicPr>
            <a:picLocks noChangeAspect="1" noChangeArrowheads="1"/>
          </p:cNvPicPr>
          <p:nvPr/>
        </p:nvPicPr>
        <p:blipFill>
          <a:blip r:embed="rId7"/>
          <a:srcRect/>
          <a:stretch>
            <a:fillRect/>
          </a:stretch>
        </p:blipFill>
        <p:spPr bwMode="auto">
          <a:xfrm>
            <a:off x="0" y="5897563"/>
            <a:ext cx="960438" cy="960437"/>
          </a:xfrm>
          <a:prstGeom prst="rect">
            <a:avLst/>
          </a:prstGeom>
          <a:noFill/>
          <a:ln w="9525">
            <a:noFill/>
            <a:miter lim="800000"/>
            <a:headEnd/>
            <a:tailEnd/>
          </a:ln>
        </p:spPr>
      </p:pic>
      <p:grpSp>
        <p:nvGrpSpPr>
          <p:cNvPr id="65541" name="Group 9"/>
          <p:cNvGrpSpPr>
            <a:grpSpLocks/>
          </p:cNvGrpSpPr>
          <p:nvPr/>
        </p:nvGrpSpPr>
        <p:grpSpPr bwMode="auto">
          <a:xfrm>
            <a:off x="7467600" y="5903913"/>
            <a:ext cx="1676400" cy="954087"/>
            <a:chOff x="7467600" y="5903893"/>
            <a:chExt cx="1676400" cy="954107"/>
          </a:xfrm>
        </p:grpSpPr>
        <p:pic>
          <p:nvPicPr>
            <p:cNvPr id="65542" name="Picture 3" descr="Sonic logo.jpg"/>
            <p:cNvPicPr>
              <a:picLocks noChangeAspect="1"/>
            </p:cNvPicPr>
            <p:nvPr/>
          </p:nvPicPr>
          <p:blipFill>
            <a:blip r:embed="rId8"/>
            <a:srcRect/>
            <a:stretch>
              <a:fillRect/>
            </a:stretch>
          </p:blipFill>
          <p:spPr bwMode="auto">
            <a:xfrm>
              <a:off x="8229600" y="6259420"/>
              <a:ext cx="855517" cy="293780"/>
            </a:xfrm>
            <a:prstGeom prst="rect">
              <a:avLst/>
            </a:prstGeom>
            <a:noFill/>
            <a:ln w="9525">
              <a:noFill/>
              <a:miter lim="800000"/>
              <a:headEnd/>
              <a:tailEnd/>
            </a:ln>
          </p:spPr>
        </p:pic>
        <p:sp>
          <p:nvSpPr>
            <p:cNvPr id="65543"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762000" y="152400"/>
            <a:ext cx="7772400" cy="838200"/>
          </a:xfrm>
          <a:prstGeom prst="rect">
            <a:avLst/>
          </a:prstGeom>
          <a:noFill/>
          <a:ln w="9525">
            <a:noFill/>
            <a:miter lim="800000"/>
            <a:headEnd/>
            <a:tailEnd/>
          </a:ln>
        </p:spPr>
        <p:txBody>
          <a:bodyPr lIns="92075" tIns="46038" rIns="92075" bIns="46038" anchor="ctr"/>
          <a:lstStyle/>
          <a:p>
            <a:pPr algn="ctr" eaLnBrk="0" hangingPunct="0"/>
            <a:r>
              <a:rPr lang="en-US" sz="4400" dirty="0">
                <a:solidFill>
                  <a:schemeClr val="tx2"/>
                </a:solidFill>
              </a:rPr>
              <a:t>Summary</a:t>
            </a:r>
          </a:p>
        </p:txBody>
      </p:sp>
      <p:sp>
        <p:nvSpPr>
          <p:cNvPr id="1114115" name="Rectangle 3"/>
          <p:cNvSpPr>
            <a:spLocks noChangeArrowheads="1"/>
          </p:cNvSpPr>
          <p:nvPr/>
        </p:nvSpPr>
        <p:spPr bwMode="auto">
          <a:xfrm>
            <a:off x="838200" y="1295400"/>
            <a:ext cx="7772400" cy="4876800"/>
          </a:xfrm>
          <a:prstGeom prst="rect">
            <a:avLst/>
          </a:prstGeom>
          <a:noFill/>
          <a:ln w="9525">
            <a:noFill/>
            <a:miter lim="800000"/>
            <a:headEnd/>
            <a:tailEnd/>
          </a:ln>
          <a:effectLst/>
        </p:spPr>
        <p:txBody>
          <a:bodyPr lIns="92075" tIns="46038" rIns="92075" bIns="46038"/>
          <a:lstStyle/>
          <a:p>
            <a:pPr marL="342900" indent="-342900" eaLnBrk="0" hangingPunct="0">
              <a:lnSpc>
                <a:spcPct val="90000"/>
              </a:lnSpc>
              <a:spcBef>
                <a:spcPct val="20000"/>
              </a:spcBef>
              <a:buClr>
                <a:schemeClr val="tx2"/>
              </a:buClr>
              <a:buSzPct val="75000"/>
              <a:buFont typeface="Monotype Sorts" pitchFamily="2" charset="2"/>
              <a:buChar char="n"/>
              <a:defRPr/>
            </a:pPr>
            <a:r>
              <a:rPr lang="en-US" sz="1800" dirty="0">
                <a:effectLst>
                  <a:outerShdw blurRad="38100" dist="38100" dir="2700000" algn="tl">
                    <a:srgbClr val="000000"/>
                  </a:outerShdw>
                </a:effectLst>
                <a:cs typeface="+mn-cs"/>
              </a:rPr>
              <a:t>Web Science is well poised to make a quantum intellectual leap by facilitating collaboration that leverages recent advances in:</a:t>
            </a:r>
          </a:p>
          <a:p>
            <a:pPr marL="342900" indent="-342900" eaLnBrk="0" hangingPunct="0">
              <a:lnSpc>
                <a:spcPct val="90000"/>
              </a:lnSpc>
              <a:spcBef>
                <a:spcPct val="20000"/>
              </a:spcBef>
              <a:buClr>
                <a:schemeClr val="tx2"/>
              </a:buClr>
              <a:buSzPct val="75000"/>
              <a:buFont typeface="Monotype Sorts" pitchFamily="2" charset="2"/>
              <a:buNone/>
              <a:defRPr/>
            </a:pPr>
            <a:endParaRPr lang="en-US" sz="1800" dirty="0">
              <a:effectLst>
                <a:outerShdw blurRad="38100" dist="38100" dir="2700000" algn="tl">
                  <a:srgbClr val="000000"/>
                </a:outerShdw>
              </a:effectLst>
              <a:cs typeface="+mn-cs"/>
            </a:endParaRPr>
          </a:p>
          <a:p>
            <a:pPr marL="742950" lvl="1" indent="-285750" eaLnBrk="0" hangingPunct="0">
              <a:lnSpc>
                <a:spcPct val="90000"/>
              </a:lnSpc>
              <a:spcBef>
                <a:spcPct val="20000"/>
              </a:spcBef>
              <a:buClr>
                <a:schemeClr val="folHlink"/>
              </a:buClr>
              <a:buSzPct val="75000"/>
              <a:buFont typeface="Monotype Sorts" pitchFamily="2" charset="2"/>
              <a:buChar char="u"/>
              <a:defRPr/>
            </a:pPr>
            <a:r>
              <a:rPr lang="en-US" sz="1800" b="1" dirty="0">
                <a:effectLst>
                  <a:outerShdw blurRad="38100" dist="38100" dir="2700000" algn="tl">
                    <a:srgbClr val="000000"/>
                  </a:outerShdw>
                </a:effectLst>
                <a:cs typeface="+mn-cs"/>
              </a:rPr>
              <a:t>Theories</a:t>
            </a:r>
            <a:r>
              <a:rPr lang="en-US" sz="1800" dirty="0">
                <a:effectLst>
                  <a:outerShdw blurRad="38100" dist="38100" dir="2700000" algn="tl">
                    <a:srgbClr val="000000"/>
                  </a:outerShdw>
                </a:effectLst>
                <a:cs typeface="+mn-cs"/>
              </a:rPr>
              <a:t>: Theories about the social motivations for creating, maintaining, dissolving and re-creating links in multidimensional networks</a:t>
            </a:r>
          </a:p>
          <a:p>
            <a:pPr marL="742950" lvl="1" indent="-285750" eaLnBrk="0" hangingPunct="0">
              <a:lnSpc>
                <a:spcPct val="90000"/>
              </a:lnSpc>
              <a:spcBef>
                <a:spcPct val="20000"/>
              </a:spcBef>
              <a:buClr>
                <a:schemeClr val="folHlink"/>
              </a:buClr>
              <a:buSzPct val="75000"/>
              <a:buFont typeface="Monotype Sorts" pitchFamily="2" charset="2"/>
              <a:buNone/>
              <a:defRPr/>
            </a:pPr>
            <a:endParaRPr lang="en-US" sz="1800" dirty="0">
              <a:effectLst>
                <a:outerShdw blurRad="38100" dist="38100" dir="2700000" algn="tl">
                  <a:srgbClr val="000000"/>
                </a:outerShdw>
              </a:effectLst>
              <a:cs typeface="+mn-cs"/>
            </a:endParaRPr>
          </a:p>
          <a:p>
            <a:pPr marL="742950" lvl="1" indent="-285750" eaLnBrk="0" hangingPunct="0">
              <a:lnSpc>
                <a:spcPct val="90000"/>
              </a:lnSpc>
              <a:spcBef>
                <a:spcPct val="20000"/>
              </a:spcBef>
              <a:buClr>
                <a:schemeClr val="folHlink"/>
              </a:buClr>
              <a:buSzPct val="75000"/>
              <a:buFont typeface="Monotype Sorts" pitchFamily="2" charset="2"/>
              <a:buChar char="u"/>
              <a:defRPr/>
            </a:pPr>
            <a:r>
              <a:rPr lang="en-US" sz="1800" b="1" dirty="0">
                <a:effectLst>
                  <a:outerShdw blurRad="38100" dist="38100" dir="2700000" algn="tl">
                    <a:srgbClr val="000000"/>
                  </a:outerShdw>
                </a:effectLst>
                <a:cs typeface="+mn-cs"/>
              </a:rPr>
              <a:t>Data</a:t>
            </a:r>
            <a:r>
              <a:rPr lang="en-US" sz="1800" dirty="0">
                <a:effectLst>
                  <a:outerShdw blurRad="38100" dist="38100" dir="2700000" algn="tl">
                    <a:srgbClr val="000000"/>
                  </a:outerShdw>
                </a:effectLst>
                <a:cs typeface="+mn-cs"/>
              </a:rPr>
              <a:t>: Developments in Semantic Web/Web 2.0</a:t>
            </a:r>
            <a:r>
              <a:rPr lang="en-US" sz="1800" dirty="0">
                <a:solidFill>
                  <a:srgbClr val="FFFF00"/>
                </a:solidFill>
                <a:effectLst>
                  <a:outerShdw blurRad="38100" dist="38100" dir="2700000" algn="tl">
                    <a:srgbClr val="000000"/>
                  </a:outerShdw>
                </a:effectLst>
                <a:cs typeface="+mn-cs"/>
              </a:rPr>
              <a:t> </a:t>
            </a:r>
            <a:r>
              <a:rPr lang="en-US" sz="1800" dirty="0">
                <a:effectLst>
                  <a:outerShdw blurRad="38100" dist="38100" dir="2700000" algn="tl">
                    <a:srgbClr val="000000"/>
                  </a:outerShdw>
                </a:effectLst>
                <a:cs typeface="+mn-cs"/>
              </a:rPr>
              <a:t>provide the technological capability to capture, store and query relational metadata needed to more effectively understand and enable communities.</a:t>
            </a:r>
          </a:p>
          <a:p>
            <a:pPr marL="742950" lvl="1" indent="-285750" eaLnBrk="0" hangingPunct="0">
              <a:lnSpc>
                <a:spcPct val="90000"/>
              </a:lnSpc>
              <a:spcBef>
                <a:spcPct val="20000"/>
              </a:spcBef>
              <a:buClr>
                <a:schemeClr val="folHlink"/>
              </a:buClr>
              <a:buSzPct val="75000"/>
              <a:buFont typeface="Monotype Sorts" pitchFamily="2" charset="2"/>
              <a:buNone/>
              <a:defRPr/>
            </a:pPr>
            <a:endParaRPr lang="en-US" sz="1800" dirty="0">
              <a:effectLst>
                <a:outerShdw blurRad="38100" dist="38100" dir="2700000" algn="tl">
                  <a:srgbClr val="000000"/>
                </a:outerShdw>
              </a:effectLst>
              <a:cs typeface="+mn-cs"/>
            </a:endParaRPr>
          </a:p>
          <a:p>
            <a:pPr marL="742950" lvl="1" indent="-285750" eaLnBrk="0" hangingPunct="0">
              <a:lnSpc>
                <a:spcPct val="90000"/>
              </a:lnSpc>
              <a:spcBef>
                <a:spcPct val="20000"/>
              </a:spcBef>
              <a:buClr>
                <a:schemeClr val="folHlink"/>
              </a:buClr>
              <a:buSzPct val="75000"/>
              <a:buFont typeface="Monotype Sorts" pitchFamily="2" charset="2"/>
              <a:buChar char="u"/>
              <a:defRPr/>
            </a:pPr>
            <a:r>
              <a:rPr lang="en-US" sz="1800" b="1" dirty="0">
                <a:effectLst>
                  <a:outerShdw blurRad="38100" dist="38100" dir="2700000" algn="tl">
                    <a:srgbClr val="000000"/>
                  </a:outerShdw>
                </a:effectLst>
                <a:cs typeface="+mn-cs"/>
              </a:rPr>
              <a:t>Methods</a:t>
            </a:r>
            <a:r>
              <a:rPr lang="en-US" sz="1800" dirty="0">
                <a:effectLst>
                  <a:outerShdw blurRad="38100" dist="38100" dir="2700000" algn="tl">
                    <a:srgbClr val="000000"/>
                  </a:outerShdw>
                </a:effectLst>
                <a:cs typeface="+mn-cs"/>
              </a:rPr>
              <a:t>: </a:t>
            </a:r>
            <a:r>
              <a:rPr lang="en-US" sz="1800" dirty="0" smtClean="0">
                <a:effectLst>
                  <a:outerShdw blurRad="38100" dist="38100" dir="2700000" algn="tl">
                    <a:srgbClr val="000000"/>
                  </a:outerShdw>
                </a:effectLst>
                <a:cs typeface="+mn-cs"/>
              </a:rPr>
              <a:t>Ensemble of qualitative and quantitative methods (exponential </a:t>
            </a:r>
            <a:r>
              <a:rPr lang="en-US" sz="1800" dirty="0">
                <a:effectLst>
                  <a:outerShdw blurRad="38100" dist="38100" dir="2700000" algn="tl">
                    <a:srgbClr val="000000"/>
                  </a:outerShdw>
                </a:effectLst>
                <a:cs typeface="+mn-cs"/>
              </a:rPr>
              <a:t>random graph modeling (p*) </a:t>
            </a:r>
            <a:r>
              <a:rPr lang="en-US" sz="1800" dirty="0" smtClean="0">
                <a:effectLst>
                  <a:outerShdw blurRad="38100" dist="38100" dir="2700000" algn="tl">
                    <a:srgbClr val="000000"/>
                  </a:outerShdw>
                </a:effectLst>
                <a:cs typeface="+mn-cs"/>
              </a:rPr>
              <a:t>techniques) enable </a:t>
            </a:r>
            <a:r>
              <a:rPr lang="en-US" sz="1800" dirty="0">
                <a:effectLst>
                  <a:outerShdw blurRad="38100" dist="38100" dir="2700000" algn="tl">
                    <a:srgbClr val="000000"/>
                  </a:outerShdw>
                </a:effectLst>
                <a:cs typeface="+mn-cs"/>
              </a:rPr>
              <a:t>theoretically grounded network recommendations</a:t>
            </a:r>
          </a:p>
          <a:p>
            <a:pPr marL="742950" lvl="1" indent="-285750" eaLnBrk="0" hangingPunct="0">
              <a:lnSpc>
                <a:spcPct val="90000"/>
              </a:lnSpc>
              <a:spcBef>
                <a:spcPct val="20000"/>
              </a:spcBef>
              <a:buClr>
                <a:schemeClr val="folHlink"/>
              </a:buClr>
              <a:buSzPct val="75000"/>
              <a:buFont typeface="Monotype Sorts" pitchFamily="2" charset="2"/>
              <a:buChar char="u"/>
              <a:defRPr/>
            </a:pPr>
            <a:endParaRPr lang="en-US" sz="1800" dirty="0">
              <a:effectLst>
                <a:outerShdw blurRad="38100" dist="38100" dir="2700000" algn="tl">
                  <a:srgbClr val="000000"/>
                </a:outerShdw>
              </a:effectLst>
              <a:cs typeface="+mn-cs"/>
            </a:endParaRPr>
          </a:p>
          <a:p>
            <a:pPr marL="742950" lvl="1" indent="-285750" eaLnBrk="0" hangingPunct="0">
              <a:lnSpc>
                <a:spcPct val="90000"/>
              </a:lnSpc>
              <a:spcBef>
                <a:spcPct val="20000"/>
              </a:spcBef>
              <a:buClr>
                <a:schemeClr val="folHlink"/>
              </a:buClr>
              <a:buSzPct val="75000"/>
              <a:buFont typeface="Monotype Sorts" pitchFamily="2" charset="2"/>
              <a:buChar char="u"/>
              <a:defRPr/>
            </a:pPr>
            <a:r>
              <a:rPr lang="en-US" sz="1800" b="1" dirty="0">
                <a:effectLst>
                  <a:outerShdw blurRad="38100" dist="38100" dir="2700000" algn="tl">
                    <a:srgbClr val="000000"/>
                  </a:outerShdw>
                </a:effectLst>
                <a:cs typeface="+mn-cs"/>
              </a:rPr>
              <a:t>Computational infrastructure</a:t>
            </a:r>
            <a:r>
              <a:rPr lang="en-US" sz="1800" dirty="0">
                <a:effectLst>
                  <a:outerShdw blurRad="38100" dist="38100" dir="2700000" algn="tl">
                    <a:srgbClr val="000000"/>
                  </a:outerShdw>
                </a:effectLst>
                <a:cs typeface="+mn-cs"/>
              </a:rPr>
              <a:t>: Cloud computing and </a:t>
            </a:r>
            <a:r>
              <a:rPr lang="en-US" sz="1800" dirty="0" err="1">
                <a:effectLst>
                  <a:outerShdw blurRad="38100" dist="38100" dir="2700000" algn="tl">
                    <a:srgbClr val="000000"/>
                  </a:outerShdw>
                </a:effectLst>
                <a:cs typeface="+mn-cs"/>
              </a:rPr>
              <a:t>petascale</a:t>
            </a:r>
            <a:r>
              <a:rPr lang="en-US" sz="1800" dirty="0">
                <a:effectLst>
                  <a:outerShdw blurRad="38100" dist="38100" dir="2700000" algn="tl">
                    <a:srgbClr val="000000"/>
                  </a:outerShdw>
                </a:effectLst>
                <a:cs typeface="+mn-cs"/>
              </a:rPr>
              <a:t> applications </a:t>
            </a:r>
            <a:r>
              <a:rPr lang="en-US" sz="1800" dirty="0" smtClean="0">
                <a:effectLst>
                  <a:outerShdw blurRad="38100" dist="38100" dir="2700000" algn="tl">
                    <a:srgbClr val="000000"/>
                  </a:outerShdw>
                </a:effectLst>
                <a:cs typeface="+mn-cs"/>
              </a:rPr>
              <a:t>are critical to face the computational challenges in analyzing the </a:t>
            </a:r>
            <a:r>
              <a:rPr lang="en-US" sz="1800" dirty="0">
                <a:effectLst>
                  <a:outerShdw blurRad="38100" dist="38100" dir="2700000" algn="tl">
                    <a:srgbClr val="000000"/>
                  </a:outerShdw>
                </a:effectLst>
                <a:cs typeface="+mn-cs"/>
              </a:rPr>
              <a:t>data</a:t>
            </a:r>
          </a:p>
          <a:p>
            <a:pPr marL="742950" lvl="1" indent="-285750" eaLnBrk="0" hangingPunct="0">
              <a:lnSpc>
                <a:spcPct val="90000"/>
              </a:lnSpc>
              <a:spcBef>
                <a:spcPct val="20000"/>
              </a:spcBef>
              <a:buClr>
                <a:schemeClr val="folHlink"/>
              </a:buClr>
              <a:buSzPct val="75000"/>
              <a:buFont typeface="Monotype Sorts" pitchFamily="2" charset="2"/>
              <a:buChar char="u"/>
              <a:defRPr/>
            </a:pPr>
            <a:endParaRPr lang="en-US" sz="2200" dirty="0">
              <a:effectLst>
                <a:outerShdw blurRad="38100" dist="38100" dir="2700000" algn="tl">
                  <a:srgbClr val="000000"/>
                </a:outerShdw>
              </a:effectLst>
              <a:cs typeface="+mn-cs"/>
            </a:endParaRPr>
          </a:p>
          <a:p>
            <a:pPr marL="742950" lvl="1" indent="-285750" eaLnBrk="0" hangingPunct="0">
              <a:lnSpc>
                <a:spcPct val="90000"/>
              </a:lnSpc>
              <a:spcBef>
                <a:spcPct val="20000"/>
              </a:spcBef>
              <a:buClr>
                <a:schemeClr val="folHlink"/>
              </a:buClr>
              <a:buSzPct val="75000"/>
              <a:buFont typeface="Monotype Sorts" pitchFamily="2" charset="2"/>
              <a:buChar char="u"/>
              <a:defRPr/>
            </a:pPr>
            <a:endParaRPr lang="en-US" sz="2000" dirty="0">
              <a:effectLst>
                <a:outerShdw blurRad="38100" dist="38100" dir="2700000" algn="tl">
                  <a:srgbClr val="000000"/>
                </a:outerShdw>
              </a:effectLst>
              <a:cs typeface="+mn-cs"/>
            </a:endParaRPr>
          </a:p>
        </p:txBody>
      </p:sp>
      <p:grpSp>
        <p:nvGrpSpPr>
          <p:cNvPr id="2" name="Group 9"/>
          <p:cNvGrpSpPr>
            <a:grpSpLocks/>
          </p:cNvGrpSpPr>
          <p:nvPr/>
        </p:nvGrpSpPr>
        <p:grpSpPr bwMode="auto">
          <a:xfrm>
            <a:off x="7467600" y="5903913"/>
            <a:ext cx="1676400" cy="954087"/>
            <a:chOff x="7467600" y="5903893"/>
            <a:chExt cx="1676400" cy="954107"/>
          </a:xfrm>
        </p:grpSpPr>
        <p:pic>
          <p:nvPicPr>
            <p:cNvPr id="19462" name="Picture 3" descr="Sonic logo.jpg"/>
            <p:cNvPicPr>
              <a:picLocks noChangeAspect="1"/>
            </p:cNvPicPr>
            <p:nvPr/>
          </p:nvPicPr>
          <p:blipFill>
            <a:blip r:embed="rId3"/>
            <a:srcRect/>
            <a:stretch>
              <a:fillRect/>
            </a:stretch>
          </p:blipFill>
          <p:spPr bwMode="auto">
            <a:xfrm>
              <a:off x="8229600" y="6259420"/>
              <a:ext cx="855517" cy="293780"/>
            </a:xfrm>
            <a:prstGeom prst="rect">
              <a:avLst/>
            </a:prstGeom>
            <a:noFill/>
            <a:ln w="9525">
              <a:noFill/>
              <a:miter lim="800000"/>
              <a:headEnd/>
              <a:tailEnd/>
            </a:ln>
          </p:spPr>
        </p:pic>
        <p:sp>
          <p:nvSpPr>
            <p:cNvPr id="19463"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pic>
        <p:nvPicPr>
          <p:cNvPr id="19461" name="Picture 7" descr="NU Logo"/>
          <p:cNvPicPr>
            <a:picLocks noChangeAspect="1" noChangeArrowheads="1"/>
          </p:cNvPicPr>
          <p:nvPr/>
        </p:nvPicPr>
        <p:blipFill>
          <a:blip r:embed="rId4"/>
          <a:srcRect/>
          <a:stretch>
            <a:fillRect/>
          </a:stretch>
        </p:blipFill>
        <p:spPr bwMode="auto">
          <a:xfrm>
            <a:off x="0" y="5897563"/>
            <a:ext cx="960438" cy="9604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National Cancer Institute">
            <a:hlinkClick r:id="rId3"/>
          </p:cNvPr>
          <p:cNvPicPr>
            <a:picLocks noChangeAspect="1" noChangeArrowheads="1"/>
          </p:cNvPicPr>
          <p:nvPr/>
        </p:nvPicPr>
        <p:blipFill>
          <a:blip r:embed="rId4"/>
          <a:srcRect/>
          <a:stretch>
            <a:fillRect/>
          </a:stretch>
        </p:blipFill>
        <p:spPr bwMode="auto">
          <a:xfrm>
            <a:off x="152400" y="2895600"/>
            <a:ext cx="3429000" cy="641350"/>
          </a:xfrm>
          <a:prstGeom prst="rect">
            <a:avLst/>
          </a:prstGeom>
          <a:noFill/>
          <a:ln w="9525">
            <a:noFill/>
            <a:miter lim="800000"/>
            <a:headEnd/>
            <a:tailEnd/>
          </a:ln>
        </p:spPr>
      </p:pic>
      <p:pic>
        <p:nvPicPr>
          <p:cNvPr id="67587" name="Picture 3" descr="Alf_logo">
            <a:hlinkClick r:id="rId5"/>
          </p:cNvPr>
          <p:cNvPicPr>
            <a:picLocks noChangeAspect="1" noChangeArrowheads="1"/>
          </p:cNvPicPr>
          <p:nvPr/>
        </p:nvPicPr>
        <p:blipFill>
          <a:blip r:embed="rId6"/>
          <a:srcRect/>
          <a:stretch>
            <a:fillRect/>
          </a:stretch>
        </p:blipFill>
        <p:spPr bwMode="auto">
          <a:xfrm>
            <a:off x="5257800" y="5046663"/>
            <a:ext cx="1371600" cy="592137"/>
          </a:xfrm>
          <a:prstGeom prst="rect">
            <a:avLst/>
          </a:prstGeom>
          <a:noFill/>
          <a:ln w="9525">
            <a:noFill/>
            <a:miter lim="800000"/>
            <a:headEnd/>
            <a:tailEnd/>
          </a:ln>
        </p:spPr>
      </p:pic>
      <p:pic>
        <p:nvPicPr>
          <p:cNvPr id="67588" name="Picture 4" descr="National Science Foundation">
            <a:hlinkClick r:id="rId7"/>
          </p:cNvPr>
          <p:cNvPicPr>
            <a:picLocks noChangeAspect="1" noChangeArrowheads="1"/>
          </p:cNvPicPr>
          <p:nvPr/>
        </p:nvPicPr>
        <p:blipFill>
          <a:blip r:embed="rId8"/>
          <a:srcRect/>
          <a:stretch>
            <a:fillRect/>
          </a:stretch>
        </p:blipFill>
        <p:spPr bwMode="auto">
          <a:xfrm>
            <a:off x="152400" y="1676400"/>
            <a:ext cx="4724400" cy="911225"/>
          </a:xfrm>
          <a:prstGeom prst="rect">
            <a:avLst/>
          </a:prstGeom>
          <a:noFill/>
          <a:ln w="9525">
            <a:noFill/>
            <a:miter lim="800000"/>
            <a:headEnd/>
            <a:tailEnd/>
          </a:ln>
        </p:spPr>
      </p:pic>
      <p:pic>
        <p:nvPicPr>
          <p:cNvPr id="67589" name="Picture 5" descr="CDC Centers for Disease Control and Prevention Home Page">
            <a:hlinkClick r:id="rId9"/>
          </p:cNvPr>
          <p:cNvPicPr>
            <a:picLocks noChangeAspect="1" noChangeArrowheads="1"/>
          </p:cNvPicPr>
          <p:nvPr/>
        </p:nvPicPr>
        <p:blipFill>
          <a:blip r:embed="rId10"/>
          <a:srcRect/>
          <a:stretch>
            <a:fillRect/>
          </a:stretch>
        </p:blipFill>
        <p:spPr bwMode="auto">
          <a:xfrm>
            <a:off x="304800" y="3886200"/>
            <a:ext cx="5867400" cy="596900"/>
          </a:xfrm>
          <a:prstGeom prst="rect">
            <a:avLst/>
          </a:prstGeom>
          <a:noFill/>
          <a:ln w="9525">
            <a:noFill/>
            <a:miter lim="800000"/>
            <a:headEnd/>
            <a:tailEnd/>
          </a:ln>
        </p:spPr>
      </p:pic>
      <p:sp>
        <p:nvSpPr>
          <p:cNvPr id="67590" name="Rectangle 6"/>
          <p:cNvSpPr>
            <a:spLocks noChangeArrowheads="1"/>
          </p:cNvSpPr>
          <p:nvPr/>
        </p:nvSpPr>
        <p:spPr bwMode="auto">
          <a:xfrm>
            <a:off x="0" y="228600"/>
            <a:ext cx="9144000" cy="1143000"/>
          </a:xfrm>
          <a:prstGeom prst="rect">
            <a:avLst/>
          </a:prstGeom>
          <a:noFill/>
          <a:ln w="9525">
            <a:noFill/>
            <a:miter lim="800000"/>
            <a:headEnd/>
            <a:tailEnd/>
          </a:ln>
        </p:spPr>
        <p:txBody>
          <a:bodyPr lIns="92075" tIns="46038" rIns="92075" bIns="46038" anchor="ctr"/>
          <a:lstStyle/>
          <a:p>
            <a:pPr algn="ctr" eaLnBrk="0" hangingPunct="0"/>
            <a:r>
              <a:rPr lang="en-US" sz="4400">
                <a:solidFill>
                  <a:schemeClr val="tx2"/>
                </a:solidFill>
              </a:rPr>
              <a:t>Acknowledgements</a:t>
            </a:r>
          </a:p>
        </p:txBody>
      </p:sp>
      <p:pic>
        <p:nvPicPr>
          <p:cNvPr id="67591" name="Picture 8" descr="NCHS"/>
          <p:cNvPicPr>
            <a:picLocks noChangeAspect="1" noChangeArrowheads="1"/>
          </p:cNvPicPr>
          <p:nvPr/>
        </p:nvPicPr>
        <p:blipFill>
          <a:blip r:embed="rId11"/>
          <a:srcRect/>
          <a:stretch>
            <a:fillRect/>
          </a:stretch>
        </p:blipFill>
        <p:spPr bwMode="auto">
          <a:xfrm>
            <a:off x="352425" y="4857750"/>
            <a:ext cx="4219575" cy="933450"/>
          </a:xfrm>
          <a:prstGeom prst="rect">
            <a:avLst/>
          </a:prstGeom>
          <a:noFill/>
          <a:ln w="9525">
            <a:noFill/>
            <a:miter lim="800000"/>
            <a:headEnd/>
            <a:tailEnd/>
          </a:ln>
        </p:spPr>
      </p:pic>
      <p:pic>
        <p:nvPicPr>
          <p:cNvPr id="67592" name="Picture 9" descr="pgcom_logo_top">
            <a:hlinkClick r:id="rId12"/>
          </p:cNvPr>
          <p:cNvPicPr>
            <a:picLocks noChangeAspect="1" noChangeArrowheads="1"/>
          </p:cNvPicPr>
          <p:nvPr/>
        </p:nvPicPr>
        <p:blipFill>
          <a:blip r:embed="rId13"/>
          <a:srcRect/>
          <a:stretch>
            <a:fillRect/>
          </a:stretch>
        </p:blipFill>
        <p:spPr bwMode="auto">
          <a:xfrm>
            <a:off x="5181600" y="2743200"/>
            <a:ext cx="1828800" cy="903288"/>
          </a:xfrm>
          <a:prstGeom prst="rect">
            <a:avLst/>
          </a:prstGeom>
          <a:noFill/>
          <a:ln w="9525">
            <a:noFill/>
            <a:miter lim="800000"/>
            <a:headEnd/>
            <a:tailEnd/>
          </a:ln>
        </p:spPr>
      </p:pic>
      <p:pic>
        <p:nvPicPr>
          <p:cNvPr id="67593" name="Picture 10" descr="Vodafone">
            <a:hlinkClick r:id="rId14"/>
          </p:cNvPr>
          <p:cNvPicPr>
            <a:picLocks noChangeAspect="1" noChangeArrowheads="1"/>
          </p:cNvPicPr>
          <p:nvPr/>
        </p:nvPicPr>
        <p:blipFill>
          <a:blip r:embed="rId15"/>
          <a:srcRect/>
          <a:stretch>
            <a:fillRect/>
          </a:stretch>
        </p:blipFill>
        <p:spPr bwMode="auto">
          <a:xfrm>
            <a:off x="7239000" y="4800600"/>
            <a:ext cx="1447800" cy="857250"/>
          </a:xfrm>
          <a:prstGeom prst="rect">
            <a:avLst/>
          </a:prstGeom>
          <a:noFill/>
          <a:ln w="9525">
            <a:noFill/>
            <a:miter lim="800000"/>
            <a:headEnd/>
            <a:tailEnd/>
          </a:ln>
        </p:spPr>
      </p:pic>
      <p:pic>
        <p:nvPicPr>
          <p:cNvPr id="67594" name="Picture 7" descr="NU Logo"/>
          <p:cNvPicPr>
            <a:picLocks noChangeAspect="1" noChangeArrowheads="1"/>
          </p:cNvPicPr>
          <p:nvPr/>
        </p:nvPicPr>
        <p:blipFill>
          <a:blip r:embed="rId16"/>
          <a:srcRect/>
          <a:stretch>
            <a:fillRect/>
          </a:stretch>
        </p:blipFill>
        <p:spPr bwMode="auto">
          <a:xfrm>
            <a:off x="0" y="5897563"/>
            <a:ext cx="960438" cy="960437"/>
          </a:xfrm>
          <a:prstGeom prst="rect">
            <a:avLst/>
          </a:prstGeom>
          <a:noFill/>
          <a:ln w="9525">
            <a:noFill/>
            <a:miter lim="800000"/>
            <a:headEnd/>
            <a:tailEnd/>
          </a:ln>
        </p:spPr>
      </p:pic>
      <p:pic>
        <p:nvPicPr>
          <p:cNvPr id="67595" name="Picture 2"/>
          <p:cNvPicPr>
            <a:picLocks noChangeAspect="1" noChangeArrowheads="1"/>
          </p:cNvPicPr>
          <p:nvPr/>
        </p:nvPicPr>
        <p:blipFill>
          <a:blip r:embed="rId17"/>
          <a:srcRect/>
          <a:stretch>
            <a:fillRect/>
          </a:stretch>
        </p:blipFill>
        <p:spPr bwMode="auto">
          <a:xfrm>
            <a:off x="5029200" y="1676400"/>
            <a:ext cx="3924300" cy="857250"/>
          </a:xfrm>
          <a:prstGeom prst="rect">
            <a:avLst/>
          </a:prstGeom>
          <a:noFill/>
          <a:ln w="9525">
            <a:noFill/>
            <a:miter lim="800000"/>
            <a:headEnd/>
            <a:tailEnd/>
          </a:ln>
        </p:spPr>
      </p:pic>
      <p:grpSp>
        <p:nvGrpSpPr>
          <p:cNvPr id="67596" name="Group 9"/>
          <p:cNvGrpSpPr>
            <a:grpSpLocks/>
          </p:cNvGrpSpPr>
          <p:nvPr/>
        </p:nvGrpSpPr>
        <p:grpSpPr bwMode="auto">
          <a:xfrm>
            <a:off x="7467600" y="5903913"/>
            <a:ext cx="1676400" cy="954087"/>
            <a:chOff x="7467600" y="5903893"/>
            <a:chExt cx="1676400" cy="954107"/>
          </a:xfrm>
        </p:grpSpPr>
        <p:pic>
          <p:nvPicPr>
            <p:cNvPr id="67597" name="Picture 3" descr="Sonic logo.jpg"/>
            <p:cNvPicPr>
              <a:picLocks noChangeAspect="1"/>
            </p:cNvPicPr>
            <p:nvPr/>
          </p:nvPicPr>
          <p:blipFill>
            <a:blip r:embed="rId18"/>
            <a:srcRect/>
            <a:stretch>
              <a:fillRect/>
            </a:stretch>
          </p:blipFill>
          <p:spPr bwMode="auto">
            <a:xfrm>
              <a:off x="8229600" y="6259420"/>
              <a:ext cx="855517" cy="293780"/>
            </a:xfrm>
            <a:prstGeom prst="rect">
              <a:avLst/>
            </a:prstGeom>
            <a:noFill/>
            <a:ln w="9525">
              <a:noFill/>
              <a:miter lim="800000"/>
              <a:headEnd/>
              <a:tailEnd/>
            </a:ln>
          </p:spPr>
        </p:pic>
        <p:sp>
          <p:nvSpPr>
            <p:cNvPr id="67598"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914400" y="274638"/>
            <a:ext cx="8229600" cy="639762"/>
          </a:xfrm>
        </p:spPr>
        <p:txBody>
          <a:bodyPr/>
          <a:lstStyle/>
          <a:p>
            <a:pPr eaLnBrk="1" hangingPunct="1"/>
            <a:r>
              <a:rPr lang="en-US" smtClean="0"/>
              <a:t>SONIC Team</a:t>
            </a:r>
          </a:p>
        </p:txBody>
      </p:sp>
      <p:pic>
        <p:nvPicPr>
          <p:cNvPr id="68611" name="Content Placeholder 3" descr="Yun.jpg"/>
          <p:cNvPicPr>
            <a:picLocks noGrp="1" noChangeAspect="1"/>
          </p:cNvPicPr>
          <p:nvPr>
            <p:ph idx="1"/>
          </p:nvPr>
        </p:nvPicPr>
        <p:blipFill>
          <a:blip r:embed="rId3"/>
          <a:srcRect/>
          <a:stretch>
            <a:fillRect/>
          </a:stretch>
        </p:blipFill>
        <p:spPr>
          <a:xfrm>
            <a:off x="1143000" y="1752600"/>
            <a:ext cx="1157288" cy="1463675"/>
          </a:xfrm>
        </p:spPr>
      </p:pic>
      <p:pic>
        <p:nvPicPr>
          <p:cNvPr id="68612" name="Picture 2"/>
          <p:cNvPicPr>
            <a:picLocks noChangeAspect="1" noChangeArrowheads="1"/>
          </p:cNvPicPr>
          <p:nvPr/>
        </p:nvPicPr>
        <p:blipFill>
          <a:blip r:embed="rId4"/>
          <a:srcRect/>
          <a:stretch>
            <a:fillRect/>
          </a:stretch>
        </p:blipFill>
        <p:spPr bwMode="auto">
          <a:xfrm>
            <a:off x="7734300" y="1812925"/>
            <a:ext cx="1104900" cy="1463675"/>
          </a:xfrm>
          <a:prstGeom prst="rect">
            <a:avLst/>
          </a:prstGeom>
          <a:noFill/>
          <a:ln w="9525">
            <a:noFill/>
            <a:miter lim="800000"/>
            <a:headEnd/>
            <a:tailEnd/>
          </a:ln>
        </p:spPr>
      </p:pic>
      <p:pic>
        <p:nvPicPr>
          <p:cNvPr id="68613" name="Picture 3"/>
          <p:cNvPicPr>
            <a:picLocks noChangeAspect="1" noChangeArrowheads="1"/>
          </p:cNvPicPr>
          <p:nvPr/>
        </p:nvPicPr>
        <p:blipFill>
          <a:blip r:embed="rId5"/>
          <a:srcRect/>
          <a:stretch>
            <a:fillRect/>
          </a:stretch>
        </p:blipFill>
        <p:spPr bwMode="auto">
          <a:xfrm>
            <a:off x="2776538" y="1752600"/>
            <a:ext cx="1185862" cy="1462088"/>
          </a:xfrm>
          <a:prstGeom prst="rect">
            <a:avLst/>
          </a:prstGeom>
          <a:noFill/>
          <a:ln w="9525">
            <a:noFill/>
            <a:miter lim="800000"/>
            <a:headEnd/>
            <a:tailEnd/>
          </a:ln>
        </p:spPr>
      </p:pic>
      <p:pic>
        <p:nvPicPr>
          <p:cNvPr id="68614" name="Picture 5"/>
          <p:cNvPicPr>
            <a:picLocks noChangeAspect="1" noChangeArrowheads="1"/>
          </p:cNvPicPr>
          <p:nvPr/>
        </p:nvPicPr>
        <p:blipFill>
          <a:blip r:embed="rId6"/>
          <a:srcRect/>
          <a:stretch>
            <a:fillRect/>
          </a:stretch>
        </p:blipFill>
        <p:spPr bwMode="auto">
          <a:xfrm>
            <a:off x="2133600" y="4022725"/>
            <a:ext cx="1195387" cy="1463675"/>
          </a:xfrm>
          <a:prstGeom prst="rect">
            <a:avLst/>
          </a:prstGeom>
          <a:noFill/>
          <a:ln w="9525">
            <a:noFill/>
            <a:miter lim="800000"/>
            <a:headEnd/>
            <a:tailEnd/>
          </a:ln>
        </p:spPr>
      </p:pic>
      <p:pic>
        <p:nvPicPr>
          <p:cNvPr id="68615" name="Picture 11"/>
          <p:cNvPicPr>
            <a:picLocks noChangeAspect="1" noChangeArrowheads="1"/>
          </p:cNvPicPr>
          <p:nvPr/>
        </p:nvPicPr>
        <p:blipFill>
          <a:blip r:embed="rId7"/>
          <a:srcRect/>
          <a:stretch>
            <a:fillRect/>
          </a:stretch>
        </p:blipFill>
        <p:spPr bwMode="auto">
          <a:xfrm>
            <a:off x="4605338" y="1752600"/>
            <a:ext cx="1185862" cy="1463675"/>
          </a:xfrm>
          <a:prstGeom prst="rect">
            <a:avLst/>
          </a:prstGeom>
          <a:noFill/>
          <a:ln w="9525">
            <a:noFill/>
            <a:miter lim="800000"/>
            <a:headEnd/>
            <a:tailEnd/>
          </a:ln>
        </p:spPr>
      </p:pic>
      <p:pic>
        <p:nvPicPr>
          <p:cNvPr id="68616" name="Picture 12"/>
          <p:cNvPicPr>
            <a:picLocks noChangeAspect="1" noChangeArrowheads="1"/>
          </p:cNvPicPr>
          <p:nvPr/>
        </p:nvPicPr>
        <p:blipFill>
          <a:blip r:embed="rId8"/>
          <a:srcRect/>
          <a:stretch>
            <a:fillRect/>
          </a:stretch>
        </p:blipFill>
        <p:spPr bwMode="auto">
          <a:xfrm>
            <a:off x="5194300" y="4038600"/>
            <a:ext cx="1130300" cy="1463675"/>
          </a:xfrm>
          <a:prstGeom prst="rect">
            <a:avLst/>
          </a:prstGeom>
          <a:noFill/>
          <a:ln w="9525">
            <a:noFill/>
            <a:miter lim="800000"/>
            <a:headEnd/>
            <a:tailEnd/>
          </a:ln>
        </p:spPr>
      </p:pic>
      <p:sp>
        <p:nvSpPr>
          <p:cNvPr id="68617" name="TextBox 12"/>
          <p:cNvSpPr txBox="1">
            <a:spLocks noChangeArrowheads="1"/>
          </p:cNvSpPr>
          <p:nvPr/>
        </p:nvSpPr>
        <p:spPr bwMode="auto">
          <a:xfrm>
            <a:off x="6705600" y="5526087"/>
            <a:ext cx="1098550" cy="646113"/>
          </a:xfrm>
          <a:prstGeom prst="rect">
            <a:avLst/>
          </a:prstGeom>
          <a:noFill/>
          <a:ln w="9525">
            <a:noFill/>
            <a:miter lim="800000"/>
            <a:headEnd/>
            <a:tailEnd/>
          </a:ln>
        </p:spPr>
        <p:txBody>
          <a:bodyPr wrap="none">
            <a:spAutoFit/>
          </a:bodyPr>
          <a:lstStyle/>
          <a:p>
            <a:pPr algn="ctr"/>
            <a:r>
              <a:rPr lang="en-US" sz="1200" dirty="0"/>
              <a:t>Zack Johnson</a:t>
            </a:r>
          </a:p>
          <a:p>
            <a:pPr algn="ctr"/>
            <a:r>
              <a:rPr lang="en-US" sz="1200" dirty="0"/>
              <a:t>Undergraduate</a:t>
            </a:r>
          </a:p>
          <a:p>
            <a:pPr algn="ctr"/>
            <a:r>
              <a:rPr lang="en-US" sz="1200" dirty="0"/>
              <a:t>   </a:t>
            </a:r>
          </a:p>
        </p:txBody>
      </p:sp>
      <p:sp>
        <p:nvSpPr>
          <p:cNvPr id="68618" name="TextBox 14"/>
          <p:cNvSpPr txBox="1">
            <a:spLocks noChangeArrowheads="1"/>
          </p:cNvSpPr>
          <p:nvPr/>
        </p:nvSpPr>
        <p:spPr bwMode="auto">
          <a:xfrm>
            <a:off x="1066800" y="5486400"/>
            <a:ext cx="6324600" cy="646113"/>
          </a:xfrm>
          <a:prstGeom prst="rect">
            <a:avLst/>
          </a:prstGeom>
          <a:noFill/>
          <a:ln w="9525">
            <a:noFill/>
            <a:miter lim="800000"/>
            <a:headEnd/>
            <a:tailEnd/>
          </a:ln>
        </p:spPr>
        <p:txBody>
          <a:bodyPr>
            <a:spAutoFit/>
          </a:bodyPr>
          <a:lstStyle/>
          <a:p>
            <a:r>
              <a:rPr lang="en-US" sz="1200" dirty="0"/>
              <a:t>                             </a:t>
            </a:r>
            <a:r>
              <a:rPr lang="en-US" sz="1200" dirty="0" smtClean="0"/>
              <a:t>Mengxiao Zhu                 Jingling Li                   </a:t>
            </a:r>
            <a:r>
              <a:rPr lang="en-US" sz="1200" dirty="0"/>
              <a:t>Jeffrey  </a:t>
            </a:r>
            <a:r>
              <a:rPr lang="en-US" sz="1200" dirty="0" err="1"/>
              <a:t>Treem</a:t>
            </a:r>
            <a:endParaRPr lang="en-US" sz="1200" dirty="0"/>
          </a:p>
          <a:p>
            <a:r>
              <a:rPr lang="en-US" sz="1200" dirty="0"/>
              <a:t>                        Doctoral candidate        </a:t>
            </a:r>
            <a:r>
              <a:rPr lang="en-US" sz="1200" dirty="0" smtClean="0"/>
              <a:t>Research Programmer      </a:t>
            </a:r>
            <a:r>
              <a:rPr lang="en-US" sz="1200" dirty="0"/>
              <a:t>Doctoral candidate</a:t>
            </a:r>
          </a:p>
          <a:p>
            <a:r>
              <a:rPr lang="en-US" sz="1200" dirty="0"/>
              <a:t>       </a:t>
            </a:r>
          </a:p>
        </p:txBody>
      </p:sp>
      <p:sp>
        <p:nvSpPr>
          <p:cNvPr id="68619" name="TextBox 15"/>
          <p:cNvSpPr txBox="1">
            <a:spLocks noChangeArrowheads="1"/>
          </p:cNvSpPr>
          <p:nvPr/>
        </p:nvSpPr>
        <p:spPr bwMode="auto">
          <a:xfrm>
            <a:off x="5867400" y="3200400"/>
            <a:ext cx="1752600" cy="646113"/>
          </a:xfrm>
          <a:prstGeom prst="rect">
            <a:avLst/>
          </a:prstGeom>
          <a:noFill/>
          <a:ln w="9525">
            <a:noFill/>
            <a:miter lim="800000"/>
            <a:headEnd/>
            <a:tailEnd/>
          </a:ln>
        </p:spPr>
        <p:txBody>
          <a:bodyPr>
            <a:spAutoFit/>
          </a:bodyPr>
          <a:lstStyle/>
          <a:p>
            <a:pPr algn="ctr"/>
            <a:r>
              <a:rPr lang="en-US" sz="1200" dirty="0"/>
              <a:t>York Yao</a:t>
            </a:r>
          </a:p>
          <a:p>
            <a:pPr algn="ctr"/>
            <a:r>
              <a:rPr lang="en-US" sz="1200" dirty="0"/>
              <a:t>Research Programmer </a:t>
            </a:r>
          </a:p>
          <a:p>
            <a:pPr algn="ctr"/>
            <a:r>
              <a:rPr lang="en-US" sz="1200" dirty="0"/>
              <a:t> </a:t>
            </a:r>
          </a:p>
        </p:txBody>
      </p:sp>
      <p:sp>
        <p:nvSpPr>
          <p:cNvPr id="68620" name="TextBox 16"/>
          <p:cNvSpPr txBox="1">
            <a:spLocks noChangeArrowheads="1"/>
          </p:cNvSpPr>
          <p:nvPr/>
        </p:nvSpPr>
        <p:spPr bwMode="auto">
          <a:xfrm>
            <a:off x="1066800" y="3200400"/>
            <a:ext cx="4953000" cy="646113"/>
          </a:xfrm>
          <a:prstGeom prst="rect">
            <a:avLst/>
          </a:prstGeom>
          <a:noFill/>
          <a:ln w="9525">
            <a:noFill/>
            <a:miter lim="800000"/>
            <a:headEnd/>
            <a:tailEnd/>
          </a:ln>
        </p:spPr>
        <p:txBody>
          <a:bodyPr>
            <a:spAutoFit/>
          </a:bodyPr>
          <a:lstStyle/>
          <a:p>
            <a:r>
              <a:rPr lang="en-US" sz="1200" dirty="0"/>
              <a:t>        Yun Huang                         Annie Wang                     </a:t>
            </a:r>
            <a:r>
              <a:rPr lang="en-US" sz="1200" dirty="0" smtClean="0"/>
              <a:t>David Huffaker</a:t>
            </a:r>
            <a:endParaRPr lang="en-US" sz="1200" dirty="0"/>
          </a:p>
          <a:p>
            <a:r>
              <a:rPr lang="en-US" sz="1200" dirty="0"/>
              <a:t>         Post-doc                              </a:t>
            </a:r>
            <a:r>
              <a:rPr lang="en-US" sz="1200" dirty="0" err="1"/>
              <a:t>Post-doc</a:t>
            </a:r>
            <a:r>
              <a:rPr lang="en-US" sz="1200" dirty="0"/>
              <a:t>                       Doctoral candidate</a:t>
            </a:r>
          </a:p>
          <a:p>
            <a:endParaRPr lang="en-US" sz="1200" dirty="0"/>
          </a:p>
        </p:txBody>
      </p:sp>
      <p:pic>
        <p:nvPicPr>
          <p:cNvPr id="68621" name="Picture 3"/>
          <p:cNvPicPr>
            <a:picLocks noChangeAspect="1" noChangeArrowheads="1"/>
          </p:cNvPicPr>
          <p:nvPr/>
        </p:nvPicPr>
        <p:blipFill>
          <a:blip r:embed="rId9"/>
          <a:srcRect/>
          <a:stretch>
            <a:fillRect/>
          </a:stretch>
        </p:blipFill>
        <p:spPr bwMode="auto">
          <a:xfrm>
            <a:off x="6172200" y="1752600"/>
            <a:ext cx="1066800" cy="1379538"/>
          </a:xfrm>
          <a:prstGeom prst="rect">
            <a:avLst/>
          </a:prstGeom>
          <a:noFill/>
          <a:ln w="9525">
            <a:noFill/>
            <a:miter lim="800000"/>
            <a:headEnd/>
            <a:tailEnd/>
          </a:ln>
        </p:spPr>
      </p:pic>
      <p:pic>
        <p:nvPicPr>
          <p:cNvPr id="68622" name="Picture 4"/>
          <p:cNvPicPr>
            <a:picLocks noChangeAspect="1" noChangeArrowheads="1"/>
          </p:cNvPicPr>
          <p:nvPr/>
        </p:nvPicPr>
        <p:blipFill>
          <a:blip r:embed="rId10"/>
          <a:srcRect/>
          <a:stretch>
            <a:fillRect/>
          </a:stretch>
        </p:blipFill>
        <p:spPr bwMode="auto">
          <a:xfrm>
            <a:off x="3657600" y="4095750"/>
            <a:ext cx="1066800" cy="1390650"/>
          </a:xfrm>
          <a:prstGeom prst="rect">
            <a:avLst/>
          </a:prstGeom>
          <a:noFill/>
          <a:ln w="9525">
            <a:noFill/>
            <a:miter lim="800000"/>
            <a:headEnd/>
            <a:tailEnd/>
          </a:ln>
        </p:spPr>
      </p:pic>
      <p:sp>
        <p:nvSpPr>
          <p:cNvPr id="68623" name="TextBox 15"/>
          <p:cNvSpPr txBox="1">
            <a:spLocks noChangeArrowheads="1"/>
          </p:cNvSpPr>
          <p:nvPr/>
        </p:nvSpPr>
        <p:spPr bwMode="auto">
          <a:xfrm>
            <a:off x="7315200" y="3200400"/>
            <a:ext cx="1981200" cy="646113"/>
          </a:xfrm>
          <a:prstGeom prst="rect">
            <a:avLst/>
          </a:prstGeom>
          <a:noFill/>
          <a:ln w="9525">
            <a:noFill/>
            <a:miter lim="800000"/>
            <a:headEnd/>
            <a:tailEnd/>
          </a:ln>
        </p:spPr>
        <p:txBody>
          <a:bodyPr>
            <a:spAutoFit/>
          </a:bodyPr>
          <a:lstStyle/>
          <a:p>
            <a:pPr algn="ctr"/>
            <a:r>
              <a:rPr lang="en-US" sz="1200" dirty="0" smtClean="0"/>
              <a:t>Brian Keegan</a:t>
            </a:r>
            <a:endParaRPr lang="en-US" sz="1200" dirty="0"/>
          </a:p>
          <a:p>
            <a:pPr algn="ctr"/>
            <a:r>
              <a:rPr lang="en-US" sz="1200" dirty="0" smtClean="0"/>
              <a:t>Doctoral Candidate </a:t>
            </a:r>
            <a:endParaRPr lang="en-US" sz="1200" dirty="0"/>
          </a:p>
          <a:p>
            <a:pPr algn="ctr"/>
            <a:r>
              <a:rPr lang="en-US" sz="1200" dirty="0"/>
              <a:t> </a:t>
            </a:r>
          </a:p>
        </p:txBody>
      </p:sp>
      <p:pic>
        <p:nvPicPr>
          <p:cNvPr id="68624" name="Picture 5"/>
          <p:cNvPicPr>
            <a:picLocks noChangeAspect="1" noChangeArrowheads="1"/>
          </p:cNvPicPr>
          <p:nvPr/>
        </p:nvPicPr>
        <p:blipFill>
          <a:blip r:embed="rId11"/>
          <a:srcRect/>
          <a:stretch>
            <a:fillRect/>
          </a:stretch>
        </p:blipFill>
        <p:spPr bwMode="auto">
          <a:xfrm>
            <a:off x="6799263" y="4114800"/>
            <a:ext cx="1201737" cy="1371600"/>
          </a:xfrm>
          <a:prstGeom prst="rect">
            <a:avLst/>
          </a:prstGeom>
          <a:noFill/>
          <a:ln w="9525">
            <a:noFill/>
            <a:miter lim="800000"/>
            <a:headEnd/>
            <a:tailEnd/>
          </a:ln>
        </p:spPr>
      </p:pic>
      <p:pic>
        <p:nvPicPr>
          <p:cNvPr id="68625" name="Picture 7" descr="NU Logo"/>
          <p:cNvPicPr>
            <a:picLocks noChangeAspect="1" noChangeArrowheads="1"/>
          </p:cNvPicPr>
          <p:nvPr/>
        </p:nvPicPr>
        <p:blipFill>
          <a:blip r:embed="rId12"/>
          <a:srcRect/>
          <a:stretch>
            <a:fillRect/>
          </a:stretch>
        </p:blipFill>
        <p:spPr bwMode="auto">
          <a:xfrm>
            <a:off x="0" y="5897563"/>
            <a:ext cx="960438" cy="960437"/>
          </a:xfrm>
          <a:prstGeom prst="rect">
            <a:avLst/>
          </a:prstGeom>
          <a:noFill/>
          <a:ln w="9525">
            <a:noFill/>
            <a:miter lim="800000"/>
            <a:headEnd/>
            <a:tailEnd/>
          </a:ln>
        </p:spPr>
      </p:pic>
      <p:grpSp>
        <p:nvGrpSpPr>
          <p:cNvPr id="68626" name="Group 9"/>
          <p:cNvGrpSpPr>
            <a:grpSpLocks/>
          </p:cNvGrpSpPr>
          <p:nvPr/>
        </p:nvGrpSpPr>
        <p:grpSpPr bwMode="auto">
          <a:xfrm>
            <a:off x="7467600" y="5903913"/>
            <a:ext cx="1676400" cy="954087"/>
            <a:chOff x="7467600" y="5903893"/>
            <a:chExt cx="1676400" cy="954107"/>
          </a:xfrm>
        </p:grpSpPr>
        <p:pic>
          <p:nvPicPr>
            <p:cNvPr id="68627" name="Picture 3" descr="Sonic logo.jpg"/>
            <p:cNvPicPr>
              <a:picLocks noChangeAspect="1"/>
            </p:cNvPicPr>
            <p:nvPr/>
          </p:nvPicPr>
          <p:blipFill>
            <a:blip r:embed="rId13"/>
            <a:srcRect/>
            <a:stretch>
              <a:fillRect/>
            </a:stretch>
          </p:blipFill>
          <p:spPr bwMode="auto">
            <a:xfrm>
              <a:off x="8229600" y="6259420"/>
              <a:ext cx="855517" cy="293780"/>
            </a:xfrm>
            <a:prstGeom prst="rect">
              <a:avLst/>
            </a:prstGeom>
            <a:noFill/>
            <a:ln w="9525">
              <a:noFill/>
              <a:miter lim="800000"/>
              <a:headEnd/>
              <a:tailEnd/>
            </a:ln>
          </p:spPr>
        </p:pic>
        <p:sp>
          <p:nvSpPr>
            <p:cNvPr id="68628"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a:spcBef>
                  <a:spcPct val="50000"/>
                </a:spcBef>
              </a:pPr>
              <a:endParaRPr lang="en-US" sz="800">
                <a:solidFill>
                  <a:srgbClr val="333333"/>
                </a:solidFill>
                <a:latin typeface="Gill Sans"/>
              </a:endParaRPr>
            </a:p>
            <a:p>
              <a:pPr algn="r">
                <a:spcBef>
                  <a:spcPct val="50000"/>
                </a:spcBef>
              </a:pPr>
              <a:r>
                <a:rPr lang="en-US" sz="800">
                  <a:latin typeface="Gill Sans"/>
                </a:rPr>
                <a:t>Advancing the Science of Networks in Communities</a:t>
              </a:r>
              <a:endParaRPr lang="en-US" sz="80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66800" y="-76200"/>
            <a:ext cx="8077200" cy="1524000"/>
          </a:xfrm>
        </p:spPr>
        <p:txBody>
          <a:bodyPr rtlCol="0">
            <a:normAutofit fontScale="90000"/>
          </a:bodyPr>
          <a:lstStyle/>
          <a:p>
            <a:pPr eaLnBrk="1" fontAlgn="auto" hangingPunct="1">
              <a:spcAft>
                <a:spcPts val="0"/>
              </a:spcAft>
              <a:defRPr/>
            </a:pPr>
            <a:r>
              <a:rPr lang="en-US" sz="3800" dirty="0" smtClean="0"/>
              <a:t>Generative Mechanisms:</a:t>
            </a:r>
            <a:br>
              <a:rPr lang="en-US" sz="3800" dirty="0" smtClean="0"/>
            </a:br>
            <a:r>
              <a:rPr lang="en-US" sz="3800" dirty="0" smtClean="0"/>
              <a:t>Why do we create and sustain networks?</a:t>
            </a:r>
          </a:p>
        </p:txBody>
      </p:sp>
      <p:sp>
        <p:nvSpPr>
          <p:cNvPr id="542723" name="Rectangle 3"/>
          <p:cNvSpPr>
            <a:spLocks noGrp="1" noChangeArrowheads="1"/>
          </p:cNvSpPr>
          <p:nvPr>
            <p:ph sz="half" idx="1"/>
          </p:nvPr>
        </p:nvSpPr>
        <p:spPr>
          <a:xfrm>
            <a:off x="1143000" y="1371600"/>
            <a:ext cx="3810000" cy="3276600"/>
          </a:xfrm>
        </p:spPr>
        <p:txBody>
          <a:bodyPr/>
          <a:lstStyle/>
          <a:p>
            <a:pPr eaLnBrk="1" hangingPunct="1">
              <a:lnSpc>
                <a:spcPct val="90000"/>
              </a:lnSpc>
              <a:buFont typeface="Monotype Sorts"/>
              <a:buChar char="n"/>
            </a:pPr>
            <a:r>
              <a:rPr lang="en-US" smtClean="0"/>
              <a:t>Theories of self-interest</a:t>
            </a:r>
          </a:p>
          <a:p>
            <a:pPr eaLnBrk="1" hangingPunct="1">
              <a:lnSpc>
                <a:spcPct val="90000"/>
              </a:lnSpc>
              <a:buFont typeface="Monotype Sorts"/>
              <a:buChar char="n"/>
            </a:pPr>
            <a:r>
              <a:rPr lang="en-US" smtClean="0"/>
              <a:t>Theories of social and resource exchange</a:t>
            </a:r>
          </a:p>
          <a:p>
            <a:pPr eaLnBrk="1" hangingPunct="1">
              <a:lnSpc>
                <a:spcPct val="90000"/>
              </a:lnSpc>
              <a:buFont typeface="Monotype Sorts"/>
              <a:buChar char="n"/>
            </a:pPr>
            <a:r>
              <a:rPr lang="en-US" smtClean="0"/>
              <a:t>Theories of mutual interest and collective action</a:t>
            </a:r>
          </a:p>
        </p:txBody>
      </p:sp>
      <p:sp>
        <p:nvSpPr>
          <p:cNvPr id="542724" name="Rectangle 4"/>
          <p:cNvSpPr>
            <a:spLocks noGrp="1" noChangeArrowheads="1"/>
          </p:cNvSpPr>
          <p:nvPr>
            <p:ph sz="half" idx="2"/>
          </p:nvPr>
        </p:nvSpPr>
        <p:spPr>
          <a:xfrm>
            <a:off x="5029200" y="1600200"/>
            <a:ext cx="3810000" cy="2971800"/>
          </a:xfrm>
        </p:spPr>
        <p:txBody>
          <a:bodyPr/>
          <a:lstStyle/>
          <a:p>
            <a:pPr eaLnBrk="1" hangingPunct="1">
              <a:lnSpc>
                <a:spcPct val="90000"/>
              </a:lnSpc>
              <a:buFont typeface="Monotype Sorts"/>
              <a:buChar char="n"/>
            </a:pPr>
            <a:r>
              <a:rPr lang="en-US" smtClean="0"/>
              <a:t>Theories of contagion</a:t>
            </a:r>
          </a:p>
          <a:p>
            <a:pPr eaLnBrk="1" hangingPunct="1">
              <a:lnSpc>
                <a:spcPct val="90000"/>
              </a:lnSpc>
              <a:buFont typeface="Monotype Sorts"/>
              <a:buChar char="n"/>
            </a:pPr>
            <a:r>
              <a:rPr lang="en-US" smtClean="0"/>
              <a:t>Theories of balance</a:t>
            </a:r>
          </a:p>
          <a:p>
            <a:pPr eaLnBrk="1" hangingPunct="1">
              <a:lnSpc>
                <a:spcPct val="90000"/>
              </a:lnSpc>
              <a:buFont typeface="Monotype Sorts"/>
              <a:buChar char="n"/>
            </a:pPr>
            <a:r>
              <a:rPr lang="en-US" smtClean="0"/>
              <a:t>Theories of homophily</a:t>
            </a:r>
          </a:p>
          <a:p>
            <a:pPr eaLnBrk="1" hangingPunct="1">
              <a:lnSpc>
                <a:spcPct val="90000"/>
              </a:lnSpc>
              <a:buFont typeface="Monotype Sorts"/>
              <a:buChar char="n"/>
            </a:pPr>
            <a:r>
              <a:rPr lang="en-US" smtClean="0"/>
              <a:t>Theories of proximity</a:t>
            </a:r>
          </a:p>
          <a:p>
            <a:pPr eaLnBrk="1" hangingPunct="1">
              <a:lnSpc>
                <a:spcPct val="90000"/>
              </a:lnSpc>
              <a:buFont typeface="Monotype Sorts"/>
              <a:buChar char="n"/>
            </a:pPr>
            <a:r>
              <a:rPr lang="en-US" smtClean="0"/>
              <a:t>Theories of co-evolution</a:t>
            </a:r>
          </a:p>
        </p:txBody>
      </p:sp>
      <p:sp>
        <p:nvSpPr>
          <p:cNvPr id="21509" name="Text Box 5"/>
          <p:cNvSpPr txBox="1">
            <a:spLocks noChangeArrowheads="1"/>
          </p:cNvSpPr>
          <p:nvPr/>
        </p:nvSpPr>
        <p:spPr bwMode="auto">
          <a:xfrm>
            <a:off x="152400" y="4343400"/>
            <a:ext cx="8991600" cy="1803400"/>
          </a:xfrm>
          <a:prstGeom prst="rect">
            <a:avLst/>
          </a:prstGeom>
          <a:noFill/>
          <a:ln w="12700">
            <a:noFill/>
            <a:miter lim="800000"/>
            <a:headEnd type="none" w="sm" len="sm"/>
            <a:tailEnd type="none" w="sm" len="sm"/>
          </a:ln>
        </p:spPr>
        <p:txBody>
          <a:bodyPr>
            <a:spAutoFit/>
          </a:bodyPr>
          <a:lstStyle/>
          <a:p>
            <a:pPr marL="168275" indent="-168275" eaLnBrk="0" hangingPunct="0"/>
            <a:r>
              <a:rPr lang="en-US" sz="1600" i="1"/>
              <a:t>Sources: </a:t>
            </a:r>
          </a:p>
          <a:p>
            <a:pPr marL="168275" indent="-168275" eaLnBrk="0" hangingPunct="0"/>
            <a:r>
              <a:rPr lang="en-US" sz="1600"/>
              <a:t>Contractor, N. S., Wasserman, S.  &amp; Faust, K.  (2006). Testing multi-theoretical multilevel hypotheses about organizational networks: An analytic framework and empirical example. </a:t>
            </a:r>
            <a:r>
              <a:rPr lang="en-US" sz="1600" i="1"/>
              <a:t>Academy of Management Review</a:t>
            </a:r>
            <a:r>
              <a:rPr lang="en-US" sz="1600"/>
              <a:t>. </a:t>
            </a:r>
          </a:p>
          <a:p>
            <a:pPr marL="168275" indent="-168275" eaLnBrk="0" hangingPunct="0"/>
            <a:r>
              <a:rPr lang="en-US" sz="1600"/>
              <a:t>Monge, P. R.  &amp; Contractor, N. S.  (2003). </a:t>
            </a:r>
            <a:r>
              <a:rPr lang="en-US" sz="1600" i="1"/>
              <a:t>Theories of Communication Networks</a:t>
            </a:r>
            <a:r>
              <a:rPr lang="en-US" sz="1600"/>
              <a:t>. New York: Oxford University Press.</a:t>
            </a:r>
          </a:p>
          <a:p>
            <a:pPr marL="168275" indent="-168275" eaLnBrk="0" hangingPunct="0"/>
            <a:endParaRPr lang="en-US" sz="1600" i="1"/>
          </a:p>
        </p:txBody>
      </p:sp>
      <p:grpSp>
        <p:nvGrpSpPr>
          <p:cNvPr id="21510" name="Group 9"/>
          <p:cNvGrpSpPr>
            <a:grpSpLocks/>
          </p:cNvGrpSpPr>
          <p:nvPr/>
        </p:nvGrpSpPr>
        <p:grpSpPr bwMode="auto">
          <a:xfrm>
            <a:off x="7467600" y="5903913"/>
            <a:ext cx="1676400" cy="954087"/>
            <a:chOff x="7467600" y="5903893"/>
            <a:chExt cx="1676400" cy="954107"/>
          </a:xfrm>
        </p:grpSpPr>
        <p:pic>
          <p:nvPicPr>
            <p:cNvPr id="21512" name="Picture 3" descr="Sonic logo.jpg"/>
            <p:cNvPicPr>
              <a:picLocks noChangeAspect="1"/>
            </p:cNvPicPr>
            <p:nvPr/>
          </p:nvPicPr>
          <p:blipFill>
            <a:blip r:embed="rId3"/>
            <a:srcRect/>
            <a:stretch>
              <a:fillRect/>
            </a:stretch>
          </p:blipFill>
          <p:spPr bwMode="auto">
            <a:xfrm>
              <a:off x="8229600" y="6259420"/>
              <a:ext cx="855517" cy="293780"/>
            </a:xfrm>
            <a:prstGeom prst="rect">
              <a:avLst/>
            </a:prstGeom>
            <a:noFill/>
            <a:ln w="9525">
              <a:noFill/>
              <a:miter lim="800000"/>
              <a:headEnd/>
              <a:tailEnd/>
            </a:ln>
          </p:spPr>
        </p:pic>
        <p:sp>
          <p:nvSpPr>
            <p:cNvPr id="21513"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pic>
        <p:nvPicPr>
          <p:cNvPr id="21511" name="Picture 7" descr="NU Logo"/>
          <p:cNvPicPr>
            <a:picLocks noChangeAspect="1" noChangeArrowheads="1"/>
          </p:cNvPicPr>
          <p:nvPr/>
        </p:nvPicPr>
        <p:blipFill>
          <a:blip r:embed="rId4"/>
          <a:srcRect/>
          <a:stretch>
            <a:fillRect/>
          </a:stretch>
        </p:blipFill>
        <p:spPr bwMode="auto">
          <a:xfrm>
            <a:off x="0" y="5897563"/>
            <a:ext cx="960438" cy="9604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42723">
                                            <p:txEl>
                                              <p:pRg st="0" end="0"/>
                                            </p:txEl>
                                          </p:spTgt>
                                        </p:tgtEl>
                                        <p:attrNameLst>
                                          <p:attrName>style.visibility</p:attrName>
                                        </p:attrNameLst>
                                      </p:cBhvr>
                                      <p:to>
                                        <p:strVal val="visible"/>
                                      </p:to>
                                    </p:set>
                                    <p:anim calcmode="lin" valueType="num">
                                      <p:cBhvr additive="base">
                                        <p:cTn id="7" dur="500" fill="hold"/>
                                        <p:tgtEl>
                                          <p:spTgt spid="542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2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42723">
                                            <p:txEl>
                                              <p:pRg st="1" end="1"/>
                                            </p:txEl>
                                          </p:spTgt>
                                        </p:tgtEl>
                                        <p:attrNameLst>
                                          <p:attrName>style.visibility</p:attrName>
                                        </p:attrNameLst>
                                      </p:cBhvr>
                                      <p:to>
                                        <p:strVal val="visible"/>
                                      </p:to>
                                    </p:set>
                                    <p:anim calcmode="lin" valueType="num">
                                      <p:cBhvr additive="base">
                                        <p:cTn id="12" dur="500" fill="hold"/>
                                        <p:tgtEl>
                                          <p:spTgt spid="54272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4272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42723">
                                            <p:txEl>
                                              <p:pRg st="2" end="2"/>
                                            </p:txEl>
                                          </p:spTgt>
                                        </p:tgtEl>
                                        <p:attrNameLst>
                                          <p:attrName>style.visibility</p:attrName>
                                        </p:attrNameLst>
                                      </p:cBhvr>
                                      <p:to>
                                        <p:strVal val="visible"/>
                                      </p:to>
                                    </p:set>
                                    <p:anim calcmode="lin" valueType="num">
                                      <p:cBhvr additive="base">
                                        <p:cTn id="17" dur="500" fill="hold"/>
                                        <p:tgtEl>
                                          <p:spTgt spid="54272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4272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542724">
                                            <p:txEl>
                                              <p:pRg st="0" end="0"/>
                                            </p:txEl>
                                          </p:spTgt>
                                        </p:tgtEl>
                                        <p:attrNameLst>
                                          <p:attrName>style.visibility</p:attrName>
                                        </p:attrNameLst>
                                      </p:cBhvr>
                                      <p:to>
                                        <p:strVal val="visible"/>
                                      </p:to>
                                    </p:set>
                                    <p:anim calcmode="lin" valueType="num">
                                      <p:cBhvr additive="base">
                                        <p:cTn id="22" dur="500" fill="hold"/>
                                        <p:tgtEl>
                                          <p:spTgt spid="542724">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542724">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542724">
                                            <p:txEl>
                                              <p:pRg st="1" end="1"/>
                                            </p:txEl>
                                          </p:spTgt>
                                        </p:tgtEl>
                                        <p:attrNameLst>
                                          <p:attrName>style.visibility</p:attrName>
                                        </p:attrNameLst>
                                      </p:cBhvr>
                                      <p:to>
                                        <p:strVal val="visible"/>
                                      </p:to>
                                    </p:set>
                                    <p:anim calcmode="lin" valueType="num">
                                      <p:cBhvr additive="base">
                                        <p:cTn id="27" dur="500" fill="hold"/>
                                        <p:tgtEl>
                                          <p:spTgt spid="542724">
                                            <p:txEl>
                                              <p:pRg st="1" end="1"/>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42724">
                                            <p:txEl>
                                              <p:pRg st="1" end="1"/>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542724">
                                            <p:txEl>
                                              <p:pRg st="2" end="2"/>
                                            </p:txEl>
                                          </p:spTgt>
                                        </p:tgtEl>
                                        <p:attrNameLst>
                                          <p:attrName>style.visibility</p:attrName>
                                        </p:attrNameLst>
                                      </p:cBhvr>
                                      <p:to>
                                        <p:strVal val="visible"/>
                                      </p:to>
                                    </p:set>
                                    <p:anim calcmode="lin" valueType="num">
                                      <p:cBhvr additive="base">
                                        <p:cTn id="32" dur="500" fill="hold"/>
                                        <p:tgtEl>
                                          <p:spTgt spid="542724">
                                            <p:txEl>
                                              <p:pRg st="2" end="2"/>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42724">
                                            <p:txEl>
                                              <p:pRg st="2" end="2"/>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542724">
                                            <p:txEl>
                                              <p:pRg st="3" end="3"/>
                                            </p:txEl>
                                          </p:spTgt>
                                        </p:tgtEl>
                                        <p:attrNameLst>
                                          <p:attrName>style.visibility</p:attrName>
                                        </p:attrNameLst>
                                      </p:cBhvr>
                                      <p:to>
                                        <p:strVal val="visible"/>
                                      </p:to>
                                    </p:set>
                                    <p:anim calcmode="lin" valueType="num">
                                      <p:cBhvr additive="base">
                                        <p:cTn id="37" dur="500" fill="hold"/>
                                        <p:tgtEl>
                                          <p:spTgt spid="542724">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42724">
                                            <p:txEl>
                                              <p:pRg st="3" end="3"/>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42724">
                                            <p:txEl>
                                              <p:pRg st="4" end="4"/>
                                            </p:txEl>
                                          </p:spTgt>
                                        </p:tgtEl>
                                        <p:attrNameLst>
                                          <p:attrName>style.visibility</p:attrName>
                                        </p:attrNameLst>
                                      </p:cBhvr>
                                      <p:to>
                                        <p:strVal val="visible"/>
                                      </p:to>
                                    </p:set>
                                    <p:anim calcmode="lin" valueType="num">
                                      <p:cBhvr additive="base">
                                        <p:cTn id="42" dur="500" fill="hold"/>
                                        <p:tgtEl>
                                          <p:spTgt spid="542724">
                                            <p:txEl>
                                              <p:pRg st="4" end="4"/>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54272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3" grpId="0" build="p" autoUpdateAnimBg="0" advAuto="0"/>
      <p:bldP spid="542724"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3733800" y="1371600"/>
            <a:ext cx="2362200" cy="1585913"/>
          </a:xfrm>
          <a:prstGeom prst="rect">
            <a:avLst/>
          </a:prstGeom>
          <a:solidFill>
            <a:srgbClr val="FF9900"/>
          </a:solidFill>
          <a:ln w="9525">
            <a:noFill/>
            <a:miter lim="800000"/>
            <a:headEnd/>
            <a:tailEnd/>
          </a:ln>
        </p:spPr>
      </p:pic>
      <p:pic>
        <p:nvPicPr>
          <p:cNvPr id="22531" name="Picture 3"/>
          <p:cNvPicPr>
            <a:picLocks noChangeAspect="1" noChangeArrowheads="1"/>
          </p:cNvPicPr>
          <p:nvPr/>
        </p:nvPicPr>
        <p:blipFill>
          <a:blip r:embed="rId4"/>
          <a:srcRect/>
          <a:stretch>
            <a:fillRect/>
          </a:stretch>
        </p:blipFill>
        <p:spPr bwMode="auto">
          <a:xfrm>
            <a:off x="6553200" y="1371600"/>
            <a:ext cx="2095500" cy="1554163"/>
          </a:xfrm>
          <a:prstGeom prst="rect">
            <a:avLst/>
          </a:prstGeom>
          <a:solidFill>
            <a:srgbClr val="FF9900"/>
          </a:solidFill>
          <a:ln w="9525">
            <a:noFill/>
            <a:miter lim="800000"/>
            <a:headEnd/>
            <a:tailEnd/>
          </a:ln>
        </p:spPr>
      </p:pic>
      <p:pic>
        <p:nvPicPr>
          <p:cNvPr id="22532" name="Picture 4"/>
          <p:cNvPicPr>
            <a:picLocks noChangeAspect="1" noChangeArrowheads="1"/>
          </p:cNvPicPr>
          <p:nvPr/>
        </p:nvPicPr>
        <p:blipFill>
          <a:blip r:embed="rId5"/>
          <a:srcRect/>
          <a:stretch>
            <a:fillRect/>
          </a:stretch>
        </p:blipFill>
        <p:spPr bwMode="auto">
          <a:xfrm>
            <a:off x="1143000" y="3810000"/>
            <a:ext cx="2362200" cy="1560513"/>
          </a:xfrm>
          <a:prstGeom prst="rect">
            <a:avLst/>
          </a:prstGeom>
          <a:solidFill>
            <a:srgbClr val="FF9900"/>
          </a:solidFill>
          <a:ln w="9525">
            <a:noFill/>
            <a:miter lim="800000"/>
            <a:headEnd/>
            <a:tailEnd/>
          </a:ln>
        </p:spPr>
      </p:pic>
      <p:pic>
        <p:nvPicPr>
          <p:cNvPr id="22533" name="Picture 5"/>
          <p:cNvPicPr>
            <a:picLocks noChangeAspect="1" noChangeArrowheads="1"/>
          </p:cNvPicPr>
          <p:nvPr/>
        </p:nvPicPr>
        <p:blipFill>
          <a:blip r:embed="rId6"/>
          <a:srcRect/>
          <a:stretch>
            <a:fillRect/>
          </a:stretch>
        </p:blipFill>
        <p:spPr bwMode="auto">
          <a:xfrm>
            <a:off x="3810000" y="3733800"/>
            <a:ext cx="2362200" cy="1600200"/>
          </a:xfrm>
          <a:prstGeom prst="rect">
            <a:avLst/>
          </a:prstGeom>
          <a:solidFill>
            <a:srgbClr val="FF9900"/>
          </a:solidFill>
          <a:ln w="9525">
            <a:noFill/>
            <a:miter lim="800000"/>
            <a:headEnd/>
            <a:tailEnd/>
          </a:ln>
        </p:spPr>
      </p:pic>
      <p:grpSp>
        <p:nvGrpSpPr>
          <p:cNvPr id="22534" name="Group 6"/>
          <p:cNvGrpSpPr>
            <a:grpSpLocks noChangeAspect="1"/>
          </p:cNvGrpSpPr>
          <p:nvPr/>
        </p:nvGrpSpPr>
        <p:grpSpPr bwMode="auto">
          <a:xfrm>
            <a:off x="6629400" y="3752850"/>
            <a:ext cx="2133600" cy="1581150"/>
            <a:chOff x="3416" y="8637"/>
            <a:chExt cx="5044" cy="4879"/>
          </a:xfrm>
        </p:grpSpPr>
        <p:sp>
          <p:nvSpPr>
            <p:cNvPr id="22547" name="AutoShape 7"/>
            <p:cNvSpPr>
              <a:spLocks noChangeAspect="1" noChangeArrowheads="1"/>
            </p:cNvSpPr>
            <p:nvPr/>
          </p:nvSpPr>
          <p:spPr bwMode="auto">
            <a:xfrm>
              <a:off x="3416" y="8637"/>
              <a:ext cx="5044" cy="4868"/>
            </a:xfrm>
            <a:prstGeom prst="rect">
              <a:avLst/>
            </a:prstGeom>
            <a:solidFill>
              <a:srgbClr val="FF9900"/>
            </a:solidFill>
            <a:ln w="9525">
              <a:noFill/>
              <a:miter lim="800000"/>
              <a:headEnd/>
              <a:tailEnd/>
            </a:ln>
          </p:spPr>
          <p:txBody>
            <a:bodyPr/>
            <a:lstStyle/>
            <a:p>
              <a:pPr algn="ctr" eaLnBrk="0" hangingPunct="0"/>
              <a:endParaRPr lang="en-US"/>
            </a:p>
          </p:txBody>
        </p:sp>
        <p:sp>
          <p:nvSpPr>
            <p:cNvPr id="22548" name="Rectangle 8"/>
            <p:cNvSpPr>
              <a:spLocks noChangeArrowheads="1"/>
            </p:cNvSpPr>
            <p:nvPr/>
          </p:nvSpPr>
          <p:spPr bwMode="auto">
            <a:xfrm>
              <a:off x="3416" y="8637"/>
              <a:ext cx="60" cy="328"/>
            </a:xfrm>
            <a:prstGeom prst="rect">
              <a:avLst/>
            </a:prstGeom>
            <a:noFill/>
            <a:ln w="9525">
              <a:noFill/>
              <a:miter lim="800000"/>
              <a:headEnd/>
              <a:tailEnd/>
            </a:ln>
          </p:spPr>
          <p:txBody>
            <a:bodyPr wrap="none" lIns="0" tIns="0" rIns="0" bIns="0">
              <a:spAutoFit/>
            </a:bodyPr>
            <a:lstStyle/>
            <a:p>
              <a:pPr eaLnBrk="0" hangingPunct="0"/>
              <a:r>
                <a:rPr lang="en-US" sz="700">
                  <a:solidFill>
                    <a:srgbClr val="000000"/>
                  </a:solidFill>
                </a:rPr>
                <a:t> </a:t>
              </a:r>
              <a:endParaRPr lang="en-US"/>
            </a:p>
          </p:txBody>
        </p:sp>
        <p:grpSp>
          <p:nvGrpSpPr>
            <p:cNvPr id="22549" name="Group 9"/>
            <p:cNvGrpSpPr>
              <a:grpSpLocks/>
            </p:cNvGrpSpPr>
            <p:nvPr/>
          </p:nvGrpSpPr>
          <p:grpSpPr bwMode="auto">
            <a:xfrm>
              <a:off x="8110" y="9613"/>
              <a:ext cx="333" cy="347"/>
              <a:chOff x="8110" y="9613"/>
              <a:chExt cx="333" cy="347"/>
            </a:xfrm>
          </p:grpSpPr>
          <p:pic>
            <p:nvPicPr>
              <p:cNvPr id="22723" name="Picture 10"/>
              <p:cNvPicPr>
                <a:picLocks noChangeAspect="1" noChangeArrowheads="1"/>
              </p:cNvPicPr>
              <p:nvPr/>
            </p:nvPicPr>
            <p:blipFill>
              <a:blip r:embed="rId7"/>
              <a:srcRect/>
              <a:stretch>
                <a:fillRect/>
              </a:stretch>
            </p:blipFill>
            <p:spPr bwMode="auto">
              <a:xfrm>
                <a:off x="8110" y="9613"/>
                <a:ext cx="90" cy="90"/>
              </a:xfrm>
              <a:prstGeom prst="rect">
                <a:avLst/>
              </a:prstGeom>
              <a:noFill/>
              <a:ln w="9525">
                <a:noFill/>
                <a:miter lim="800000"/>
                <a:headEnd/>
                <a:tailEnd/>
              </a:ln>
            </p:spPr>
          </p:pic>
          <p:pic>
            <p:nvPicPr>
              <p:cNvPr id="22724" name="Picture 11"/>
              <p:cNvPicPr>
                <a:picLocks noChangeAspect="1" noChangeArrowheads="1"/>
              </p:cNvPicPr>
              <p:nvPr/>
            </p:nvPicPr>
            <p:blipFill>
              <a:blip r:embed="rId7"/>
              <a:srcRect/>
              <a:stretch>
                <a:fillRect/>
              </a:stretch>
            </p:blipFill>
            <p:spPr bwMode="auto">
              <a:xfrm>
                <a:off x="8200" y="9613"/>
                <a:ext cx="90" cy="90"/>
              </a:xfrm>
              <a:prstGeom prst="rect">
                <a:avLst/>
              </a:prstGeom>
              <a:noFill/>
              <a:ln w="9525">
                <a:noFill/>
                <a:miter lim="800000"/>
                <a:headEnd/>
                <a:tailEnd/>
              </a:ln>
            </p:spPr>
          </p:pic>
          <p:pic>
            <p:nvPicPr>
              <p:cNvPr id="22725" name="Picture 12"/>
              <p:cNvPicPr>
                <a:picLocks noChangeAspect="1" noChangeArrowheads="1"/>
              </p:cNvPicPr>
              <p:nvPr/>
            </p:nvPicPr>
            <p:blipFill>
              <a:blip r:embed="rId7"/>
              <a:srcRect/>
              <a:stretch>
                <a:fillRect/>
              </a:stretch>
            </p:blipFill>
            <p:spPr bwMode="auto">
              <a:xfrm>
                <a:off x="8290" y="9613"/>
                <a:ext cx="90" cy="90"/>
              </a:xfrm>
              <a:prstGeom prst="rect">
                <a:avLst/>
              </a:prstGeom>
              <a:noFill/>
              <a:ln w="9525">
                <a:noFill/>
                <a:miter lim="800000"/>
                <a:headEnd/>
                <a:tailEnd/>
              </a:ln>
            </p:spPr>
          </p:pic>
          <p:pic>
            <p:nvPicPr>
              <p:cNvPr id="22726" name="Picture 13"/>
              <p:cNvPicPr>
                <a:picLocks noChangeAspect="1" noChangeArrowheads="1"/>
              </p:cNvPicPr>
              <p:nvPr/>
            </p:nvPicPr>
            <p:blipFill>
              <a:blip r:embed="rId8"/>
              <a:srcRect/>
              <a:stretch>
                <a:fillRect/>
              </a:stretch>
            </p:blipFill>
            <p:spPr bwMode="auto">
              <a:xfrm>
                <a:off x="8380" y="9613"/>
                <a:ext cx="63" cy="90"/>
              </a:xfrm>
              <a:prstGeom prst="rect">
                <a:avLst/>
              </a:prstGeom>
              <a:noFill/>
              <a:ln w="9525">
                <a:noFill/>
                <a:miter lim="800000"/>
                <a:headEnd/>
                <a:tailEnd/>
              </a:ln>
            </p:spPr>
          </p:pic>
          <p:pic>
            <p:nvPicPr>
              <p:cNvPr id="22727" name="Picture 14"/>
              <p:cNvPicPr>
                <a:picLocks noChangeAspect="1" noChangeArrowheads="1"/>
              </p:cNvPicPr>
              <p:nvPr/>
            </p:nvPicPr>
            <p:blipFill>
              <a:blip r:embed="rId7"/>
              <a:srcRect/>
              <a:stretch>
                <a:fillRect/>
              </a:stretch>
            </p:blipFill>
            <p:spPr bwMode="auto">
              <a:xfrm>
                <a:off x="8110" y="9703"/>
                <a:ext cx="90" cy="90"/>
              </a:xfrm>
              <a:prstGeom prst="rect">
                <a:avLst/>
              </a:prstGeom>
              <a:noFill/>
              <a:ln w="9525">
                <a:noFill/>
                <a:miter lim="800000"/>
                <a:headEnd/>
                <a:tailEnd/>
              </a:ln>
            </p:spPr>
          </p:pic>
          <p:pic>
            <p:nvPicPr>
              <p:cNvPr id="22728" name="Picture 15"/>
              <p:cNvPicPr>
                <a:picLocks noChangeAspect="1" noChangeArrowheads="1"/>
              </p:cNvPicPr>
              <p:nvPr/>
            </p:nvPicPr>
            <p:blipFill>
              <a:blip r:embed="rId7"/>
              <a:srcRect/>
              <a:stretch>
                <a:fillRect/>
              </a:stretch>
            </p:blipFill>
            <p:spPr bwMode="auto">
              <a:xfrm>
                <a:off x="8200" y="9703"/>
                <a:ext cx="90" cy="90"/>
              </a:xfrm>
              <a:prstGeom prst="rect">
                <a:avLst/>
              </a:prstGeom>
              <a:noFill/>
              <a:ln w="9525">
                <a:noFill/>
                <a:miter lim="800000"/>
                <a:headEnd/>
                <a:tailEnd/>
              </a:ln>
            </p:spPr>
          </p:pic>
          <p:pic>
            <p:nvPicPr>
              <p:cNvPr id="22729" name="Picture 16"/>
              <p:cNvPicPr>
                <a:picLocks noChangeAspect="1" noChangeArrowheads="1"/>
              </p:cNvPicPr>
              <p:nvPr/>
            </p:nvPicPr>
            <p:blipFill>
              <a:blip r:embed="rId7"/>
              <a:srcRect/>
              <a:stretch>
                <a:fillRect/>
              </a:stretch>
            </p:blipFill>
            <p:spPr bwMode="auto">
              <a:xfrm>
                <a:off x="8290" y="9703"/>
                <a:ext cx="90" cy="90"/>
              </a:xfrm>
              <a:prstGeom prst="rect">
                <a:avLst/>
              </a:prstGeom>
              <a:noFill/>
              <a:ln w="9525">
                <a:noFill/>
                <a:miter lim="800000"/>
                <a:headEnd/>
                <a:tailEnd/>
              </a:ln>
            </p:spPr>
          </p:pic>
          <p:pic>
            <p:nvPicPr>
              <p:cNvPr id="22730" name="Picture 17"/>
              <p:cNvPicPr>
                <a:picLocks noChangeAspect="1" noChangeArrowheads="1"/>
              </p:cNvPicPr>
              <p:nvPr/>
            </p:nvPicPr>
            <p:blipFill>
              <a:blip r:embed="rId8"/>
              <a:srcRect/>
              <a:stretch>
                <a:fillRect/>
              </a:stretch>
            </p:blipFill>
            <p:spPr bwMode="auto">
              <a:xfrm>
                <a:off x="8380" y="9703"/>
                <a:ext cx="63" cy="90"/>
              </a:xfrm>
              <a:prstGeom prst="rect">
                <a:avLst/>
              </a:prstGeom>
              <a:noFill/>
              <a:ln w="9525">
                <a:noFill/>
                <a:miter lim="800000"/>
                <a:headEnd/>
                <a:tailEnd/>
              </a:ln>
            </p:spPr>
          </p:pic>
          <p:pic>
            <p:nvPicPr>
              <p:cNvPr id="22731" name="Picture 18"/>
              <p:cNvPicPr>
                <a:picLocks noChangeAspect="1" noChangeArrowheads="1"/>
              </p:cNvPicPr>
              <p:nvPr/>
            </p:nvPicPr>
            <p:blipFill>
              <a:blip r:embed="rId7"/>
              <a:srcRect/>
              <a:stretch>
                <a:fillRect/>
              </a:stretch>
            </p:blipFill>
            <p:spPr bwMode="auto">
              <a:xfrm>
                <a:off x="8110" y="9793"/>
                <a:ext cx="90" cy="90"/>
              </a:xfrm>
              <a:prstGeom prst="rect">
                <a:avLst/>
              </a:prstGeom>
              <a:noFill/>
              <a:ln w="9525">
                <a:noFill/>
                <a:miter lim="800000"/>
                <a:headEnd/>
                <a:tailEnd/>
              </a:ln>
            </p:spPr>
          </p:pic>
          <p:pic>
            <p:nvPicPr>
              <p:cNvPr id="22732" name="Picture 19"/>
              <p:cNvPicPr>
                <a:picLocks noChangeAspect="1" noChangeArrowheads="1"/>
              </p:cNvPicPr>
              <p:nvPr/>
            </p:nvPicPr>
            <p:blipFill>
              <a:blip r:embed="rId7"/>
              <a:srcRect/>
              <a:stretch>
                <a:fillRect/>
              </a:stretch>
            </p:blipFill>
            <p:spPr bwMode="auto">
              <a:xfrm>
                <a:off x="8200" y="9793"/>
                <a:ext cx="90" cy="90"/>
              </a:xfrm>
              <a:prstGeom prst="rect">
                <a:avLst/>
              </a:prstGeom>
              <a:noFill/>
              <a:ln w="9525">
                <a:noFill/>
                <a:miter lim="800000"/>
                <a:headEnd/>
                <a:tailEnd/>
              </a:ln>
            </p:spPr>
          </p:pic>
          <p:pic>
            <p:nvPicPr>
              <p:cNvPr id="22733" name="Picture 20"/>
              <p:cNvPicPr>
                <a:picLocks noChangeAspect="1" noChangeArrowheads="1"/>
              </p:cNvPicPr>
              <p:nvPr/>
            </p:nvPicPr>
            <p:blipFill>
              <a:blip r:embed="rId7"/>
              <a:srcRect/>
              <a:stretch>
                <a:fillRect/>
              </a:stretch>
            </p:blipFill>
            <p:spPr bwMode="auto">
              <a:xfrm>
                <a:off x="8290" y="9793"/>
                <a:ext cx="90" cy="90"/>
              </a:xfrm>
              <a:prstGeom prst="rect">
                <a:avLst/>
              </a:prstGeom>
              <a:noFill/>
              <a:ln w="9525">
                <a:noFill/>
                <a:miter lim="800000"/>
                <a:headEnd/>
                <a:tailEnd/>
              </a:ln>
            </p:spPr>
          </p:pic>
          <p:pic>
            <p:nvPicPr>
              <p:cNvPr id="22734" name="Picture 21"/>
              <p:cNvPicPr>
                <a:picLocks noChangeAspect="1" noChangeArrowheads="1"/>
              </p:cNvPicPr>
              <p:nvPr/>
            </p:nvPicPr>
            <p:blipFill>
              <a:blip r:embed="rId8"/>
              <a:srcRect/>
              <a:stretch>
                <a:fillRect/>
              </a:stretch>
            </p:blipFill>
            <p:spPr bwMode="auto">
              <a:xfrm>
                <a:off x="8380" y="9793"/>
                <a:ext cx="63" cy="90"/>
              </a:xfrm>
              <a:prstGeom prst="rect">
                <a:avLst/>
              </a:prstGeom>
              <a:noFill/>
              <a:ln w="9525">
                <a:noFill/>
                <a:miter lim="800000"/>
                <a:headEnd/>
                <a:tailEnd/>
              </a:ln>
            </p:spPr>
          </p:pic>
          <p:pic>
            <p:nvPicPr>
              <p:cNvPr id="22735" name="Picture 22"/>
              <p:cNvPicPr>
                <a:picLocks noChangeAspect="1" noChangeArrowheads="1"/>
              </p:cNvPicPr>
              <p:nvPr/>
            </p:nvPicPr>
            <p:blipFill>
              <a:blip r:embed="rId9"/>
              <a:srcRect/>
              <a:stretch>
                <a:fillRect/>
              </a:stretch>
            </p:blipFill>
            <p:spPr bwMode="auto">
              <a:xfrm>
                <a:off x="8110" y="9883"/>
                <a:ext cx="90" cy="77"/>
              </a:xfrm>
              <a:prstGeom prst="rect">
                <a:avLst/>
              </a:prstGeom>
              <a:noFill/>
              <a:ln w="9525">
                <a:noFill/>
                <a:miter lim="800000"/>
                <a:headEnd/>
                <a:tailEnd/>
              </a:ln>
            </p:spPr>
          </p:pic>
          <p:pic>
            <p:nvPicPr>
              <p:cNvPr id="22736" name="Picture 23"/>
              <p:cNvPicPr>
                <a:picLocks noChangeAspect="1" noChangeArrowheads="1"/>
              </p:cNvPicPr>
              <p:nvPr/>
            </p:nvPicPr>
            <p:blipFill>
              <a:blip r:embed="rId9"/>
              <a:srcRect/>
              <a:stretch>
                <a:fillRect/>
              </a:stretch>
            </p:blipFill>
            <p:spPr bwMode="auto">
              <a:xfrm>
                <a:off x="8200" y="9883"/>
                <a:ext cx="90" cy="77"/>
              </a:xfrm>
              <a:prstGeom prst="rect">
                <a:avLst/>
              </a:prstGeom>
              <a:noFill/>
              <a:ln w="9525">
                <a:noFill/>
                <a:miter lim="800000"/>
                <a:headEnd/>
                <a:tailEnd/>
              </a:ln>
            </p:spPr>
          </p:pic>
          <p:pic>
            <p:nvPicPr>
              <p:cNvPr id="22737" name="Picture 24"/>
              <p:cNvPicPr>
                <a:picLocks noChangeAspect="1" noChangeArrowheads="1"/>
              </p:cNvPicPr>
              <p:nvPr/>
            </p:nvPicPr>
            <p:blipFill>
              <a:blip r:embed="rId9"/>
              <a:srcRect/>
              <a:stretch>
                <a:fillRect/>
              </a:stretch>
            </p:blipFill>
            <p:spPr bwMode="auto">
              <a:xfrm>
                <a:off x="8290" y="9883"/>
                <a:ext cx="90" cy="77"/>
              </a:xfrm>
              <a:prstGeom prst="rect">
                <a:avLst/>
              </a:prstGeom>
              <a:noFill/>
              <a:ln w="9525">
                <a:noFill/>
                <a:miter lim="800000"/>
                <a:headEnd/>
                <a:tailEnd/>
              </a:ln>
            </p:spPr>
          </p:pic>
          <p:pic>
            <p:nvPicPr>
              <p:cNvPr id="22738" name="Picture 25"/>
              <p:cNvPicPr>
                <a:picLocks noChangeAspect="1" noChangeArrowheads="1"/>
              </p:cNvPicPr>
              <p:nvPr/>
            </p:nvPicPr>
            <p:blipFill>
              <a:blip r:embed="rId10"/>
              <a:srcRect/>
              <a:stretch>
                <a:fillRect/>
              </a:stretch>
            </p:blipFill>
            <p:spPr bwMode="auto">
              <a:xfrm>
                <a:off x="8380" y="9883"/>
                <a:ext cx="63" cy="77"/>
              </a:xfrm>
              <a:prstGeom prst="rect">
                <a:avLst/>
              </a:prstGeom>
              <a:noFill/>
              <a:ln w="9525">
                <a:noFill/>
                <a:miter lim="800000"/>
                <a:headEnd/>
                <a:tailEnd/>
              </a:ln>
            </p:spPr>
          </p:pic>
          <p:sp>
            <p:nvSpPr>
              <p:cNvPr id="22739" name="Freeform 26"/>
              <p:cNvSpPr>
                <a:spLocks/>
              </p:cNvSpPr>
              <p:nvPr/>
            </p:nvSpPr>
            <p:spPr bwMode="auto">
              <a:xfrm>
                <a:off x="8110" y="9613"/>
                <a:ext cx="330" cy="345"/>
              </a:xfrm>
              <a:custGeom>
                <a:avLst/>
                <a:gdLst>
                  <a:gd name="T0" fmla="*/ 166 w 330"/>
                  <a:gd name="T1" fmla="*/ 0 h 345"/>
                  <a:gd name="T2" fmla="*/ 149 w 330"/>
                  <a:gd name="T3" fmla="*/ 2 h 345"/>
                  <a:gd name="T4" fmla="*/ 132 w 330"/>
                  <a:gd name="T5" fmla="*/ 3 h 345"/>
                  <a:gd name="T6" fmla="*/ 117 w 330"/>
                  <a:gd name="T7" fmla="*/ 7 h 345"/>
                  <a:gd name="T8" fmla="*/ 101 w 330"/>
                  <a:gd name="T9" fmla="*/ 14 h 345"/>
                  <a:gd name="T10" fmla="*/ 87 w 330"/>
                  <a:gd name="T11" fmla="*/ 21 h 345"/>
                  <a:gd name="T12" fmla="*/ 73 w 330"/>
                  <a:gd name="T13" fmla="*/ 30 h 345"/>
                  <a:gd name="T14" fmla="*/ 49 w 330"/>
                  <a:gd name="T15" fmla="*/ 51 h 345"/>
                  <a:gd name="T16" fmla="*/ 28 w 330"/>
                  <a:gd name="T17" fmla="*/ 76 h 345"/>
                  <a:gd name="T18" fmla="*/ 20 w 330"/>
                  <a:gd name="T19" fmla="*/ 90 h 345"/>
                  <a:gd name="T20" fmla="*/ 13 w 330"/>
                  <a:gd name="T21" fmla="*/ 104 h 345"/>
                  <a:gd name="T22" fmla="*/ 7 w 330"/>
                  <a:gd name="T23" fmla="*/ 121 h 345"/>
                  <a:gd name="T24" fmla="*/ 3 w 330"/>
                  <a:gd name="T25" fmla="*/ 137 h 345"/>
                  <a:gd name="T26" fmla="*/ 2 w 330"/>
                  <a:gd name="T27" fmla="*/ 153 h 345"/>
                  <a:gd name="T28" fmla="*/ 0 w 330"/>
                  <a:gd name="T29" fmla="*/ 172 h 345"/>
                  <a:gd name="T30" fmla="*/ 2 w 330"/>
                  <a:gd name="T31" fmla="*/ 190 h 345"/>
                  <a:gd name="T32" fmla="*/ 3 w 330"/>
                  <a:gd name="T33" fmla="*/ 207 h 345"/>
                  <a:gd name="T34" fmla="*/ 7 w 330"/>
                  <a:gd name="T35" fmla="*/ 224 h 345"/>
                  <a:gd name="T36" fmla="*/ 13 w 330"/>
                  <a:gd name="T37" fmla="*/ 239 h 345"/>
                  <a:gd name="T38" fmla="*/ 20 w 330"/>
                  <a:gd name="T39" fmla="*/ 255 h 345"/>
                  <a:gd name="T40" fmla="*/ 28 w 330"/>
                  <a:gd name="T41" fmla="*/ 269 h 345"/>
                  <a:gd name="T42" fmla="*/ 49 w 330"/>
                  <a:gd name="T43" fmla="*/ 294 h 345"/>
                  <a:gd name="T44" fmla="*/ 73 w 330"/>
                  <a:gd name="T45" fmla="*/ 315 h 345"/>
                  <a:gd name="T46" fmla="*/ 87 w 330"/>
                  <a:gd name="T47" fmla="*/ 323 h 345"/>
                  <a:gd name="T48" fmla="*/ 101 w 330"/>
                  <a:gd name="T49" fmla="*/ 330 h 345"/>
                  <a:gd name="T50" fmla="*/ 117 w 330"/>
                  <a:gd name="T51" fmla="*/ 337 h 345"/>
                  <a:gd name="T52" fmla="*/ 132 w 330"/>
                  <a:gd name="T53" fmla="*/ 342 h 345"/>
                  <a:gd name="T54" fmla="*/ 149 w 330"/>
                  <a:gd name="T55" fmla="*/ 343 h 345"/>
                  <a:gd name="T56" fmla="*/ 166 w 330"/>
                  <a:gd name="T57" fmla="*/ 345 h 345"/>
                  <a:gd name="T58" fmla="*/ 183 w 330"/>
                  <a:gd name="T59" fmla="*/ 343 h 345"/>
                  <a:gd name="T60" fmla="*/ 200 w 330"/>
                  <a:gd name="T61" fmla="*/ 342 h 345"/>
                  <a:gd name="T62" fmla="*/ 215 w 330"/>
                  <a:gd name="T63" fmla="*/ 337 h 345"/>
                  <a:gd name="T64" fmla="*/ 231 w 330"/>
                  <a:gd name="T65" fmla="*/ 330 h 345"/>
                  <a:gd name="T66" fmla="*/ 245 w 330"/>
                  <a:gd name="T67" fmla="*/ 323 h 345"/>
                  <a:gd name="T68" fmla="*/ 259 w 330"/>
                  <a:gd name="T69" fmla="*/ 315 h 345"/>
                  <a:gd name="T70" fmla="*/ 283 w 330"/>
                  <a:gd name="T71" fmla="*/ 294 h 345"/>
                  <a:gd name="T72" fmla="*/ 302 w 330"/>
                  <a:gd name="T73" fmla="*/ 269 h 345"/>
                  <a:gd name="T74" fmla="*/ 318 w 330"/>
                  <a:gd name="T75" fmla="*/ 239 h 345"/>
                  <a:gd name="T76" fmla="*/ 323 w 330"/>
                  <a:gd name="T77" fmla="*/ 224 h 345"/>
                  <a:gd name="T78" fmla="*/ 328 w 330"/>
                  <a:gd name="T79" fmla="*/ 207 h 345"/>
                  <a:gd name="T80" fmla="*/ 329 w 330"/>
                  <a:gd name="T81" fmla="*/ 190 h 345"/>
                  <a:gd name="T82" fmla="*/ 330 w 330"/>
                  <a:gd name="T83" fmla="*/ 172 h 345"/>
                  <a:gd name="T84" fmla="*/ 329 w 330"/>
                  <a:gd name="T85" fmla="*/ 153 h 345"/>
                  <a:gd name="T86" fmla="*/ 328 w 330"/>
                  <a:gd name="T87" fmla="*/ 137 h 345"/>
                  <a:gd name="T88" fmla="*/ 323 w 330"/>
                  <a:gd name="T89" fmla="*/ 121 h 345"/>
                  <a:gd name="T90" fmla="*/ 318 w 330"/>
                  <a:gd name="T91" fmla="*/ 104 h 345"/>
                  <a:gd name="T92" fmla="*/ 302 w 330"/>
                  <a:gd name="T93" fmla="*/ 76 h 345"/>
                  <a:gd name="T94" fmla="*/ 283 w 330"/>
                  <a:gd name="T95" fmla="*/ 51 h 345"/>
                  <a:gd name="T96" fmla="*/ 259 w 330"/>
                  <a:gd name="T97" fmla="*/ 30 h 345"/>
                  <a:gd name="T98" fmla="*/ 245 w 330"/>
                  <a:gd name="T99" fmla="*/ 21 h 345"/>
                  <a:gd name="T100" fmla="*/ 231 w 330"/>
                  <a:gd name="T101" fmla="*/ 14 h 345"/>
                  <a:gd name="T102" fmla="*/ 215 w 330"/>
                  <a:gd name="T103" fmla="*/ 7 h 345"/>
                  <a:gd name="T104" fmla="*/ 200 w 330"/>
                  <a:gd name="T105" fmla="*/ 3 h 345"/>
                  <a:gd name="T106" fmla="*/ 183 w 330"/>
                  <a:gd name="T107" fmla="*/ 2 h 345"/>
                  <a:gd name="T108" fmla="*/ 166 w 330"/>
                  <a:gd name="T109" fmla="*/ 0 h 3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0"/>
                  <a:gd name="T166" fmla="*/ 0 h 345"/>
                  <a:gd name="T167" fmla="*/ 330 w 330"/>
                  <a:gd name="T168" fmla="*/ 345 h 3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0" h="345">
                    <a:moveTo>
                      <a:pt x="166" y="0"/>
                    </a:moveTo>
                    <a:lnTo>
                      <a:pt x="149" y="2"/>
                    </a:lnTo>
                    <a:lnTo>
                      <a:pt x="132" y="3"/>
                    </a:lnTo>
                    <a:lnTo>
                      <a:pt x="117" y="7"/>
                    </a:lnTo>
                    <a:lnTo>
                      <a:pt x="101" y="14"/>
                    </a:lnTo>
                    <a:lnTo>
                      <a:pt x="87" y="21"/>
                    </a:lnTo>
                    <a:lnTo>
                      <a:pt x="73" y="30"/>
                    </a:lnTo>
                    <a:lnTo>
                      <a:pt x="49" y="51"/>
                    </a:lnTo>
                    <a:lnTo>
                      <a:pt x="28" y="76"/>
                    </a:lnTo>
                    <a:lnTo>
                      <a:pt x="20" y="90"/>
                    </a:lnTo>
                    <a:lnTo>
                      <a:pt x="13" y="104"/>
                    </a:lnTo>
                    <a:lnTo>
                      <a:pt x="7" y="121"/>
                    </a:lnTo>
                    <a:lnTo>
                      <a:pt x="3" y="137"/>
                    </a:lnTo>
                    <a:lnTo>
                      <a:pt x="2" y="153"/>
                    </a:lnTo>
                    <a:lnTo>
                      <a:pt x="0" y="172"/>
                    </a:lnTo>
                    <a:lnTo>
                      <a:pt x="2" y="190"/>
                    </a:lnTo>
                    <a:lnTo>
                      <a:pt x="3" y="207"/>
                    </a:lnTo>
                    <a:lnTo>
                      <a:pt x="7" y="224"/>
                    </a:lnTo>
                    <a:lnTo>
                      <a:pt x="13" y="239"/>
                    </a:lnTo>
                    <a:lnTo>
                      <a:pt x="20" y="255"/>
                    </a:lnTo>
                    <a:lnTo>
                      <a:pt x="28" y="269"/>
                    </a:lnTo>
                    <a:lnTo>
                      <a:pt x="49" y="294"/>
                    </a:lnTo>
                    <a:lnTo>
                      <a:pt x="73" y="315"/>
                    </a:lnTo>
                    <a:lnTo>
                      <a:pt x="87" y="323"/>
                    </a:lnTo>
                    <a:lnTo>
                      <a:pt x="101" y="330"/>
                    </a:lnTo>
                    <a:lnTo>
                      <a:pt x="117" y="337"/>
                    </a:lnTo>
                    <a:lnTo>
                      <a:pt x="132" y="342"/>
                    </a:lnTo>
                    <a:lnTo>
                      <a:pt x="149" y="343"/>
                    </a:lnTo>
                    <a:lnTo>
                      <a:pt x="166" y="345"/>
                    </a:lnTo>
                    <a:lnTo>
                      <a:pt x="183" y="343"/>
                    </a:lnTo>
                    <a:lnTo>
                      <a:pt x="200" y="342"/>
                    </a:lnTo>
                    <a:lnTo>
                      <a:pt x="215" y="337"/>
                    </a:lnTo>
                    <a:lnTo>
                      <a:pt x="231" y="330"/>
                    </a:lnTo>
                    <a:lnTo>
                      <a:pt x="245" y="323"/>
                    </a:lnTo>
                    <a:lnTo>
                      <a:pt x="259" y="315"/>
                    </a:lnTo>
                    <a:lnTo>
                      <a:pt x="283" y="294"/>
                    </a:lnTo>
                    <a:lnTo>
                      <a:pt x="302" y="269"/>
                    </a:lnTo>
                    <a:lnTo>
                      <a:pt x="318" y="239"/>
                    </a:lnTo>
                    <a:lnTo>
                      <a:pt x="323" y="224"/>
                    </a:lnTo>
                    <a:lnTo>
                      <a:pt x="328" y="207"/>
                    </a:lnTo>
                    <a:lnTo>
                      <a:pt x="329" y="190"/>
                    </a:lnTo>
                    <a:lnTo>
                      <a:pt x="330" y="172"/>
                    </a:lnTo>
                    <a:lnTo>
                      <a:pt x="329" y="153"/>
                    </a:lnTo>
                    <a:lnTo>
                      <a:pt x="328" y="137"/>
                    </a:lnTo>
                    <a:lnTo>
                      <a:pt x="323" y="121"/>
                    </a:lnTo>
                    <a:lnTo>
                      <a:pt x="318" y="104"/>
                    </a:lnTo>
                    <a:lnTo>
                      <a:pt x="302" y="76"/>
                    </a:lnTo>
                    <a:lnTo>
                      <a:pt x="283" y="51"/>
                    </a:lnTo>
                    <a:lnTo>
                      <a:pt x="259" y="30"/>
                    </a:lnTo>
                    <a:lnTo>
                      <a:pt x="245" y="21"/>
                    </a:lnTo>
                    <a:lnTo>
                      <a:pt x="231" y="14"/>
                    </a:lnTo>
                    <a:lnTo>
                      <a:pt x="215" y="7"/>
                    </a:lnTo>
                    <a:lnTo>
                      <a:pt x="200" y="3"/>
                    </a:lnTo>
                    <a:lnTo>
                      <a:pt x="183" y="2"/>
                    </a:lnTo>
                    <a:lnTo>
                      <a:pt x="166" y="0"/>
                    </a:lnTo>
                    <a:close/>
                  </a:path>
                </a:pathLst>
              </a:custGeom>
              <a:noFill/>
              <a:ln w="0">
                <a:solidFill>
                  <a:srgbClr val="FFFFFF"/>
                </a:solidFill>
                <a:round/>
                <a:headEnd/>
                <a:tailEnd/>
              </a:ln>
            </p:spPr>
            <p:txBody>
              <a:bodyPr/>
              <a:lstStyle/>
              <a:p>
                <a:pPr algn="ctr" eaLnBrk="0" hangingPunct="0"/>
                <a:endParaRPr lang="en-US"/>
              </a:p>
            </p:txBody>
          </p:sp>
          <p:sp>
            <p:nvSpPr>
              <p:cNvPr id="22740" name="Oval 27"/>
              <p:cNvSpPr>
                <a:spLocks noChangeArrowheads="1"/>
              </p:cNvSpPr>
              <p:nvPr/>
            </p:nvSpPr>
            <p:spPr bwMode="auto">
              <a:xfrm>
                <a:off x="8110" y="9613"/>
                <a:ext cx="332" cy="346"/>
              </a:xfrm>
              <a:prstGeom prst="ellipse">
                <a:avLst/>
              </a:prstGeom>
              <a:solidFill>
                <a:srgbClr val="000000"/>
              </a:solidFill>
              <a:ln w="9525">
                <a:noFill/>
                <a:round/>
                <a:headEnd/>
                <a:tailEnd/>
              </a:ln>
            </p:spPr>
            <p:txBody>
              <a:bodyPr/>
              <a:lstStyle/>
              <a:p>
                <a:pPr algn="ctr" eaLnBrk="0" hangingPunct="0"/>
                <a:endParaRPr lang="en-US"/>
              </a:p>
            </p:txBody>
          </p:sp>
          <p:pic>
            <p:nvPicPr>
              <p:cNvPr id="22741" name="Picture 28"/>
              <p:cNvPicPr>
                <a:picLocks noChangeAspect="1" noChangeArrowheads="1"/>
              </p:cNvPicPr>
              <p:nvPr/>
            </p:nvPicPr>
            <p:blipFill>
              <a:blip r:embed="rId7"/>
              <a:srcRect/>
              <a:stretch>
                <a:fillRect/>
              </a:stretch>
            </p:blipFill>
            <p:spPr bwMode="auto">
              <a:xfrm>
                <a:off x="8110" y="9613"/>
                <a:ext cx="90" cy="90"/>
              </a:xfrm>
              <a:prstGeom prst="rect">
                <a:avLst/>
              </a:prstGeom>
              <a:noFill/>
              <a:ln w="9525">
                <a:noFill/>
                <a:miter lim="800000"/>
                <a:headEnd/>
                <a:tailEnd/>
              </a:ln>
            </p:spPr>
          </p:pic>
          <p:pic>
            <p:nvPicPr>
              <p:cNvPr id="22742" name="Picture 29"/>
              <p:cNvPicPr>
                <a:picLocks noChangeAspect="1" noChangeArrowheads="1"/>
              </p:cNvPicPr>
              <p:nvPr/>
            </p:nvPicPr>
            <p:blipFill>
              <a:blip r:embed="rId7"/>
              <a:srcRect/>
              <a:stretch>
                <a:fillRect/>
              </a:stretch>
            </p:blipFill>
            <p:spPr bwMode="auto">
              <a:xfrm>
                <a:off x="8200" y="9613"/>
                <a:ext cx="90" cy="90"/>
              </a:xfrm>
              <a:prstGeom prst="rect">
                <a:avLst/>
              </a:prstGeom>
              <a:noFill/>
              <a:ln w="9525">
                <a:noFill/>
                <a:miter lim="800000"/>
                <a:headEnd/>
                <a:tailEnd/>
              </a:ln>
            </p:spPr>
          </p:pic>
          <p:pic>
            <p:nvPicPr>
              <p:cNvPr id="22743" name="Picture 30"/>
              <p:cNvPicPr>
                <a:picLocks noChangeAspect="1" noChangeArrowheads="1"/>
              </p:cNvPicPr>
              <p:nvPr/>
            </p:nvPicPr>
            <p:blipFill>
              <a:blip r:embed="rId7"/>
              <a:srcRect/>
              <a:stretch>
                <a:fillRect/>
              </a:stretch>
            </p:blipFill>
            <p:spPr bwMode="auto">
              <a:xfrm>
                <a:off x="8290" y="9613"/>
                <a:ext cx="90" cy="90"/>
              </a:xfrm>
              <a:prstGeom prst="rect">
                <a:avLst/>
              </a:prstGeom>
              <a:noFill/>
              <a:ln w="9525">
                <a:noFill/>
                <a:miter lim="800000"/>
                <a:headEnd/>
                <a:tailEnd/>
              </a:ln>
            </p:spPr>
          </p:pic>
          <p:pic>
            <p:nvPicPr>
              <p:cNvPr id="22744" name="Picture 31"/>
              <p:cNvPicPr>
                <a:picLocks noChangeAspect="1" noChangeArrowheads="1"/>
              </p:cNvPicPr>
              <p:nvPr/>
            </p:nvPicPr>
            <p:blipFill>
              <a:blip r:embed="rId8"/>
              <a:srcRect/>
              <a:stretch>
                <a:fillRect/>
              </a:stretch>
            </p:blipFill>
            <p:spPr bwMode="auto">
              <a:xfrm>
                <a:off x="8380" y="9613"/>
                <a:ext cx="63" cy="90"/>
              </a:xfrm>
              <a:prstGeom prst="rect">
                <a:avLst/>
              </a:prstGeom>
              <a:noFill/>
              <a:ln w="9525">
                <a:noFill/>
                <a:miter lim="800000"/>
                <a:headEnd/>
                <a:tailEnd/>
              </a:ln>
            </p:spPr>
          </p:pic>
          <p:pic>
            <p:nvPicPr>
              <p:cNvPr id="22745" name="Picture 32"/>
              <p:cNvPicPr>
                <a:picLocks noChangeAspect="1" noChangeArrowheads="1"/>
              </p:cNvPicPr>
              <p:nvPr/>
            </p:nvPicPr>
            <p:blipFill>
              <a:blip r:embed="rId7"/>
              <a:srcRect/>
              <a:stretch>
                <a:fillRect/>
              </a:stretch>
            </p:blipFill>
            <p:spPr bwMode="auto">
              <a:xfrm>
                <a:off x="8110" y="9703"/>
                <a:ext cx="90" cy="90"/>
              </a:xfrm>
              <a:prstGeom prst="rect">
                <a:avLst/>
              </a:prstGeom>
              <a:noFill/>
              <a:ln w="9525">
                <a:noFill/>
                <a:miter lim="800000"/>
                <a:headEnd/>
                <a:tailEnd/>
              </a:ln>
            </p:spPr>
          </p:pic>
          <p:pic>
            <p:nvPicPr>
              <p:cNvPr id="22746" name="Picture 33"/>
              <p:cNvPicPr>
                <a:picLocks noChangeAspect="1" noChangeArrowheads="1"/>
              </p:cNvPicPr>
              <p:nvPr/>
            </p:nvPicPr>
            <p:blipFill>
              <a:blip r:embed="rId7"/>
              <a:srcRect/>
              <a:stretch>
                <a:fillRect/>
              </a:stretch>
            </p:blipFill>
            <p:spPr bwMode="auto">
              <a:xfrm>
                <a:off x="8200" y="9703"/>
                <a:ext cx="90" cy="90"/>
              </a:xfrm>
              <a:prstGeom prst="rect">
                <a:avLst/>
              </a:prstGeom>
              <a:noFill/>
              <a:ln w="9525">
                <a:noFill/>
                <a:miter lim="800000"/>
                <a:headEnd/>
                <a:tailEnd/>
              </a:ln>
            </p:spPr>
          </p:pic>
          <p:pic>
            <p:nvPicPr>
              <p:cNvPr id="22747" name="Picture 34"/>
              <p:cNvPicPr>
                <a:picLocks noChangeAspect="1" noChangeArrowheads="1"/>
              </p:cNvPicPr>
              <p:nvPr/>
            </p:nvPicPr>
            <p:blipFill>
              <a:blip r:embed="rId7"/>
              <a:srcRect/>
              <a:stretch>
                <a:fillRect/>
              </a:stretch>
            </p:blipFill>
            <p:spPr bwMode="auto">
              <a:xfrm>
                <a:off x="8290" y="9703"/>
                <a:ext cx="90" cy="90"/>
              </a:xfrm>
              <a:prstGeom prst="rect">
                <a:avLst/>
              </a:prstGeom>
              <a:noFill/>
              <a:ln w="9525">
                <a:noFill/>
                <a:miter lim="800000"/>
                <a:headEnd/>
                <a:tailEnd/>
              </a:ln>
            </p:spPr>
          </p:pic>
          <p:pic>
            <p:nvPicPr>
              <p:cNvPr id="22748" name="Picture 35"/>
              <p:cNvPicPr>
                <a:picLocks noChangeAspect="1" noChangeArrowheads="1"/>
              </p:cNvPicPr>
              <p:nvPr/>
            </p:nvPicPr>
            <p:blipFill>
              <a:blip r:embed="rId8"/>
              <a:srcRect/>
              <a:stretch>
                <a:fillRect/>
              </a:stretch>
            </p:blipFill>
            <p:spPr bwMode="auto">
              <a:xfrm>
                <a:off x="8380" y="9703"/>
                <a:ext cx="63" cy="90"/>
              </a:xfrm>
              <a:prstGeom prst="rect">
                <a:avLst/>
              </a:prstGeom>
              <a:noFill/>
              <a:ln w="9525">
                <a:noFill/>
                <a:miter lim="800000"/>
                <a:headEnd/>
                <a:tailEnd/>
              </a:ln>
            </p:spPr>
          </p:pic>
          <p:pic>
            <p:nvPicPr>
              <p:cNvPr id="22749" name="Picture 36"/>
              <p:cNvPicPr>
                <a:picLocks noChangeAspect="1" noChangeArrowheads="1"/>
              </p:cNvPicPr>
              <p:nvPr/>
            </p:nvPicPr>
            <p:blipFill>
              <a:blip r:embed="rId7"/>
              <a:srcRect/>
              <a:stretch>
                <a:fillRect/>
              </a:stretch>
            </p:blipFill>
            <p:spPr bwMode="auto">
              <a:xfrm>
                <a:off x="8110" y="9793"/>
                <a:ext cx="90" cy="90"/>
              </a:xfrm>
              <a:prstGeom prst="rect">
                <a:avLst/>
              </a:prstGeom>
              <a:noFill/>
              <a:ln w="9525">
                <a:noFill/>
                <a:miter lim="800000"/>
                <a:headEnd/>
                <a:tailEnd/>
              </a:ln>
            </p:spPr>
          </p:pic>
          <p:pic>
            <p:nvPicPr>
              <p:cNvPr id="22750" name="Picture 37"/>
              <p:cNvPicPr>
                <a:picLocks noChangeAspect="1" noChangeArrowheads="1"/>
              </p:cNvPicPr>
              <p:nvPr/>
            </p:nvPicPr>
            <p:blipFill>
              <a:blip r:embed="rId7"/>
              <a:srcRect/>
              <a:stretch>
                <a:fillRect/>
              </a:stretch>
            </p:blipFill>
            <p:spPr bwMode="auto">
              <a:xfrm>
                <a:off x="8200" y="9793"/>
                <a:ext cx="90" cy="90"/>
              </a:xfrm>
              <a:prstGeom prst="rect">
                <a:avLst/>
              </a:prstGeom>
              <a:noFill/>
              <a:ln w="9525">
                <a:noFill/>
                <a:miter lim="800000"/>
                <a:headEnd/>
                <a:tailEnd/>
              </a:ln>
            </p:spPr>
          </p:pic>
          <p:pic>
            <p:nvPicPr>
              <p:cNvPr id="22751" name="Picture 38"/>
              <p:cNvPicPr>
                <a:picLocks noChangeAspect="1" noChangeArrowheads="1"/>
              </p:cNvPicPr>
              <p:nvPr/>
            </p:nvPicPr>
            <p:blipFill>
              <a:blip r:embed="rId7"/>
              <a:srcRect/>
              <a:stretch>
                <a:fillRect/>
              </a:stretch>
            </p:blipFill>
            <p:spPr bwMode="auto">
              <a:xfrm>
                <a:off x="8290" y="9793"/>
                <a:ext cx="90" cy="90"/>
              </a:xfrm>
              <a:prstGeom prst="rect">
                <a:avLst/>
              </a:prstGeom>
              <a:noFill/>
              <a:ln w="9525">
                <a:noFill/>
                <a:miter lim="800000"/>
                <a:headEnd/>
                <a:tailEnd/>
              </a:ln>
            </p:spPr>
          </p:pic>
          <p:pic>
            <p:nvPicPr>
              <p:cNvPr id="22752" name="Picture 39"/>
              <p:cNvPicPr>
                <a:picLocks noChangeAspect="1" noChangeArrowheads="1"/>
              </p:cNvPicPr>
              <p:nvPr/>
            </p:nvPicPr>
            <p:blipFill>
              <a:blip r:embed="rId8"/>
              <a:srcRect/>
              <a:stretch>
                <a:fillRect/>
              </a:stretch>
            </p:blipFill>
            <p:spPr bwMode="auto">
              <a:xfrm>
                <a:off x="8380" y="9793"/>
                <a:ext cx="63" cy="90"/>
              </a:xfrm>
              <a:prstGeom prst="rect">
                <a:avLst/>
              </a:prstGeom>
              <a:noFill/>
              <a:ln w="9525">
                <a:noFill/>
                <a:miter lim="800000"/>
                <a:headEnd/>
                <a:tailEnd/>
              </a:ln>
            </p:spPr>
          </p:pic>
          <p:pic>
            <p:nvPicPr>
              <p:cNvPr id="22753" name="Picture 40"/>
              <p:cNvPicPr>
                <a:picLocks noChangeAspect="1" noChangeArrowheads="1"/>
              </p:cNvPicPr>
              <p:nvPr/>
            </p:nvPicPr>
            <p:blipFill>
              <a:blip r:embed="rId9"/>
              <a:srcRect/>
              <a:stretch>
                <a:fillRect/>
              </a:stretch>
            </p:blipFill>
            <p:spPr bwMode="auto">
              <a:xfrm>
                <a:off x="8110" y="9883"/>
                <a:ext cx="90" cy="77"/>
              </a:xfrm>
              <a:prstGeom prst="rect">
                <a:avLst/>
              </a:prstGeom>
              <a:noFill/>
              <a:ln w="9525">
                <a:noFill/>
                <a:miter lim="800000"/>
                <a:headEnd/>
                <a:tailEnd/>
              </a:ln>
            </p:spPr>
          </p:pic>
          <p:pic>
            <p:nvPicPr>
              <p:cNvPr id="22754" name="Picture 41"/>
              <p:cNvPicPr>
                <a:picLocks noChangeAspect="1" noChangeArrowheads="1"/>
              </p:cNvPicPr>
              <p:nvPr/>
            </p:nvPicPr>
            <p:blipFill>
              <a:blip r:embed="rId9"/>
              <a:srcRect/>
              <a:stretch>
                <a:fillRect/>
              </a:stretch>
            </p:blipFill>
            <p:spPr bwMode="auto">
              <a:xfrm>
                <a:off x="8200" y="9883"/>
                <a:ext cx="90" cy="77"/>
              </a:xfrm>
              <a:prstGeom prst="rect">
                <a:avLst/>
              </a:prstGeom>
              <a:noFill/>
              <a:ln w="9525">
                <a:noFill/>
                <a:miter lim="800000"/>
                <a:headEnd/>
                <a:tailEnd/>
              </a:ln>
            </p:spPr>
          </p:pic>
          <p:pic>
            <p:nvPicPr>
              <p:cNvPr id="22755" name="Picture 42"/>
              <p:cNvPicPr>
                <a:picLocks noChangeAspect="1" noChangeArrowheads="1"/>
              </p:cNvPicPr>
              <p:nvPr/>
            </p:nvPicPr>
            <p:blipFill>
              <a:blip r:embed="rId9"/>
              <a:srcRect/>
              <a:stretch>
                <a:fillRect/>
              </a:stretch>
            </p:blipFill>
            <p:spPr bwMode="auto">
              <a:xfrm>
                <a:off x="8290" y="9883"/>
                <a:ext cx="90" cy="77"/>
              </a:xfrm>
              <a:prstGeom prst="rect">
                <a:avLst/>
              </a:prstGeom>
              <a:noFill/>
              <a:ln w="9525">
                <a:noFill/>
                <a:miter lim="800000"/>
                <a:headEnd/>
                <a:tailEnd/>
              </a:ln>
            </p:spPr>
          </p:pic>
          <p:pic>
            <p:nvPicPr>
              <p:cNvPr id="22756" name="Picture 43"/>
              <p:cNvPicPr>
                <a:picLocks noChangeAspect="1" noChangeArrowheads="1"/>
              </p:cNvPicPr>
              <p:nvPr/>
            </p:nvPicPr>
            <p:blipFill>
              <a:blip r:embed="rId10"/>
              <a:srcRect/>
              <a:stretch>
                <a:fillRect/>
              </a:stretch>
            </p:blipFill>
            <p:spPr bwMode="auto">
              <a:xfrm>
                <a:off x="8380" y="9883"/>
                <a:ext cx="63" cy="77"/>
              </a:xfrm>
              <a:prstGeom prst="rect">
                <a:avLst/>
              </a:prstGeom>
              <a:noFill/>
              <a:ln w="9525">
                <a:noFill/>
                <a:miter lim="800000"/>
                <a:headEnd/>
                <a:tailEnd/>
              </a:ln>
            </p:spPr>
          </p:pic>
        </p:grpSp>
        <p:sp>
          <p:nvSpPr>
            <p:cNvPr id="22550" name="Rectangle 44"/>
            <p:cNvSpPr>
              <a:spLocks noChangeArrowheads="1"/>
            </p:cNvSpPr>
            <p:nvPr/>
          </p:nvSpPr>
          <p:spPr bwMode="auto">
            <a:xfrm>
              <a:off x="8220" y="9700"/>
              <a:ext cx="127" cy="328"/>
            </a:xfrm>
            <a:prstGeom prst="rect">
              <a:avLst/>
            </a:prstGeom>
            <a:noFill/>
            <a:ln w="9525">
              <a:noFill/>
              <a:miter lim="800000"/>
              <a:headEnd/>
              <a:tailEnd/>
            </a:ln>
          </p:spPr>
          <p:txBody>
            <a:bodyPr wrap="none" lIns="0" tIns="0" rIns="0" bIns="0">
              <a:spAutoFit/>
            </a:bodyPr>
            <a:lstStyle/>
            <a:p>
              <a:pPr eaLnBrk="0" hangingPunct="0"/>
              <a:r>
                <a:rPr lang="en-US" sz="700" b="1">
                  <a:solidFill>
                    <a:srgbClr val="000000"/>
                  </a:solidFill>
                </a:rPr>
                <a:t>F</a:t>
              </a:r>
              <a:endParaRPr lang="en-US"/>
            </a:p>
          </p:txBody>
        </p:sp>
        <p:grpSp>
          <p:nvGrpSpPr>
            <p:cNvPr id="22551" name="Group 45"/>
            <p:cNvGrpSpPr>
              <a:grpSpLocks/>
            </p:cNvGrpSpPr>
            <p:nvPr/>
          </p:nvGrpSpPr>
          <p:grpSpPr bwMode="auto">
            <a:xfrm>
              <a:off x="7980" y="10913"/>
              <a:ext cx="333" cy="345"/>
              <a:chOff x="7980" y="10913"/>
              <a:chExt cx="333" cy="345"/>
            </a:xfrm>
          </p:grpSpPr>
          <p:pic>
            <p:nvPicPr>
              <p:cNvPr id="22689" name="Picture 46"/>
              <p:cNvPicPr>
                <a:picLocks noChangeAspect="1" noChangeArrowheads="1"/>
              </p:cNvPicPr>
              <p:nvPr/>
            </p:nvPicPr>
            <p:blipFill>
              <a:blip r:embed="rId7"/>
              <a:srcRect/>
              <a:stretch>
                <a:fillRect/>
              </a:stretch>
            </p:blipFill>
            <p:spPr bwMode="auto">
              <a:xfrm>
                <a:off x="7980" y="10913"/>
                <a:ext cx="89" cy="90"/>
              </a:xfrm>
              <a:prstGeom prst="rect">
                <a:avLst/>
              </a:prstGeom>
              <a:noFill/>
              <a:ln w="9525">
                <a:noFill/>
                <a:miter lim="800000"/>
                <a:headEnd/>
                <a:tailEnd/>
              </a:ln>
            </p:spPr>
          </p:pic>
          <p:pic>
            <p:nvPicPr>
              <p:cNvPr id="22690" name="Picture 47"/>
              <p:cNvPicPr>
                <a:picLocks noChangeAspect="1" noChangeArrowheads="1"/>
              </p:cNvPicPr>
              <p:nvPr/>
            </p:nvPicPr>
            <p:blipFill>
              <a:blip r:embed="rId7"/>
              <a:srcRect/>
              <a:stretch>
                <a:fillRect/>
              </a:stretch>
            </p:blipFill>
            <p:spPr bwMode="auto">
              <a:xfrm>
                <a:off x="8069" y="10913"/>
                <a:ext cx="90" cy="90"/>
              </a:xfrm>
              <a:prstGeom prst="rect">
                <a:avLst/>
              </a:prstGeom>
              <a:noFill/>
              <a:ln w="9525">
                <a:noFill/>
                <a:miter lim="800000"/>
                <a:headEnd/>
                <a:tailEnd/>
              </a:ln>
            </p:spPr>
          </p:pic>
          <p:pic>
            <p:nvPicPr>
              <p:cNvPr id="22691" name="Picture 48"/>
              <p:cNvPicPr>
                <a:picLocks noChangeAspect="1" noChangeArrowheads="1"/>
              </p:cNvPicPr>
              <p:nvPr/>
            </p:nvPicPr>
            <p:blipFill>
              <a:blip r:embed="rId7"/>
              <a:srcRect/>
              <a:stretch>
                <a:fillRect/>
              </a:stretch>
            </p:blipFill>
            <p:spPr bwMode="auto">
              <a:xfrm>
                <a:off x="8159" y="10913"/>
                <a:ext cx="90" cy="90"/>
              </a:xfrm>
              <a:prstGeom prst="rect">
                <a:avLst/>
              </a:prstGeom>
              <a:noFill/>
              <a:ln w="9525">
                <a:noFill/>
                <a:miter lim="800000"/>
                <a:headEnd/>
                <a:tailEnd/>
              </a:ln>
            </p:spPr>
          </p:pic>
          <p:pic>
            <p:nvPicPr>
              <p:cNvPr id="22692" name="Picture 49"/>
              <p:cNvPicPr>
                <a:picLocks noChangeAspect="1" noChangeArrowheads="1"/>
              </p:cNvPicPr>
              <p:nvPr/>
            </p:nvPicPr>
            <p:blipFill>
              <a:blip r:embed="rId8"/>
              <a:srcRect/>
              <a:stretch>
                <a:fillRect/>
              </a:stretch>
            </p:blipFill>
            <p:spPr bwMode="auto">
              <a:xfrm>
                <a:off x="8249" y="10913"/>
                <a:ext cx="64" cy="90"/>
              </a:xfrm>
              <a:prstGeom prst="rect">
                <a:avLst/>
              </a:prstGeom>
              <a:noFill/>
              <a:ln w="9525">
                <a:noFill/>
                <a:miter lim="800000"/>
                <a:headEnd/>
                <a:tailEnd/>
              </a:ln>
            </p:spPr>
          </p:pic>
          <p:pic>
            <p:nvPicPr>
              <p:cNvPr id="22693" name="Picture 50"/>
              <p:cNvPicPr>
                <a:picLocks noChangeAspect="1" noChangeArrowheads="1"/>
              </p:cNvPicPr>
              <p:nvPr/>
            </p:nvPicPr>
            <p:blipFill>
              <a:blip r:embed="rId7"/>
              <a:srcRect/>
              <a:stretch>
                <a:fillRect/>
              </a:stretch>
            </p:blipFill>
            <p:spPr bwMode="auto">
              <a:xfrm>
                <a:off x="7980" y="11003"/>
                <a:ext cx="89" cy="89"/>
              </a:xfrm>
              <a:prstGeom prst="rect">
                <a:avLst/>
              </a:prstGeom>
              <a:noFill/>
              <a:ln w="9525">
                <a:noFill/>
                <a:miter lim="800000"/>
                <a:headEnd/>
                <a:tailEnd/>
              </a:ln>
            </p:spPr>
          </p:pic>
          <p:pic>
            <p:nvPicPr>
              <p:cNvPr id="22694" name="Picture 51"/>
              <p:cNvPicPr>
                <a:picLocks noChangeAspect="1" noChangeArrowheads="1"/>
              </p:cNvPicPr>
              <p:nvPr/>
            </p:nvPicPr>
            <p:blipFill>
              <a:blip r:embed="rId7"/>
              <a:srcRect/>
              <a:stretch>
                <a:fillRect/>
              </a:stretch>
            </p:blipFill>
            <p:spPr bwMode="auto">
              <a:xfrm>
                <a:off x="8069" y="11003"/>
                <a:ext cx="90" cy="89"/>
              </a:xfrm>
              <a:prstGeom prst="rect">
                <a:avLst/>
              </a:prstGeom>
              <a:noFill/>
              <a:ln w="9525">
                <a:noFill/>
                <a:miter lim="800000"/>
                <a:headEnd/>
                <a:tailEnd/>
              </a:ln>
            </p:spPr>
          </p:pic>
          <p:pic>
            <p:nvPicPr>
              <p:cNvPr id="22695" name="Picture 52"/>
              <p:cNvPicPr>
                <a:picLocks noChangeAspect="1" noChangeArrowheads="1"/>
              </p:cNvPicPr>
              <p:nvPr/>
            </p:nvPicPr>
            <p:blipFill>
              <a:blip r:embed="rId7"/>
              <a:srcRect/>
              <a:stretch>
                <a:fillRect/>
              </a:stretch>
            </p:blipFill>
            <p:spPr bwMode="auto">
              <a:xfrm>
                <a:off x="8159" y="11003"/>
                <a:ext cx="90" cy="89"/>
              </a:xfrm>
              <a:prstGeom prst="rect">
                <a:avLst/>
              </a:prstGeom>
              <a:noFill/>
              <a:ln w="9525">
                <a:noFill/>
                <a:miter lim="800000"/>
                <a:headEnd/>
                <a:tailEnd/>
              </a:ln>
            </p:spPr>
          </p:pic>
          <p:pic>
            <p:nvPicPr>
              <p:cNvPr id="22696" name="Picture 53"/>
              <p:cNvPicPr>
                <a:picLocks noChangeAspect="1" noChangeArrowheads="1"/>
              </p:cNvPicPr>
              <p:nvPr/>
            </p:nvPicPr>
            <p:blipFill>
              <a:blip r:embed="rId8"/>
              <a:srcRect/>
              <a:stretch>
                <a:fillRect/>
              </a:stretch>
            </p:blipFill>
            <p:spPr bwMode="auto">
              <a:xfrm>
                <a:off x="8249" y="11003"/>
                <a:ext cx="64" cy="89"/>
              </a:xfrm>
              <a:prstGeom prst="rect">
                <a:avLst/>
              </a:prstGeom>
              <a:noFill/>
              <a:ln w="9525">
                <a:noFill/>
                <a:miter lim="800000"/>
                <a:headEnd/>
                <a:tailEnd/>
              </a:ln>
            </p:spPr>
          </p:pic>
          <p:pic>
            <p:nvPicPr>
              <p:cNvPr id="22697" name="Picture 54"/>
              <p:cNvPicPr>
                <a:picLocks noChangeAspect="1" noChangeArrowheads="1"/>
              </p:cNvPicPr>
              <p:nvPr/>
            </p:nvPicPr>
            <p:blipFill>
              <a:blip r:embed="rId7"/>
              <a:srcRect/>
              <a:stretch>
                <a:fillRect/>
              </a:stretch>
            </p:blipFill>
            <p:spPr bwMode="auto">
              <a:xfrm>
                <a:off x="7980" y="11092"/>
                <a:ext cx="89" cy="90"/>
              </a:xfrm>
              <a:prstGeom prst="rect">
                <a:avLst/>
              </a:prstGeom>
              <a:noFill/>
              <a:ln w="9525">
                <a:noFill/>
                <a:miter lim="800000"/>
                <a:headEnd/>
                <a:tailEnd/>
              </a:ln>
            </p:spPr>
          </p:pic>
          <p:pic>
            <p:nvPicPr>
              <p:cNvPr id="22698" name="Picture 55"/>
              <p:cNvPicPr>
                <a:picLocks noChangeAspect="1" noChangeArrowheads="1"/>
              </p:cNvPicPr>
              <p:nvPr/>
            </p:nvPicPr>
            <p:blipFill>
              <a:blip r:embed="rId7"/>
              <a:srcRect/>
              <a:stretch>
                <a:fillRect/>
              </a:stretch>
            </p:blipFill>
            <p:spPr bwMode="auto">
              <a:xfrm>
                <a:off x="8069" y="11092"/>
                <a:ext cx="90" cy="90"/>
              </a:xfrm>
              <a:prstGeom prst="rect">
                <a:avLst/>
              </a:prstGeom>
              <a:noFill/>
              <a:ln w="9525">
                <a:noFill/>
                <a:miter lim="800000"/>
                <a:headEnd/>
                <a:tailEnd/>
              </a:ln>
            </p:spPr>
          </p:pic>
          <p:pic>
            <p:nvPicPr>
              <p:cNvPr id="22699" name="Picture 56"/>
              <p:cNvPicPr>
                <a:picLocks noChangeAspect="1" noChangeArrowheads="1"/>
              </p:cNvPicPr>
              <p:nvPr/>
            </p:nvPicPr>
            <p:blipFill>
              <a:blip r:embed="rId7"/>
              <a:srcRect/>
              <a:stretch>
                <a:fillRect/>
              </a:stretch>
            </p:blipFill>
            <p:spPr bwMode="auto">
              <a:xfrm>
                <a:off x="8159" y="11092"/>
                <a:ext cx="90" cy="90"/>
              </a:xfrm>
              <a:prstGeom prst="rect">
                <a:avLst/>
              </a:prstGeom>
              <a:noFill/>
              <a:ln w="9525">
                <a:noFill/>
                <a:miter lim="800000"/>
                <a:headEnd/>
                <a:tailEnd/>
              </a:ln>
            </p:spPr>
          </p:pic>
          <p:pic>
            <p:nvPicPr>
              <p:cNvPr id="22700" name="Picture 57"/>
              <p:cNvPicPr>
                <a:picLocks noChangeAspect="1" noChangeArrowheads="1"/>
              </p:cNvPicPr>
              <p:nvPr/>
            </p:nvPicPr>
            <p:blipFill>
              <a:blip r:embed="rId8"/>
              <a:srcRect/>
              <a:stretch>
                <a:fillRect/>
              </a:stretch>
            </p:blipFill>
            <p:spPr bwMode="auto">
              <a:xfrm>
                <a:off x="8249" y="11092"/>
                <a:ext cx="64" cy="90"/>
              </a:xfrm>
              <a:prstGeom prst="rect">
                <a:avLst/>
              </a:prstGeom>
              <a:noFill/>
              <a:ln w="9525">
                <a:noFill/>
                <a:miter lim="800000"/>
                <a:headEnd/>
                <a:tailEnd/>
              </a:ln>
            </p:spPr>
          </p:pic>
          <p:pic>
            <p:nvPicPr>
              <p:cNvPr id="22701" name="Picture 58"/>
              <p:cNvPicPr>
                <a:picLocks noChangeAspect="1" noChangeArrowheads="1"/>
              </p:cNvPicPr>
              <p:nvPr/>
            </p:nvPicPr>
            <p:blipFill>
              <a:blip r:embed="rId11"/>
              <a:srcRect/>
              <a:stretch>
                <a:fillRect/>
              </a:stretch>
            </p:blipFill>
            <p:spPr bwMode="auto">
              <a:xfrm>
                <a:off x="7980" y="11182"/>
                <a:ext cx="89" cy="76"/>
              </a:xfrm>
              <a:prstGeom prst="rect">
                <a:avLst/>
              </a:prstGeom>
              <a:noFill/>
              <a:ln w="9525">
                <a:noFill/>
                <a:miter lim="800000"/>
                <a:headEnd/>
                <a:tailEnd/>
              </a:ln>
            </p:spPr>
          </p:pic>
          <p:pic>
            <p:nvPicPr>
              <p:cNvPr id="22702" name="Picture 59"/>
              <p:cNvPicPr>
                <a:picLocks noChangeAspect="1" noChangeArrowheads="1"/>
              </p:cNvPicPr>
              <p:nvPr/>
            </p:nvPicPr>
            <p:blipFill>
              <a:blip r:embed="rId11"/>
              <a:srcRect/>
              <a:stretch>
                <a:fillRect/>
              </a:stretch>
            </p:blipFill>
            <p:spPr bwMode="auto">
              <a:xfrm>
                <a:off x="8069" y="11182"/>
                <a:ext cx="90" cy="76"/>
              </a:xfrm>
              <a:prstGeom prst="rect">
                <a:avLst/>
              </a:prstGeom>
              <a:noFill/>
              <a:ln w="9525">
                <a:noFill/>
                <a:miter lim="800000"/>
                <a:headEnd/>
                <a:tailEnd/>
              </a:ln>
            </p:spPr>
          </p:pic>
          <p:pic>
            <p:nvPicPr>
              <p:cNvPr id="22703" name="Picture 60"/>
              <p:cNvPicPr>
                <a:picLocks noChangeAspect="1" noChangeArrowheads="1"/>
              </p:cNvPicPr>
              <p:nvPr/>
            </p:nvPicPr>
            <p:blipFill>
              <a:blip r:embed="rId11"/>
              <a:srcRect/>
              <a:stretch>
                <a:fillRect/>
              </a:stretch>
            </p:blipFill>
            <p:spPr bwMode="auto">
              <a:xfrm>
                <a:off x="8159" y="11182"/>
                <a:ext cx="90" cy="76"/>
              </a:xfrm>
              <a:prstGeom prst="rect">
                <a:avLst/>
              </a:prstGeom>
              <a:noFill/>
              <a:ln w="9525">
                <a:noFill/>
                <a:miter lim="800000"/>
                <a:headEnd/>
                <a:tailEnd/>
              </a:ln>
            </p:spPr>
          </p:pic>
          <p:pic>
            <p:nvPicPr>
              <p:cNvPr id="22704" name="Picture 61"/>
              <p:cNvPicPr>
                <a:picLocks noChangeAspect="1" noChangeArrowheads="1"/>
              </p:cNvPicPr>
              <p:nvPr/>
            </p:nvPicPr>
            <p:blipFill>
              <a:blip r:embed="rId12"/>
              <a:srcRect/>
              <a:stretch>
                <a:fillRect/>
              </a:stretch>
            </p:blipFill>
            <p:spPr bwMode="auto">
              <a:xfrm>
                <a:off x="8249" y="11182"/>
                <a:ext cx="64" cy="76"/>
              </a:xfrm>
              <a:prstGeom prst="rect">
                <a:avLst/>
              </a:prstGeom>
              <a:noFill/>
              <a:ln w="9525">
                <a:noFill/>
                <a:miter lim="800000"/>
                <a:headEnd/>
                <a:tailEnd/>
              </a:ln>
            </p:spPr>
          </p:pic>
          <p:sp>
            <p:nvSpPr>
              <p:cNvPr id="22705" name="Freeform 62"/>
              <p:cNvSpPr>
                <a:spLocks/>
              </p:cNvSpPr>
              <p:nvPr/>
            </p:nvSpPr>
            <p:spPr bwMode="auto">
              <a:xfrm>
                <a:off x="7980" y="10913"/>
                <a:ext cx="330" cy="342"/>
              </a:xfrm>
              <a:custGeom>
                <a:avLst/>
                <a:gdLst>
                  <a:gd name="T0" fmla="*/ 164 w 330"/>
                  <a:gd name="T1" fmla="*/ 0 h 342"/>
                  <a:gd name="T2" fmla="*/ 147 w 330"/>
                  <a:gd name="T3" fmla="*/ 1 h 342"/>
                  <a:gd name="T4" fmla="*/ 130 w 330"/>
                  <a:gd name="T5" fmla="*/ 4 h 342"/>
                  <a:gd name="T6" fmla="*/ 115 w 330"/>
                  <a:gd name="T7" fmla="*/ 8 h 342"/>
                  <a:gd name="T8" fmla="*/ 99 w 330"/>
                  <a:gd name="T9" fmla="*/ 14 h 342"/>
                  <a:gd name="T10" fmla="*/ 85 w 330"/>
                  <a:gd name="T11" fmla="*/ 21 h 342"/>
                  <a:gd name="T12" fmla="*/ 71 w 330"/>
                  <a:gd name="T13" fmla="*/ 29 h 342"/>
                  <a:gd name="T14" fmla="*/ 47 w 330"/>
                  <a:gd name="T15" fmla="*/ 50 h 342"/>
                  <a:gd name="T16" fmla="*/ 28 w 330"/>
                  <a:gd name="T17" fmla="*/ 75 h 342"/>
                  <a:gd name="T18" fmla="*/ 12 w 330"/>
                  <a:gd name="T19" fmla="*/ 105 h 342"/>
                  <a:gd name="T20" fmla="*/ 7 w 330"/>
                  <a:gd name="T21" fmla="*/ 120 h 342"/>
                  <a:gd name="T22" fmla="*/ 2 w 330"/>
                  <a:gd name="T23" fmla="*/ 137 h 342"/>
                  <a:gd name="T24" fmla="*/ 1 w 330"/>
                  <a:gd name="T25" fmla="*/ 154 h 342"/>
                  <a:gd name="T26" fmla="*/ 0 w 330"/>
                  <a:gd name="T27" fmla="*/ 171 h 342"/>
                  <a:gd name="T28" fmla="*/ 1 w 330"/>
                  <a:gd name="T29" fmla="*/ 188 h 342"/>
                  <a:gd name="T30" fmla="*/ 2 w 330"/>
                  <a:gd name="T31" fmla="*/ 206 h 342"/>
                  <a:gd name="T32" fmla="*/ 7 w 330"/>
                  <a:gd name="T33" fmla="*/ 222 h 342"/>
                  <a:gd name="T34" fmla="*/ 12 w 330"/>
                  <a:gd name="T35" fmla="*/ 237 h 342"/>
                  <a:gd name="T36" fmla="*/ 28 w 330"/>
                  <a:gd name="T37" fmla="*/ 267 h 342"/>
                  <a:gd name="T38" fmla="*/ 47 w 330"/>
                  <a:gd name="T39" fmla="*/ 292 h 342"/>
                  <a:gd name="T40" fmla="*/ 71 w 330"/>
                  <a:gd name="T41" fmla="*/ 313 h 342"/>
                  <a:gd name="T42" fmla="*/ 85 w 330"/>
                  <a:gd name="T43" fmla="*/ 321 h 342"/>
                  <a:gd name="T44" fmla="*/ 99 w 330"/>
                  <a:gd name="T45" fmla="*/ 328 h 342"/>
                  <a:gd name="T46" fmla="*/ 115 w 330"/>
                  <a:gd name="T47" fmla="*/ 335 h 342"/>
                  <a:gd name="T48" fmla="*/ 130 w 330"/>
                  <a:gd name="T49" fmla="*/ 340 h 342"/>
                  <a:gd name="T50" fmla="*/ 147 w 330"/>
                  <a:gd name="T51" fmla="*/ 341 h 342"/>
                  <a:gd name="T52" fmla="*/ 164 w 330"/>
                  <a:gd name="T53" fmla="*/ 342 h 342"/>
                  <a:gd name="T54" fmla="*/ 181 w 330"/>
                  <a:gd name="T55" fmla="*/ 341 h 342"/>
                  <a:gd name="T56" fmla="*/ 198 w 330"/>
                  <a:gd name="T57" fmla="*/ 340 h 342"/>
                  <a:gd name="T58" fmla="*/ 213 w 330"/>
                  <a:gd name="T59" fmla="*/ 335 h 342"/>
                  <a:gd name="T60" fmla="*/ 229 w 330"/>
                  <a:gd name="T61" fmla="*/ 328 h 342"/>
                  <a:gd name="T62" fmla="*/ 243 w 330"/>
                  <a:gd name="T63" fmla="*/ 321 h 342"/>
                  <a:gd name="T64" fmla="*/ 257 w 330"/>
                  <a:gd name="T65" fmla="*/ 313 h 342"/>
                  <a:gd name="T66" fmla="*/ 281 w 330"/>
                  <a:gd name="T67" fmla="*/ 292 h 342"/>
                  <a:gd name="T68" fmla="*/ 302 w 330"/>
                  <a:gd name="T69" fmla="*/ 267 h 342"/>
                  <a:gd name="T70" fmla="*/ 310 w 330"/>
                  <a:gd name="T71" fmla="*/ 252 h 342"/>
                  <a:gd name="T72" fmla="*/ 317 w 330"/>
                  <a:gd name="T73" fmla="*/ 237 h 342"/>
                  <a:gd name="T74" fmla="*/ 323 w 330"/>
                  <a:gd name="T75" fmla="*/ 222 h 342"/>
                  <a:gd name="T76" fmla="*/ 327 w 330"/>
                  <a:gd name="T77" fmla="*/ 206 h 342"/>
                  <a:gd name="T78" fmla="*/ 328 w 330"/>
                  <a:gd name="T79" fmla="*/ 188 h 342"/>
                  <a:gd name="T80" fmla="*/ 330 w 330"/>
                  <a:gd name="T81" fmla="*/ 171 h 342"/>
                  <a:gd name="T82" fmla="*/ 328 w 330"/>
                  <a:gd name="T83" fmla="*/ 154 h 342"/>
                  <a:gd name="T84" fmla="*/ 327 w 330"/>
                  <a:gd name="T85" fmla="*/ 137 h 342"/>
                  <a:gd name="T86" fmla="*/ 323 w 330"/>
                  <a:gd name="T87" fmla="*/ 120 h 342"/>
                  <a:gd name="T88" fmla="*/ 317 w 330"/>
                  <a:gd name="T89" fmla="*/ 105 h 342"/>
                  <a:gd name="T90" fmla="*/ 310 w 330"/>
                  <a:gd name="T91" fmla="*/ 90 h 342"/>
                  <a:gd name="T92" fmla="*/ 302 w 330"/>
                  <a:gd name="T93" fmla="*/ 75 h 342"/>
                  <a:gd name="T94" fmla="*/ 281 w 330"/>
                  <a:gd name="T95" fmla="*/ 50 h 342"/>
                  <a:gd name="T96" fmla="*/ 257 w 330"/>
                  <a:gd name="T97" fmla="*/ 29 h 342"/>
                  <a:gd name="T98" fmla="*/ 243 w 330"/>
                  <a:gd name="T99" fmla="*/ 21 h 342"/>
                  <a:gd name="T100" fmla="*/ 229 w 330"/>
                  <a:gd name="T101" fmla="*/ 14 h 342"/>
                  <a:gd name="T102" fmla="*/ 213 w 330"/>
                  <a:gd name="T103" fmla="*/ 8 h 342"/>
                  <a:gd name="T104" fmla="*/ 198 w 330"/>
                  <a:gd name="T105" fmla="*/ 4 h 342"/>
                  <a:gd name="T106" fmla="*/ 181 w 330"/>
                  <a:gd name="T107" fmla="*/ 1 h 342"/>
                  <a:gd name="T108" fmla="*/ 164 w 330"/>
                  <a:gd name="T109" fmla="*/ 0 h 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0"/>
                  <a:gd name="T166" fmla="*/ 0 h 342"/>
                  <a:gd name="T167" fmla="*/ 330 w 330"/>
                  <a:gd name="T168" fmla="*/ 342 h 34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0" h="342">
                    <a:moveTo>
                      <a:pt x="164" y="0"/>
                    </a:moveTo>
                    <a:lnTo>
                      <a:pt x="147" y="1"/>
                    </a:lnTo>
                    <a:lnTo>
                      <a:pt x="130" y="4"/>
                    </a:lnTo>
                    <a:lnTo>
                      <a:pt x="115" y="8"/>
                    </a:lnTo>
                    <a:lnTo>
                      <a:pt x="99" y="14"/>
                    </a:lnTo>
                    <a:lnTo>
                      <a:pt x="85" y="21"/>
                    </a:lnTo>
                    <a:lnTo>
                      <a:pt x="71" y="29"/>
                    </a:lnTo>
                    <a:lnTo>
                      <a:pt x="47" y="50"/>
                    </a:lnTo>
                    <a:lnTo>
                      <a:pt x="28" y="75"/>
                    </a:lnTo>
                    <a:lnTo>
                      <a:pt x="12" y="105"/>
                    </a:lnTo>
                    <a:lnTo>
                      <a:pt x="7" y="120"/>
                    </a:lnTo>
                    <a:lnTo>
                      <a:pt x="2" y="137"/>
                    </a:lnTo>
                    <a:lnTo>
                      <a:pt x="1" y="154"/>
                    </a:lnTo>
                    <a:lnTo>
                      <a:pt x="0" y="171"/>
                    </a:lnTo>
                    <a:lnTo>
                      <a:pt x="1" y="188"/>
                    </a:lnTo>
                    <a:lnTo>
                      <a:pt x="2" y="206"/>
                    </a:lnTo>
                    <a:lnTo>
                      <a:pt x="7" y="222"/>
                    </a:lnTo>
                    <a:lnTo>
                      <a:pt x="12" y="237"/>
                    </a:lnTo>
                    <a:lnTo>
                      <a:pt x="28" y="267"/>
                    </a:lnTo>
                    <a:lnTo>
                      <a:pt x="47" y="292"/>
                    </a:lnTo>
                    <a:lnTo>
                      <a:pt x="71" y="313"/>
                    </a:lnTo>
                    <a:lnTo>
                      <a:pt x="85" y="321"/>
                    </a:lnTo>
                    <a:lnTo>
                      <a:pt x="99" y="328"/>
                    </a:lnTo>
                    <a:lnTo>
                      <a:pt x="115" y="335"/>
                    </a:lnTo>
                    <a:lnTo>
                      <a:pt x="130" y="340"/>
                    </a:lnTo>
                    <a:lnTo>
                      <a:pt x="147" y="341"/>
                    </a:lnTo>
                    <a:lnTo>
                      <a:pt x="164" y="342"/>
                    </a:lnTo>
                    <a:lnTo>
                      <a:pt x="181" y="341"/>
                    </a:lnTo>
                    <a:lnTo>
                      <a:pt x="198" y="340"/>
                    </a:lnTo>
                    <a:lnTo>
                      <a:pt x="213" y="335"/>
                    </a:lnTo>
                    <a:lnTo>
                      <a:pt x="229" y="328"/>
                    </a:lnTo>
                    <a:lnTo>
                      <a:pt x="243" y="321"/>
                    </a:lnTo>
                    <a:lnTo>
                      <a:pt x="257" y="313"/>
                    </a:lnTo>
                    <a:lnTo>
                      <a:pt x="281" y="292"/>
                    </a:lnTo>
                    <a:lnTo>
                      <a:pt x="302" y="267"/>
                    </a:lnTo>
                    <a:lnTo>
                      <a:pt x="310" y="252"/>
                    </a:lnTo>
                    <a:lnTo>
                      <a:pt x="317" y="237"/>
                    </a:lnTo>
                    <a:lnTo>
                      <a:pt x="323" y="222"/>
                    </a:lnTo>
                    <a:lnTo>
                      <a:pt x="327" y="206"/>
                    </a:lnTo>
                    <a:lnTo>
                      <a:pt x="328" y="188"/>
                    </a:lnTo>
                    <a:lnTo>
                      <a:pt x="330" y="171"/>
                    </a:lnTo>
                    <a:lnTo>
                      <a:pt x="328" y="154"/>
                    </a:lnTo>
                    <a:lnTo>
                      <a:pt x="327" y="137"/>
                    </a:lnTo>
                    <a:lnTo>
                      <a:pt x="323" y="120"/>
                    </a:lnTo>
                    <a:lnTo>
                      <a:pt x="317" y="105"/>
                    </a:lnTo>
                    <a:lnTo>
                      <a:pt x="310" y="90"/>
                    </a:lnTo>
                    <a:lnTo>
                      <a:pt x="302" y="75"/>
                    </a:lnTo>
                    <a:lnTo>
                      <a:pt x="281" y="50"/>
                    </a:lnTo>
                    <a:lnTo>
                      <a:pt x="257" y="29"/>
                    </a:lnTo>
                    <a:lnTo>
                      <a:pt x="243" y="21"/>
                    </a:lnTo>
                    <a:lnTo>
                      <a:pt x="229" y="14"/>
                    </a:lnTo>
                    <a:lnTo>
                      <a:pt x="213" y="8"/>
                    </a:lnTo>
                    <a:lnTo>
                      <a:pt x="198" y="4"/>
                    </a:lnTo>
                    <a:lnTo>
                      <a:pt x="181" y="1"/>
                    </a:lnTo>
                    <a:lnTo>
                      <a:pt x="164" y="0"/>
                    </a:lnTo>
                    <a:close/>
                  </a:path>
                </a:pathLst>
              </a:custGeom>
              <a:noFill/>
              <a:ln w="0">
                <a:solidFill>
                  <a:srgbClr val="FFFFFF"/>
                </a:solidFill>
                <a:round/>
                <a:headEnd/>
                <a:tailEnd/>
              </a:ln>
            </p:spPr>
            <p:txBody>
              <a:bodyPr/>
              <a:lstStyle/>
              <a:p>
                <a:pPr algn="ctr" eaLnBrk="0" hangingPunct="0"/>
                <a:endParaRPr lang="en-US"/>
              </a:p>
            </p:txBody>
          </p:sp>
          <p:sp>
            <p:nvSpPr>
              <p:cNvPr id="22706" name="Oval 63"/>
              <p:cNvSpPr>
                <a:spLocks noChangeArrowheads="1"/>
              </p:cNvSpPr>
              <p:nvPr/>
            </p:nvSpPr>
            <p:spPr bwMode="auto">
              <a:xfrm>
                <a:off x="7980" y="10913"/>
                <a:ext cx="331" cy="344"/>
              </a:xfrm>
              <a:prstGeom prst="ellipse">
                <a:avLst/>
              </a:prstGeom>
              <a:solidFill>
                <a:srgbClr val="000000"/>
              </a:solidFill>
              <a:ln w="9525">
                <a:noFill/>
                <a:round/>
                <a:headEnd/>
                <a:tailEnd/>
              </a:ln>
            </p:spPr>
            <p:txBody>
              <a:bodyPr/>
              <a:lstStyle/>
              <a:p>
                <a:pPr algn="ctr" eaLnBrk="0" hangingPunct="0"/>
                <a:endParaRPr lang="en-US"/>
              </a:p>
            </p:txBody>
          </p:sp>
          <p:pic>
            <p:nvPicPr>
              <p:cNvPr id="22707" name="Picture 64"/>
              <p:cNvPicPr>
                <a:picLocks noChangeAspect="1" noChangeArrowheads="1"/>
              </p:cNvPicPr>
              <p:nvPr/>
            </p:nvPicPr>
            <p:blipFill>
              <a:blip r:embed="rId7"/>
              <a:srcRect/>
              <a:stretch>
                <a:fillRect/>
              </a:stretch>
            </p:blipFill>
            <p:spPr bwMode="auto">
              <a:xfrm>
                <a:off x="7980" y="10913"/>
                <a:ext cx="89" cy="90"/>
              </a:xfrm>
              <a:prstGeom prst="rect">
                <a:avLst/>
              </a:prstGeom>
              <a:noFill/>
              <a:ln w="9525">
                <a:noFill/>
                <a:miter lim="800000"/>
                <a:headEnd/>
                <a:tailEnd/>
              </a:ln>
            </p:spPr>
          </p:pic>
          <p:pic>
            <p:nvPicPr>
              <p:cNvPr id="22708" name="Picture 65"/>
              <p:cNvPicPr>
                <a:picLocks noChangeAspect="1" noChangeArrowheads="1"/>
              </p:cNvPicPr>
              <p:nvPr/>
            </p:nvPicPr>
            <p:blipFill>
              <a:blip r:embed="rId7"/>
              <a:srcRect/>
              <a:stretch>
                <a:fillRect/>
              </a:stretch>
            </p:blipFill>
            <p:spPr bwMode="auto">
              <a:xfrm>
                <a:off x="8069" y="10913"/>
                <a:ext cx="90" cy="90"/>
              </a:xfrm>
              <a:prstGeom prst="rect">
                <a:avLst/>
              </a:prstGeom>
              <a:noFill/>
              <a:ln w="9525">
                <a:noFill/>
                <a:miter lim="800000"/>
                <a:headEnd/>
                <a:tailEnd/>
              </a:ln>
            </p:spPr>
          </p:pic>
          <p:pic>
            <p:nvPicPr>
              <p:cNvPr id="22709" name="Picture 66"/>
              <p:cNvPicPr>
                <a:picLocks noChangeAspect="1" noChangeArrowheads="1"/>
              </p:cNvPicPr>
              <p:nvPr/>
            </p:nvPicPr>
            <p:blipFill>
              <a:blip r:embed="rId7"/>
              <a:srcRect/>
              <a:stretch>
                <a:fillRect/>
              </a:stretch>
            </p:blipFill>
            <p:spPr bwMode="auto">
              <a:xfrm>
                <a:off x="8159" y="10913"/>
                <a:ext cx="90" cy="90"/>
              </a:xfrm>
              <a:prstGeom prst="rect">
                <a:avLst/>
              </a:prstGeom>
              <a:noFill/>
              <a:ln w="9525">
                <a:noFill/>
                <a:miter lim="800000"/>
                <a:headEnd/>
                <a:tailEnd/>
              </a:ln>
            </p:spPr>
          </p:pic>
          <p:pic>
            <p:nvPicPr>
              <p:cNvPr id="22710" name="Picture 67"/>
              <p:cNvPicPr>
                <a:picLocks noChangeAspect="1" noChangeArrowheads="1"/>
              </p:cNvPicPr>
              <p:nvPr/>
            </p:nvPicPr>
            <p:blipFill>
              <a:blip r:embed="rId8"/>
              <a:srcRect/>
              <a:stretch>
                <a:fillRect/>
              </a:stretch>
            </p:blipFill>
            <p:spPr bwMode="auto">
              <a:xfrm>
                <a:off x="8249" y="10913"/>
                <a:ext cx="64" cy="90"/>
              </a:xfrm>
              <a:prstGeom prst="rect">
                <a:avLst/>
              </a:prstGeom>
              <a:noFill/>
              <a:ln w="9525">
                <a:noFill/>
                <a:miter lim="800000"/>
                <a:headEnd/>
                <a:tailEnd/>
              </a:ln>
            </p:spPr>
          </p:pic>
          <p:pic>
            <p:nvPicPr>
              <p:cNvPr id="22711" name="Picture 68"/>
              <p:cNvPicPr>
                <a:picLocks noChangeAspect="1" noChangeArrowheads="1"/>
              </p:cNvPicPr>
              <p:nvPr/>
            </p:nvPicPr>
            <p:blipFill>
              <a:blip r:embed="rId7"/>
              <a:srcRect/>
              <a:stretch>
                <a:fillRect/>
              </a:stretch>
            </p:blipFill>
            <p:spPr bwMode="auto">
              <a:xfrm>
                <a:off x="7980" y="11003"/>
                <a:ext cx="89" cy="89"/>
              </a:xfrm>
              <a:prstGeom prst="rect">
                <a:avLst/>
              </a:prstGeom>
              <a:noFill/>
              <a:ln w="9525">
                <a:noFill/>
                <a:miter lim="800000"/>
                <a:headEnd/>
                <a:tailEnd/>
              </a:ln>
            </p:spPr>
          </p:pic>
          <p:pic>
            <p:nvPicPr>
              <p:cNvPr id="22712" name="Picture 69"/>
              <p:cNvPicPr>
                <a:picLocks noChangeAspect="1" noChangeArrowheads="1"/>
              </p:cNvPicPr>
              <p:nvPr/>
            </p:nvPicPr>
            <p:blipFill>
              <a:blip r:embed="rId7"/>
              <a:srcRect/>
              <a:stretch>
                <a:fillRect/>
              </a:stretch>
            </p:blipFill>
            <p:spPr bwMode="auto">
              <a:xfrm>
                <a:off x="8069" y="11003"/>
                <a:ext cx="90" cy="89"/>
              </a:xfrm>
              <a:prstGeom prst="rect">
                <a:avLst/>
              </a:prstGeom>
              <a:noFill/>
              <a:ln w="9525">
                <a:noFill/>
                <a:miter lim="800000"/>
                <a:headEnd/>
                <a:tailEnd/>
              </a:ln>
            </p:spPr>
          </p:pic>
          <p:pic>
            <p:nvPicPr>
              <p:cNvPr id="22713" name="Picture 70"/>
              <p:cNvPicPr>
                <a:picLocks noChangeAspect="1" noChangeArrowheads="1"/>
              </p:cNvPicPr>
              <p:nvPr/>
            </p:nvPicPr>
            <p:blipFill>
              <a:blip r:embed="rId7"/>
              <a:srcRect/>
              <a:stretch>
                <a:fillRect/>
              </a:stretch>
            </p:blipFill>
            <p:spPr bwMode="auto">
              <a:xfrm>
                <a:off x="8159" y="11003"/>
                <a:ext cx="90" cy="89"/>
              </a:xfrm>
              <a:prstGeom prst="rect">
                <a:avLst/>
              </a:prstGeom>
              <a:noFill/>
              <a:ln w="9525">
                <a:noFill/>
                <a:miter lim="800000"/>
                <a:headEnd/>
                <a:tailEnd/>
              </a:ln>
            </p:spPr>
          </p:pic>
          <p:pic>
            <p:nvPicPr>
              <p:cNvPr id="22714" name="Picture 71"/>
              <p:cNvPicPr>
                <a:picLocks noChangeAspect="1" noChangeArrowheads="1"/>
              </p:cNvPicPr>
              <p:nvPr/>
            </p:nvPicPr>
            <p:blipFill>
              <a:blip r:embed="rId8"/>
              <a:srcRect/>
              <a:stretch>
                <a:fillRect/>
              </a:stretch>
            </p:blipFill>
            <p:spPr bwMode="auto">
              <a:xfrm>
                <a:off x="8249" y="11003"/>
                <a:ext cx="64" cy="89"/>
              </a:xfrm>
              <a:prstGeom prst="rect">
                <a:avLst/>
              </a:prstGeom>
              <a:noFill/>
              <a:ln w="9525">
                <a:noFill/>
                <a:miter lim="800000"/>
                <a:headEnd/>
                <a:tailEnd/>
              </a:ln>
            </p:spPr>
          </p:pic>
          <p:pic>
            <p:nvPicPr>
              <p:cNvPr id="22715" name="Picture 72"/>
              <p:cNvPicPr>
                <a:picLocks noChangeAspect="1" noChangeArrowheads="1"/>
              </p:cNvPicPr>
              <p:nvPr/>
            </p:nvPicPr>
            <p:blipFill>
              <a:blip r:embed="rId7"/>
              <a:srcRect/>
              <a:stretch>
                <a:fillRect/>
              </a:stretch>
            </p:blipFill>
            <p:spPr bwMode="auto">
              <a:xfrm>
                <a:off x="7980" y="11092"/>
                <a:ext cx="89" cy="90"/>
              </a:xfrm>
              <a:prstGeom prst="rect">
                <a:avLst/>
              </a:prstGeom>
              <a:noFill/>
              <a:ln w="9525">
                <a:noFill/>
                <a:miter lim="800000"/>
                <a:headEnd/>
                <a:tailEnd/>
              </a:ln>
            </p:spPr>
          </p:pic>
          <p:pic>
            <p:nvPicPr>
              <p:cNvPr id="22716" name="Picture 73"/>
              <p:cNvPicPr>
                <a:picLocks noChangeAspect="1" noChangeArrowheads="1"/>
              </p:cNvPicPr>
              <p:nvPr/>
            </p:nvPicPr>
            <p:blipFill>
              <a:blip r:embed="rId7"/>
              <a:srcRect/>
              <a:stretch>
                <a:fillRect/>
              </a:stretch>
            </p:blipFill>
            <p:spPr bwMode="auto">
              <a:xfrm>
                <a:off x="8069" y="11092"/>
                <a:ext cx="90" cy="90"/>
              </a:xfrm>
              <a:prstGeom prst="rect">
                <a:avLst/>
              </a:prstGeom>
              <a:noFill/>
              <a:ln w="9525">
                <a:noFill/>
                <a:miter lim="800000"/>
                <a:headEnd/>
                <a:tailEnd/>
              </a:ln>
            </p:spPr>
          </p:pic>
          <p:pic>
            <p:nvPicPr>
              <p:cNvPr id="22717" name="Picture 74"/>
              <p:cNvPicPr>
                <a:picLocks noChangeAspect="1" noChangeArrowheads="1"/>
              </p:cNvPicPr>
              <p:nvPr/>
            </p:nvPicPr>
            <p:blipFill>
              <a:blip r:embed="rId7"/>
              <a:srcRect/>
              <a:stretch>
                <a:fillRect/>
              </a:stretch>
            </p:blipFill>
            <p:spPr bwMode="auto">
              <a:xfrm>
                <a:off x="8159" y="11092"/>
                <a:ext cx="90" cy="90"/>
              </a:xfrm>
              <a:prstGeom prst="rect">
                <a:avLst/>
              </a:prstGeom>
              <a:noFill/>
              <a:ln w="9525">
                <a:noFill/>
                <a:miter lim="800000"/>
                <a:headEnd/>
                <a:tailEnd/>
              </a:ln>
            </p:spPr>
          </p:pic>
          <p:pic>
            <p:nvPicPr>
              <p:cNvPr id="22718" name="Picture 75"/>
              <p:cNvPicPr>
                <a:picLocks noChangeAspect="1" noChangeArrowheads="1"/>
              </p:cNvPicPr>
              <p:nvPr/>
            </p:nvPicPr>
            <p:blipFill>
              <a:blip r:embed="rId8"/>
              <a:srcRect/>
              <a:stretch>
                <a:fillRect/>
              </a:stretch>
            </p:blipFill>
            <p:spPr bwMode="auto">
              <a:xfrm>
                <a:off x="8249" y="11092"/>
                <a:ext cx="64" cy="90"/>
              </a:xfrm>
              <a:prstGeom prst="rect">
                <a:avLst/>
              </a:prstGeom>
              <a:noFill/>
              <a:ln w="9525">
                <a:noFill/>
                <a:miter lim="800000"/>
                <a:headEnd/>
                <a:tailEnd/>
              </a:ln>
            </p:spPr>
          </p:pic>
          <p:pic>
            <p:nvPicPr>
              <p:cNvPr id="22719" name="Picture 76"/>
              <p:cNvPicPr>
                <a:picLocks noChangeAspect="1" noChangeArrowheads="1"/>
              </p:cNvPicPr>
              <p:nvPr/>
            </p:nvPicPr>
            <p:blipFill>
              <a:blip r:embed="rId11"/>
              <a:srcRect/>
              <a:stretch>
                <a:fillRect/>
              </a:stretch>
            </p:blipFill>
            <p:spPr bwMode="auto">
              <a:xfrm>
                <a:off x="7980" y="11182"/>
                <a:ext cx="89" cy="76"/>
              </a:xfrm>
              <a:prstGeom prst="rect">
                <a:avLst/>
              </a:prstGeom>
              <a:noFill/>
              <a:ln w="9525">
                <a:noFill/>
                <a:miter lim="800000"/>
                <a:headEnd/>
                <a:tailEnd/>
              </a:ln>
            </p:spPr>
          </p:pic>
          <p:pic>
            <p:nvPicPr>
              <p:cNvPr id="22720" name="Picture 77"/>
              <p:cNvPicPr>
                <a:picLocks noChangeAspect="1" noChangeArrowheads="1"/>
              </p:cNvPicPr>
              <p:nvPr/>
            </p:nvPicPr>
            <p:blipFill>
              <a:blip r:embed="rId11"/>
              <a:srcRect/>
              <a:stretch>
                <a:fillRect/>
              </a:stretch>
            </p:blipFill>
            <p:spPr bwMode="auto">
              <a:xfrm>
                <a:off x="8069" y="11182"/>
                <a:ext cx="90" cy="76"/>
              </a:xfrm>
              <a:prstGeom prst="rect">
                <a:avLst/>
              </a:prstGeom>
              <a:noFill/>
              <a:ln w="9525">
                <a:noFill/>
                <a:miter lim="800000"/>
                <a:headEnd/>
                <a:tailEnd/>
              </a:ln>
            </p:spPr>
          </p:pic>
          <p:pic>
            <p:nvPicPr>
              <p:cNvPr id="22721" name="Picture 78"/>
              <p:cNvPicPr>
                <a:picLocks noChangeAspect="1" noChangeArrowheads="1"/>
              </p:cNvPicPr>
              <p:nvPr/>
            </p:nvPicPr>
            <p:blipFill>
              <a:blip r:embed="rId11"/>
              <a:srcRect/>
              <a:stretch>
                <a:fillRect/>
              </a:stretch>
            </p:blipFill>
            <p:spPr bwMode="auto">
              <a:xfrm>
                <a:off x="8159" y="11182"/>
                <a:ext cx="90" cy="76"/>
              </a:xfrm>
              <a:prstGeom prst="rect">
                <a:avLst/>
              </a:prstGeom>
              <a:noFill/>
              <a:ln w="9525">
                <a:noFill/>
                <a:miter lim="800000"/>
                <a:headEnd/>
                <a:tailEnd/>
              </a:ln>
            </p:spPr>
          </p:pic>
          <p:pic>
            <p:nvPicPr>
              <p:cNvPr id="22722" name="Picture 79"/>
              <p:cNvPicPr>
                <a:picLocks noChangeAspect="1" noChangeArrowheads="1"/>
              </p:cNvPicPr>
              <p:nvPr/>
            </p:nvPicPr>
            <p:blipFill>
              <a:blip r:embed="rId12"/>
              <a:srcRect/>
              <a:stretch>
                <a:fillRect/>
              </a:stretch>
            </p:blipFill>
            <p:spPr bwMode="auto">
              <a:xfrm>
                <a:off x="8249" y="11182"/>
                <a:ext cx="64" cy="76"/>
              </a:xfrm>
              <a:prstGeom prst="rect">
                <a:avLst/>
              </a:prstGeom>
              <a:noFill/>
              <a:ln w="9525">
                <a:noFill/>
                <a:miter lim="800000"/>
                <a:headEnd/>
                <a:tailEnd/>
              </a:ln>
            </p:spPr>
          </p:pic>
        </p:grpSp>
        <p:sp>
          <p:nvSpPr>
            <p:cNvPr id="22552" name="Rectangle 80"/>
            <p:cNvSpPr>
              <a:spLocks noChangeArrowheads="1"/>
            </p:cNvSpPr>
            <p:nvPr/>
          </p:nvSpPr>
          <p:spPr bwMode="auto">
            <a:xfrm>
              <a:off x="8179" y="10998"/>
              <a:ext cx="60" cy="328"/>
            </a:xfrm>
            <a:prstGeom prst="rect">
              <a:avLst/>
            </a:prstGeom>
            <a:noFill/>
            <a:ln w="9525">
              <a:noFill/>
              <a:miter lim="800000"/>
              <a:headEnd/>
              <a:tailEnd/>
            </a:ln>
          </p:spPr>
          <p:txBody>
            <a:bodyPr wrap="none" lIns="0" tIns="0" rIns="0" bIns="0">
              <a:spAutoFit/>
            </a:bodyPr>
            <a:lstStyle/>
            <a:p>
              <a:pPr eaLnBrk="0" hangingPunct="0"/>
              <a:r>
                <a:rPr lang="en-US" sz="700" b="1">
                  <a:solidFill>
                    <a:srgbClr val="000000"/>
                  </a:solidFill>
                </a:rPr>
                <a:t> </a:t>
              </a:r>
              <a:endParaRPr lang="en-US"/>
            </a:p>
          </p:txBody>
        </p:sp>
        <p:grpSp>
          <p:nvGrpSpPr>
            <p:cNvPr id="22553" name="Group 81"/>
            <p:cNvGrpSpPr>
              <a:grpSpLocks/>
            </p:cNvGrpSpPr>
            <p:nvPr/>
          </p:nvGrpSpPr>
          <p:grpSpPr bwMode="auto">
            <a:xfrm>
              <a:off x="5675" y="11732"/>
              <a:ext cx="332" cy="345"/>
              <a:chOff x="5675" y="11732"/>
              <a:chExt cx="332" cy="345"/>
            </a:xfrm>
          </p:grpSpPr>
          <p:pic>
            <p:nvPicPr>
              <p:cNvPr id="22655" name="Picture 82"/>
              <p:cNvPicPr>
                <a:picLocks noChangeAspect="1" noChangeArrowheads="1"/>
              </p:cNvPicPr>
              <p:nvPr/>
            </p:nvPicPr>
            <p:blipFill>
              <a:blip r:embed="rId13"/>
              <a:srcRect/>
              <a:stretch>
                <a:fillRect/>
              </a:stretch>
            </p:blipFill>
            <p:spPr bwMode="auto">
              <a:xfrm>
                <a:off x="5675" y="11732"/>
                <a:ext cx="89" cy="89"/>
              </a:xfrm>
              <a:prstGeom prst="rect">
                <a:avLst/>
              </a:prstGeom>
              <a:noFill/>
              <a:ln w="9525">
                <a:noFill/>
                <a:miter lim="800000"/>
                <a:headEnd/>
                <a:tailEnd/>
              </a:ln>
            </p:spPr>
          </p:pic>
          <p:pic>
            <p:nvPicPr>
              <p:cNvPr id="22656" name="Picture 83"/>
              <p:cNvPicPr>
                <a:picLocks noChangeAspect="1" noChangeArrowheads="1"/>
              </p:cNvPicPr>
              <p:nvPr/>
            </p:nvPicPr>
            <p:blipFill>
              <a:blip r:embed="rId13"/>
              <a:srcRect/>
              <a:stretch>
                <a:fillRect/>
              </a:stretch>
            </p:blipFill>
            <p:spPr bwMode="auto">
              <a:xfrm>
                <a:off x="5764" y="11732"/>
                <a:ext cx="90" cy="89"/>
              </a:xfrm>
              <a:prstGeom prst="rect">
                <a:avLst/>
              </a:prstGeom>
              <a:noFill/>
              <a:ln w="9525">
                <a:noFill/>
                <a:miter lim="800000"/>
                <a:headEnd/>
                <a:tailEnd/>
              </a:ln>
            </p:spPr>
          </p:pic>
          <p:pic>
            <p:nvPicPr>
              <p:cNvPr id="22657" name="Picture 84"/>
              <p:cNvPicPr>
                <a:picLocks noChangeAspect="1" noChangeArrowheads="1"/>
              </p:cNvPicPr>
              <p:nvPr/>
            </p:nvPicPr>
            <p:blipFill>
              <a:blip r:embed="rId13"/>
              <a:srcRect/>
              <a:stretch>
                <a:fillRect/>
              </a:stretch>
            </p:blipFill>
            <p:spPr bwMode="auto">
              <a:xfrm>
                <a:off x="5854" y="11732"/>
                <a:ext cx="90" cy="89"/>
              </a:xfrm>
              <a:prstGeom prst="rect">
                <a:avLst/>
              </a:prstGeom>
              <a:noFill/>
              <a:ln w="9525">
                <a:noFill/>
                <a:miter lim="800000"/>
                <a:headEnd/>
                <a:tailEnd/>
              </a:ln>
            </p:spPr>
          </p:pic>
          <p:pic>
            <p:nvPicPr>
              <p:cNvPr id="22658" name="Picture 85"/>
              <p:cNvPicPr>
                <a:picLocks noChangeAspect="1" noChangeArrowheads="1"/>
              </p:cNvPicPr>
              <p:nvPr/>
            </p:nvPicPr>
            <p:blipFill>
              <a:blip r:embed="rId14"/>
              <a:srcRect/>
              <a:stretch>
                <a:fillRect/>
              </a:stretch>
            </p:blipFill>
            <p:spPr bwMode="auto">
              <a:xfrm>
                <a:off x="5944" y="11732"/>
                <a:ext cx="63" cy="89"/>
              </a:xfrm>
              <a:prstGeom prst="rect">
                <a:avLst/>
              </a:prstGeom>
              <a:noFill/>
              <a:ln w="9525">
                <a:noFill/>
                <a:miter lim="800000"/>
                <a:headEnd/>
                <a:tailEnd/>
              </a:ln>
            </p:spPr>
          </p:pic>
          <p:pic>
            <p:nvPicPr>
              <p:cNvPr id="22659" name="Picture 86"/>
              <p:cNvPicPr>
                <a:picLocks noChangeAspect="1" noChangeArrowheads="1"/>
              </p:cNvPicPr>
              <p:nvPr/>
            </p:nvPicPr>
            <p:blipFill>
              <a:blip r:embed="rId13"/>
              <a:srcRect/>
              <a:stretch>
                <a:fillRect/>
              </a:stretch>
            </p:blipFill>
            <p:spPr bwMode="auto">
              <a:xfrm>
                <a:off x="5675" y="11821"/>
                <a:ext cx="89" cy="90"/>
              </a:xfrm>
              <a:prstGeom prst="rect">
                <a:avLst/>
              </a:prstGeom>
              <a:noFill/>
              <a:ln w="9525">
                <a:noFill/>
                <a:miter lim="800000"/>
                <a:headEnd/>
                <a:tailEnd/>
              </a:ln>
            </p:spPr>
          </p:pic>
          <p:pic>
            <p:nvPicPr>
              <p:cNvPr id="22660" name="Picture 87"/>
              <p:cNvPicPr>
                <a:picLocks noChangeAspect="1" noChangeArrowheads="1"/>
              </p:cNvPicPr>
              <p:nvPr/>
            </p:nvPicPr>
            <p:blipFill>
              <a:blip r:embed="rId13"/>
              <a:srcRect/>
              <a:stretch>
                <a:fillRect/>
              </a:stretch>
            </p:blipFill>
            <p:spPr bwMode="auto">
              <a:xfrm>
                <a:off x="5764" y="11821"/>
                <a:ext cx="90" cy="90"/>
              </a:xfrm>
              <a:prstGeom prst="rect">
                <a:avLst/>
              </a:prstGeom>
              <a:noFill/>
              <a:ln w="9525">
                <a:noFill/>
                <a:miter lim="800000"/>
                <a:headEnd/>
                <a:tailEnd/>
              </a:ln>
            </p:spPr>
          </p:pic>
          <p:pic>
            <p:nvPicPr>
              <p:cNvPr id="22661" name="Picture 88"/>
              <p:cNvPicPr>
                <a:picLocks noChangeAspect="1" noChangeArrowheads="1"/>
              </p:cNvPicPr>
              <p:nvPr/>
            </p:nvPicPr>
            <p:blipFill>
              <a:blip r:embed="rId13"/>
              <a:srcRect/>
              <a:stretch>
                <a:fillRect/>
              </a:stretch>
            </p:blipFill>
            <p:spPr bwMode="auto">
              <a:xfrm>
                <a:off x="5854" y="11821"/>
                <a:ext cx="90" cy="90"/>
              </a:xfrm>
              <a:prstGeom prst="rect">
                <a:avLst/>
              </a:prstGeom>
              <a:noFill/>
              <a:ln w="9525">
                <a:noFill/>
                <a:miter lim="800000"/>
                <a:headEnd/>
                <a:tailEnd/>
              </a:ln>
            </p:spPr>
          </p:pic>
          <p:pic>
            <p:nvPicPr>
              <p:cNvPr id="22662" name="Picture 89"/>
              <p:cNvPicPr>
                <a:picLocks noChangeAspect="1" noChangeArrowheads="1"/>
              </p:cNvPicPr>
              <p:nvPr/>
            </p:nvPicPr>
            <p:blipFill>
              <a:blip r:embed="rId14"/>
              <a:srcRect/>
              <a:stretch>
                <a:fillRect/>
              </a:stretch>
            </p:blipFill>
            <p:spPr bwMode="auto">
              <a:xfrm>
                <a:off x="5944" y="11821"/>
                <a:ext cx="63" cy="90"/>
              </a:xfrm>
              <a:prstGeom prst="rect">
                <a:avLst/>
              </a:prstGeom>
              <a:noFill/>
              <a:ln w="9525">
                <a:noFill/>
                <a:miter lim="800000"/>
                <a:headEnd/>
                <a:tailEnd/>
              </a:ln>
            </p:spPr>
          </p:pic>
          <p:pic>
            <p:nvPicPr>
              <p:cNvPr id="22663" name="Picture 90"/>
              <p:cNvPicPr>
                <a:picLocks noChangeAspect="1" noChangeArrowheads="1"/>
              </p:cNvPicPr>
              <p:nvPr/>
            </p:nvPicPr>
            <p:blipFill>
              <a:blip r:embed="rId13"/>
              <a:srcRect/>
              <a:stretch>
                <a:fillRect/>
              </a:stretch>
            </p:blipFill>
            <p:spPr bwMode="auto">
              <a:xfrm>
                <a:off x="5675" y="11911"/>
                <a:ext cx="89" cy="90"/>
              </a:xfrm>
              <a:prstGeom prst="rect">
                <a:avLst/>
              </a:prstGeom>
              <a:noFill/>
              <a:ln w="9525">
                <a:noFill/>
                <a:miter lim="800000"/>
                <a:headEnd/>
                <a:tailEnd/>
              </a:ln>
            </p:spPr>
          </p:pic>
          <p:pic>
            <p:nvPicPr>
              <p:cNvPr id="22664" name="Picture 91"/>
              <p:cNvPicPr>
                <a:picLocks noChangeAspect="1" noChangeArrowheads="1"/>
              </p:cNvPicPr>
              <p:nvPr/>
            </p:nvPicPr>
            <p:blipFill>
              <a:blip r:embed="rId13"/>
              <a:srcRect/>
              <a:stretch>
                <a:fillRect/>
              </a:stretch>
            </p:blipFill>
            <p:spPr bwMode="auto">
              <a:xfrm>
                <a:off x="5764" y="11911"/>
                <a:ext cx="90" cy="90"/>
              </a:xfrm>
              <a:prstGeom prst="rect">
                <a:avLst/>
              </a:prstGeom>
              <a:noFill/>
              <a:ln w="9525">
                <a:noFill/>
                <a:miter lim="800000"/>
                <a:headEnd/>
                <a:tailEnd/>
              </a:ln>
            </p:spPr>
          </p:pic>
          <p:pic>
            <p:nvPicPr>
              <p:cNvPr id="22665" name="Picture 92"/>
              <p:cNvPicPr>
                <a:picLocks noChangeAspect="1" noChangeArrowheads="1"/>
              </p:cNvPicPr>
              <p:nvPr/>
            </p:nvPicPr>
            <p:blipFill>
              <a:blip r:embed="rId13"/>
              <a:srcRect/>
              <a:stretch>
                <a:fillRect/>
              </a:stretch>
            </p:blipFill>
            <p:spPr bwMode="auto">
              <a:xfrm>
                <a:off x="5854" y="11911"/>
                <a:ext cx="90" cy="90"/>
              </a:xfrm>
              <a:prstGeom prst="rect">
                <a:avLst/>
              </a:prstGeom>
              <a:noFill/>
              <a:ln w="9525">
                <a:noFill/>
                <a:miter lim="800000"/>
                <a:headEnd/>
                <a:tailEnd/>
              </a:ln>
            </p:spPr>
          </p:pic>
          <p:pic>
            <p:nvPicPr>
              <p:cNvPr id="22666" name="Picture 93"/>
              <p:cNvPicPr>
                <a:picLocks noChangeAspect="1" noChangeArrowheads="1"/>
              </p:cNvPicPr>
              <p:nvPr/>
            </p:nvPicPr>
            <p:blipFill>
              <a:blip r:embed="rId14"/>
              <a:srcRect/>
              <a:stretch>
                <a:fillRect/>
              </a:stretch>
            </p:blipFill>
            <p:spPr bwMode="auto">
              <a:xfrm>
                <a:off x="5944" y="11911"/>
                <a:ext cx="63" cy="90"/>
              </a:xfrm>
              <a:prstGeom prst="rect">
                <a:avLst/>
              </a:prstGeom>
              <a:noFill/>
              <a:ln w="9525">
                <a:noFill/>
                <a:miter lim="800000"/>
                <a:headEnd/>
                <a:tailEnd/>
              </a:ln>
            </p:spPr>
          </p:pic>
          <p:pic>
            <p:nvPicPr>
              <p:cNvPr id="22667" name="Picture 94"/>
              <p:cNvPicPr>
                <a:picLocks noChangeAspect="1" noChangeArrowheads="1"/>
              </p:cNvPicPr>
              <p:nvPr/>
            </p:nvPicPr>
            <p:blipFill>
              <a:blip r:embed="rId15"/>
              <a:srcRect/>
              <a:stretch>
                <a:fillRect/>
              </a:stretch>
            </p:blipFill>
            <p:spPr bwMode="auto">
              <a:xfrm>
                <a:off x="5675" y="12001"/>
                <a:ext cx="89" cy="76"/>
              </a:xfrm>
              <a:prstGeom prst="rect">
                <a:avLst/>
              </a:prstGeom>
              <a:noFill/>
              <a:ln w="9525">
                <a:noFill/>
                <a:miter lim="800000"/>
                <a:headEnd/>
                <a:tailEnd/>
              </a:ln>
            </p:spPr>
          </p:pic>
          <p:pic>
            <p:nvPicPr>
              <p:cNvPr id="22668" name="Picture 95"/>
              <p:cNvPicPr>
                <a:picLocks noChangeAspect="1" noChangeArrowheads="1"/>
              </p:cNvPicPr>
              <p:nvPr/>
            </p:nvPicPr>
            <p:blipFill>
              <a:blip r:embed="rId15"/>
              <a:srcRect/>
              <a:stretch>
                <a:fillRect/>
              </a:stretch>
            </p:blipFill>
            <p:spPr bwMode="auto">
              <a:xfrm>
                <a:off x="5764" y="12001"/>
                <a:ext cx="90" cy="76"/>
              </a:xfrm>
              <a:prstGeom prst="rect">
                <a:avLst/>
              </a:prstGeom>
              <a:noFill/>
              <a:ln w="9525">
                <a:noFill/>
                <a:miter lim="800000"/>
                <a:headEnd/>
                <a:tailEnd/>
              </a:ln>
            </p:spPr>
          </p:pic>
          <p:pic>
            <p:nvPicPr>
              <p:cNvPr id="22669" name="Picture 96"/>
              <p:cNvPicPr>
                <a:picLocks noChangeAspect="1" noChangeArrowheads="1"/>
              </p:cNvPicPr>
              <p:nvPr/>
            </p:nvPicPr>
            <p:blipFill>
              <a:blip r:embed="rId15"/>
              <a:srcRect/>
              <a:stretch>
                <a:fillRect/>
              </a:stretch>
            </p:blipFill>
            <p:spPr bwMode="auto">
              <a:xfrm>
                <a:off x="5854" y="12001"/>
                <a:ext cx="90" cy="76"/>
              </a:xfrm>
              <a:prstGeom prst="rect">
                <a:avLst/>
              </a:prstGeom>
              <a:noFill/>
              <a:ln w="9525">
                <a:noFill/>
                <a:miter lim="800000"/>
                <a:headEnd/>
                <a:tailEnd/>
              </a:ln>
            </p:spPr>
          </p:pic>
          <p:pic>
            <p:nvPicPr>
              <p:cNvPr id="22670" name="Picture 97"/>
              <p:cNvPicPr>
                <a:picLocks noChangeAspect="1" noChangeArrowheads="1"/>
              </p:cNvPicPr>
              <p:nvPr/>
            </p:nvPicPr>
            <p:blipFill>
              <a:blip r:embed="rId16"/>
              <a:srcRect/>
              <a:stretch>
                <a:fillRect/>
              </a:stretch>
            </p:blipFill>
            <p:spPr bwMode="auto">
              <a:xfrm>
                <a:off x="5944" y="12001"/>
                <a:ext cx="63" cy="76"/>
              </a:xfrm>
              <a:prstGeom prst="rect">
                <a:avLst/>
              </a:prstGeom>
              <a:noFill/>
              <a:ln w="9525">
                <a:noFill/>
                <a:miter lim="800000"/>
                <a:headEnd/>
                <a:tailEnd/>
              </a:ln>
            </p:spPr>
          </p:pic>
          <p:sp>
            <p:nvSpPr>
              <p:cNvPr id="22671" name="Freeform 98"/>
              <p:cNvSpPr>
                <a:spLocks/>
              </p:cNvSpPr>
              <p:nvPr/>
            </p:nvSpPr>
            <p:spPr bwMode="auto">
              <a:xfrm>
                <a:off x="5675" y="11732"/>
                <a:ext cx="330" cy="342"/>
              </a:xfrm>
              <a:custGeom>
                <a:avLst/>
                <a:gdLst>
                  <a:gd name="T0" fmla="*/ 165 w 330"/>
                  <a:gd name="T1" fmla="*/ 0 h 342"/>
                  <a:gd name="T2" fmla="*/ 148 w 330"/>
                  <a:gd name="T3" fmla="*/ 1 h 342"/>
                  <a:gd name="T4" fmla="*/ 132 w 330"/>
                  <a:gd name="T5" fmla="*/ 4 h 342"/>
                  <a:gd name="T6" fmla="*/ 116 w 330"/>
                  <a:gd name="T7" fmla="*/ 8 h 342"/>
                  <a:gd name="T8" fmla="*/ 101 w 330"/>
                  <a:gd name="T9" fmla="*/ 14 h 342"/>
                  <a:gd name="T10" fmla="*/ 87 w 330"/>
                  <a:gd name="T11" fmla="*/ 21 h 342"/>
                  <a:gd name="T12" fmla="*/ 73 w 330"/>
                  <a:gd name="T13" fmla="*/ 29 h 342"/>
                  <a:gd name="T14" fmla="*/ 49 w 330"/>
                  <a:gd name="T15" fmla="*/ 50 h 342"/>
                  <a:gd name="T16" fmla="*/ 28 w 330"/>
                  <a:gd name="T17" fmla="*/ 75 h 342"/>
                  <a:gd name="T18" fmla="*/ 19 w 330"/>
                  <a:gd name="T19" fmla="*/ 89 h 342"/>
                  <a:gd name="T20" fmla="*/ 12 w 330"/>
                  <a:gd name="T21" fmla="*/ 105 h 342"/>
                  <a:gd name="T22" fmla="*/ 7 w 330"/>
                  <a:gd name="T23" fmla="*/ 120 h 342"/>
                  <a:gd name="T24" fmla="*/ 2 w 330"/>
                  <a:gd name="T25" fmla="*/ 137 h 342"/>
                  <a:gd name="T26" fmla="*/ 1 w 330"/>
                  <a:gd name="T27" fmla="*/ 154 h 342"/>
                  <a:gd name="T28" fmla="*/ 0 w 330"/>
                  <a:gd name="T29" fmla="*/ 171 h 342"/>
                  <a:gd name="T30" fmla="*/ 1 w 330"/>
                  <a:gd name="T31" fmla="*/ 189 h 342"/>
                  <a:gd name="T32" fmla="*/ 2 w 330"/>
                  <a:gd name="T33" fmla="*/ 206 h 342"/>
                  <a:gd name="T34" fmla="*/ 7 w 330"/>
                  <a:gd name="T35" fmla="*/ 223 h 342"/>
                  <a:gd name="T36" fmla="*/ 12 w 330"/>
                  <a:gd name="T37" fmla="*/ 238 h 342"/>
                  <a:gd name="T38" fmla="*/ 19 w 330"/>
                  <a:gd name="T39" fmla="*/ 252 h 342"/>
                  <a:gd name="T40" fmla="*/ 28 w 330"/>
                  <a:gd name="T41" fmla="*/ 268 h 342"/>
                  <a:gd name="T42" fmla="*/ 49 w 330"/>
                  <a:gd name="T43" fmla="*/ 293 h 342"/>
                  <a:gd name="T44" fmla="*/ 73 w 330"/>
                  <a:gd name="T45" fmla="*/ 313 h 342"/>
                  <a:gd name="T46" fmla="*/ 87 w 330"/>
                  <a:gd name="T47" fmla="*/ 321 h 342"/>
                  <a:gd name="T48" fmla="*/ 101 w 330"/>
                  <a:gd name="T49" fmla="*/ 330 h 342"/>
                  <a:gd name="T50" fmla="*/ 116 w 330"/>
                  <a:gd name="T51" fmla="*/ 335 h 342"/>
                  <a:gd name="T52" fmla="*/ 132 w 330"/>
                  <a:gd name="T53" fmla="*/ 339 h 342"/>
                  <a:gd name="T54" fmla="*/ 148 w 330"/>
                  <a:gd name="T55" fmla="*/ 341 h 342"/>
                  <a:gd name="T56" fmla="*/ 165 w 330"/>
                  <a:gd name="T57" fmla="*/ 342 h 342"/>
                  <a:gd name="T58" fmla="*/ 182 w 330"/>
                  <a:gd name="T59" fmla="*/ 341 h 342"/>
                  <a:gd name="T60" fmla="*/ 199 w 330"/>
                  <a:gd name="T61" fmla="*/ 339 h 342"/>
                  <a:gd name="T62" fmla="*/ 214 w 330"/>
                  <a:gd name="T63" fmla="*/ 335 h 342"/>
                  <a:gd name="T64" fmla="*/ 230 w 330"/>
                  <a:gd name="T65" fmla="*/ 330 h 342"/>
                  <a:gd name="T66" fmla="*/ 244 w 330"/>
                  <a:gd name="T67" fmla="*/ 321 h 342"/>
                  <a:gd name="T68" fmla="*/ 258 w 330"/>
                  <a:gd name="T69" fmla="*/ 313 h 342"/>
                  <a:gd name="T70" fmla="*/ 282 w 330"/>
                  <a:gd name="T71" fmla="*/ 293 h 342"/>
                  <a:gd name="T72" fmla="*/ 302 w 330"/>
                  <a:gd name="T73" fmla="*/ 268 h 342"/>
                  <a:gd name="T74" fmla="*/ 317 w 330"/>
                  <a:gd name="T75" fmla="*/ 238 h 342"/>
                  <a:gd name="T76" fmla="*/ 323 w 330"/>
                  <a:gd name="T77" fmla="*/ 223 h 342"/>
                  <a:gd name="T78" fmla="*/ 327 w 330"/>
                  <a:gd name="T79" fmla="*/ 206 h 342"/>
                  <a:gd name="T80" fmla="*/ 328 w 330"/>
                  <a:gd name="T81" fmla="*/ 189 h 342"/>
                  <a:gd name="T82" fmla="*/ 330 w 330"/>
                  <a:gd name="T83" fmla="*/ 171 h 342"/>
                  <a:gd name="T84" fmla="*/ 328 w 330"/>
                  <a:gd name="T85" fmla="*/ 154 h 342"/>
                  <a:gd name="T86" fmla="*/ 327 w 330"/>
                  <a:gd name="T87" fmla="*/ 137 h 342"/>
                  <a:gd name="T88" fmla="*/ 323 w 330"/>
                  <a:gd name="T89" fmla="*/ 120 h 342"/>
                  <a:gd name="T90" fmla="*/ 317 w 330"/>
                  <a:gd name="T91" fmla="*/ 105 h 342"/>
                  <a:gd name="T92" fmla="*/ 302 w 330"/>
                  <a:gd name="T93" fmla="*/ 75 h 342"/>
                  <a:gd name="T94" fmla="*/ 282 w 330"/>
                  <a:gd name="T95" fmla="*/ 50 h 342"/>
                  <a:gd name="T96" fmla="*/ 258 w 330"/>
                  <a:gd name="T97" fmla="*/ 29 h 342"/>
                  <a:gd name="T98" fmla="*/ 244 w 330"/>
                  <a:gd name="T99" fmla="*/ 21 h 342"/>
                  <a:gd name="T100" fmla="*/ 230 w 330"/>
                  <a:gd name="T101" fmla="*/ 14 h 342"/>
                  <a:gd name="T102" fmla="*/ 214 w 330"/>
                  <a:gd name="T103" fmla="*/ 8 h 342"/>
                  <a:gd name="T104" fmla="*/ 199 w 330"/>
                  <a:gd name="T105" fmla="*/ 4 h 342"/>
                  <a:gd name="T106" fmla="*/ 182 w 330"/>
                  <a:gd name="T107" fmla="*/ 1 h 342"/>
                  <a:gd name="T108" fmla="*/ 165 w 330"/>
                  <a:gd name="T109" fmla="*/ 0 h 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0"/>
                  <a:gd name="T166" fmla="*/ 0 h 342"/>
                  <a:gd name="T167" fmla="*/ 330 w 330"/>
                  <a:gd name="T168" fmla="*/ 342 h 34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0" h="342">
                    <a:moveTo>
                      <a:pt x="165" y="0"/>
                    </a:moveTo>
                    <a:lnTo>
                      <a:pt x="148" y="1"/>
                    </a:lnTo>
                    <a:lnTo>
                      <a:pt x="132" y="4"/>
                    </a:lnTo>
                    <a:lnTo>
                      <a:pt x="116" y="8"/>
                    </a:lnTo>
                    <a:lnTo>
                      <a:pt x="101" y="14"/>
                    </a:lnTo>
                    <a:lnTo>
                      <a:pt x="87" y="21"/>
                    </a:lnTo>
                    <a:lnTo>
                      <a:pt x="73" y="29"/>
                    </a:lnTo>
                    <a:lnTo>
                      <a:pt x="49" y="50"/>
                    </a:lnTo>
                    <a:lnTo>
                      <a:pt x="28" y="75"/>
                    </a:lnTo>
                    <a:lnTo>
                      <a:pt x="19" y="89"/>
                    </a:lnTo>
                    <a:lnTo>
                      <a:pt x="12" y="105"/>
                    </a:lnTo>
                    <a:lnTo>
                      <a:pt x="7" y="120"/>
                    </a:lnTo>
                    <a:lnTo>
                      <a:pt x="2" y="137"/>
                    </a:lnTo>
                    <a:lnTo>
                      <a:pt x="1" y="154"/>
                    </a:lnTo>
                    <a:lnTo>
                      <a:pt x="0" y="171"/>
                    </a:lnTo>
                    <a:lnTo>
                      <a:pt x="1" y="189"/>
                    </a:lnTo>
                    <a:lnTo>
                      <a:pt x="2" y="206"/>
                    </a:lnTo>
                    <a:lnTo>
                      <a:pt x="7" y="223"/>
                    </a:lnTo>
                    <a:lnTo>
                      <a:pt x="12" y="238"/>
                    </a:lnTo>
                    <a:lnTo>
                      <a:pt x="19" y="252"/>
                    </a:lnTo>
                    <a:lnTo>
                      <a:pt x="28" y="268"/>
                    </a:lnTo>
                    <a:lnTo>
                      <a:pt x="49" y="293"/>
                    </a:lnTo>
                    <a:lnTo>
                      <a:pt x="73" y="313"/>
                    </a:lnTo>
                    <a:lnTo>
                      <a:pt x="87" y="321"/>
                    </a:lnTo>
                    <a:lnTo>
                      <a:pt x="101" y="330"/>
                    </a:lnTo>
                    <a:lnTo>
                      <a:pt x="116" y="335"/>
                    </a:lnTo>
                    <a:lnTo>
                      <a:pt x="132" y="339"/>
                    </a:lnTo>
                    <a:lnTo>
                      <a:pt x="148" y="341"/>
                    </a:lnTo>
                    <a:lnTo>
                      <a:pt x="165" y="342"/>
                    </a:lnTo>
                    <a:lnTo>
                      <a:pt x="182" y="341"/>
                    </a:lnTo>
                    <a:lnTo>
                      <a:pt x="199" y="339"/>
                    </a:lnTo>
                    <a:lnTo>
                      <a:pt x="214" y="335"/>
                    </a:lnTo>
                    <a:lnTo>
                      <a:pt x="230" y="330"/>
                    </a:lnTo>
                    <a:lnTo>
                      <a:pt x="244" y="321"/>
                    </a:lnTo>
                    <a:lnTo>
                      <a:pt x="258" y="313"/>
                    </a:lnTo>
                    <a:lnTo>
                      <a:pt x="282" y="293"/>
                    </a:lnTo>
                    <a:lnTo>
                      <a:pt x="302" y="268"/>
                    </a:lnTo>
                    <a:lnTo>
                      <a:pt x="317" y="238"/>
                    </a:lnTo>
                    <a:lnTo>
                      <a:pt x="323" y="223"/>
                    </a:lnTo>
                    <a:lnTo>
                      <a:pt x="327" y="206"/>
                    </a:lnTo>
                    <a:lnTo>
                      <a:pt x="328" y="189"/>
                    </a:lnTo>
                    <a:lnTo>
                      <a:pt x="330" y="171"/>
                    </a:lnTo>
                    <a:lnTo>
                      <a:pt x="328" y="154"/>
                    </a:lnTo>
                    <a:lnTo>
                      <a:pt x="327" y="137"/>
                    </a:lnTo>
                    <a:lnTo>
                      <a:pt x="323" y="120"/>
                    </a:lnTo>
                    <a:lnTo>
                      <a:pt x="317" y="105"/>
                    </a:lnTo>
                    <a:lnTo>
                      <a:pt x="302" y="75"/>
                    </a:lnTo>
                    <a:lnTo>
                      <a:pt x="282" y="50"/>
                    </a:lnTo>
                    <a:lnTo>
                      <a:pt x="258" y="29"/>
                    </a:lnTo>
                    <a:lnTo>
                      <a:pt x="244" y="21"/>
                    </a:lnTo>
                    <a:lnTo>
                      <a:pt x="230" y="14"/>
                    </a:lnTo>
                    <a:lnTo>
                      <a:pt x="214" y="8"/>
                    </a:lnTo>
                    <a:lnTo>
                      <a:pt x="199" y="4"/>
                    </a:lnTo>
                    <a:lnTo>
                      <a:pt x="182" y="1"/>
                    </a:lnTo>
                    <a:lnTo>
                      <a:pt x="165" y="0"/>
                    </a:lnTo>
                    <a:close/>
                  </a:path>
                </a:pathLst>
              </a:custGeom>
              <a:noFill/>
              <a:ln w="0">
                <a:solidFill>
                  <a:srgbClr val="FFFFFF"/>
                </a:solidFill>
                <a:round/>
                <a:headEnd/>
                <a:tailEnd/>
              </a:ln>
            </p:spPr>
            <p:txBody>
              <a:bodyPr/>
              <a:lstStyle/>
              <a:p>
                <a:pPr algn="ctr" eaLnBrk="0" hangingPunct="0"/>
                <a:endParaRPr lang="en-US"/>
              </a:p>
            </p:txBody>
          </p:sp>
          <p:sp>
            <p:nvSpPr>
              <p:cNvPr id="22672" name="Oval 99"/>
              <p:cNvSpPr>
                <a:spLocks noChangeArrowheads="1"/>
              </p:cNvSpPr>
              <p:nvPr/>
            </p:nvSpPr>
            <p:spPr bwMode="auto">
              <a:xfrm>
                <a:off x="5675" y="11732"/>
                <a:ext cx="331" cy="344"/>
              </a:xfrm>
              <a:prstGeom prst="ellipse">
                <a:avLst/>
              </a:prstGeom>
              <a:solidFill>
                <a:srgbClr val="000000"/>
              </a:solidFill>
              <a:ln w="9525">
                <a:noFill/>
                <a:round/>
                <a:headEnd/>
                <a:tailEnd/>
              </a:ln>
            </p:spPr>
            <p:txBody>
              <a:bodyPr/>
              <a:lstStyle/>
              <a:p>
                <a:pPr algn="ctr" eaLnBrk="0" hangingPunct="0"/>
                <a:endParaRPr lang="en-US"/>
              </a:p>
            </p:txBody>
          </p:sp>
          <p:pic>
            <p:nvPicPr>
              <p:cNvPr id="22673" name="Picture 100"/>
              <p:cNvPicPr>
                <a:picLocks noChangeAspect="1" noChangeArrowheads="1"/>
              </p:cNvPicPr>
              <p:nvPr/>
            </p:nvPicPr>
            <p:blipFill>
              <a:blip r:embed="rId13"/>
              <a:srcRect/>
              <a:stretch>
                <a:fillRect/>
              </a:stretch>
            </p:blipFill>
            <p:spPr bwMode="auto">
              <a:xfrm>
                <a:off x="5675" y="11732"/>
                <a:ext cx="89" cy="89"/>
              </a:xfrm>
              <a:prstGeom prst="rect">
                <a:avLst/>
              </a:prstGeom>
              <a:noFill/>
              <a:ln w="9525">
                <a:noFill/>
                <a:miter lim="800000"/>
                <a:headEnd/>
                <a:tailEnd/>
              </a:ln>
            </p:spPr>
          </p:pic>
          <p:pic>
            <p:nvPicPr>
              <p:cNvPr id="22674" name="Picture 101"/>
              <p:cNvPicPr>
                <a:picLocks noChangeAspect="1" noChangeArrowheads="1"/>
              </p:cNvPicPr>
              <p:nvPr/>
            </p:nvPicPr>
            <p:blipFill>
              <a:blip r:embed="rId13"/>
              <a:srcRect/>
              <a:stretch>
                <a:fillRect/>
              </a:stretch>
            </p:blipFill>
            <p:spPr bwMode="auto">
              <a:xfrm>
                <a:off x="5764" y="11732"/>
                <a:ext cx="90" cy="89"/>
              </a:xfrm>
              <a:prstGeom prst="rect">
                <a:avLst/>
              </a:prstGeom>
              <a:noFill/>
              <a:ln w="9525">
                <a:noFill/>
                <a:miter lim="800000"/>
                <a:headEnd/>
                <a:tailEnd/>
              </a:ln>
            </p:spPr>
          </p:pic>
          <p:pic>
            <p:nvPicPr>
              <p:cNvPr id="22675" name="Picture 102"/>
              <p:cNvPicPr>
                <a:picLocks noChangeAspect="1" noChangeArrowheads="1"/>
              </p:cNvPicPr>
              <p:nvPr/>
            </p:nvPicPr>
            <p:blipFill>
              <a:blip r:embed="rId13"/>
              <a:srcRect/>
              <a:stretch>
                <a:fillRect/>
              </a:stretch>
            </p:blipFill>
            <p:spPr bwMode="auto">
              <a:xfrm>
                <a:off x="5854" y="11732"/>
                <a:ext cx="90" cy="89"/>
              </a:xfrm>
              <a:prstGeom prst="rect">
                <a:avLst/>
              </a:prstGeom>
              <a:noFill/>
              <a:ln w="9525">
                <a:noFill/>
                <a:miter lim="800000"/>
                <a:headEnd/>
                <a:tailEnd/>
              </a:ln>
            </p:spPr>
          </p:pic>
          <p:pic>
            <p:nvPicPr>
              <p:cNvPr id="22676" name="Picture 103"/>
              <p:cNvPicPr>
                <a:picLocks noChangeAspect="1" noChangeArrowheads="1"/>
              </p:cNvPicPr>
              <p:nvPr/>
            </p:nvPicPr>
            <p:blipFill>
              <a:blip r:embed="rId14"/>
              <a:srcRect/>
              <a:stretch>
                <a:fillRect/>
              </a:stretch>
            </p:blipFill>
            <p:spPr bwMode="auto">
              <a:xfrm>
                <a:off x="5944" y="11732"/>
                <a:ext cx="63" cy="89"/>
              </a:xfrm>
              <a:prstGeom prst="rect">
                <a:avLst/>
              </a:prstGeom>
              <a:noFill/>
              <a:ln w="9525">
                <a:noFill/>
                <a:miter lim="800000"/>
                <a:headEnd/>
                <a:tailEnd/>
              </a:ln>
            </p:spPr>
          </p:pic>
          <p:pic>
            <p:nvPicPr>
              <p:cNvPr id="22677" name="Picture 104"/>
              <p:cNvPicPr>
                <a:picLocks noChangeAspect="1" noChangeArrowheads="1"/>
              </p:cNvPicPr>
              <p:nvPr/>
            </p:nvPicPr>
            <p:blipFill>
              <a:blip r:embed="rId13"/>
              <a:srcRect/>
              <a:stretch>
                <a:fillRect/>
              </a:stretch>
            </p:blipFill>
            <p:spPr bwMode="auto">
              <a:xfrm>
                <a:off x="5675" y="11821"/>
                <a:ext cx="89" cy="90"/>
              </a:xfrm>
              <a:prstGeom prst="rect">
                <a:avLst/>
              </a:prstGeom>
              <a:noFill/>
              <a:ln w="9525">
                <a:noFill/>
                <a:miter lim="800000"/>
                <a:headEnd/>
                <a:tailEnd/>
              </a:ln>
            </p:spPr>
          </p:pic>
          <p:pic>
            <p:nvPicPr>
              <p:cNvPr id="22678" name="Picture 105"/>
              <p:cNvPicPr>
                <a:picLocks noChangeAspect="1" noChangeArrowheads="1"/>
              </p:cNvPicPr>
              <p:nvPr/>
            </p:nvPicPr>
            <p:blipFill>
              <a:blip r:embed="rId13"/>
              <a:srcRect/>
              <a:stretch>
                <a:fillRect/>
              </a:stretch>
            </p:blipFill>
            <p:spPr bwMode="auto">
              <a:xfrm>
                <a:off x="5764" y="11821"/>
                <a:ext cx="90" cy="90"/>
              </a:xfrm>
              <a:prstGeom prst="rect">
                <a:avLst/>
              </a:prstGeom>
              <a:noFill/>
              <a:ln w="9525">
                <a:noFill/>
                <a:miter lim="800000"/>
                <a:headEnd/>
                <a:tailEnd/>
              </a:ln>
            </p:spPr>
          </p:pic>
          <p:pic>
            <p:nvPicPr>
              <p:cNvPr id="22679" name="Picture 106"/>
              <p:cNvPicPr>
                <a:picLocks noChangeAspect="1" noChangeArrowheads="1"/>
              </p:cNvPicPr>
              <p:nvPr/>
            </p:nvPicPr>
            <p:blipFill>
              <a:blip r:embed="rId13"/>
              <a:srcRect/>
              <a:stretch>
                <a:fillRect/>
              </a:stretch>
            </p:blipFill>
            <p:spPr bwMode="auto">
              <a:xfrm>
                <a:off x="5854" y="11821"/>
                <a:ext cx="90" cy="90"/>
              </a:xfrm>
              <a:prstGeom prst="rect">
                <a:avLst/>
              </a:prstGeom>
              <a:noFill/>
              <a:ln w="9525">
                <a:noFill/>
                <a:miter lim="800000"/>
                <a:headEnd/>
                <a:tailEnd/>
              </a:ln>
            </p:spPr>
          </p:pic>
          <p:pic>
            <p:nvPicPr>
              <p:cNvPr id="22680" name="Picture 107"/>
              <p:cNvPicPr>
                <a:picLocks noChangeAspect="1" noChangeArrowheads="1"/>
              </p:cNvPicPr>
              <p:nvPr/>
            </p:nvPicPr>
            <p:blipFill>
              <a:blip r:embed="rId14"/>
              <a:srcRect/>
              <a:stretch>
                <a:fillRect/>
              </a:stretch>
            </p:blipFill>
            <p:spPr bwMode="auto">
              <a:xfrm>
                <a:off x="5944" y="11821"/>
                <a:ext cx="63" cy="90"/>
              </a:xfrm>
              <a:prstGeom prst="rect">
                <a:avLst/>
              </a:prstGeom>
              <a:noFill/>
              <a:ln w="9525">
                <a:noFill/>
                <a:miter lim="800000"/>
                <a:headEnd/>
                <a:tailEnd/>
              </a:ln>
            </p:spPr>
          </p:pic>
          <p:pic>
            <p:nvPicPr>
              <p:cNvPr id="22681" name="Picture 108"/>
              <p:cNvPicPr>
                <a:picLocks noChangeAspect="1" noChangeArrowheads="1"/>
              </p:cNvPicPr>
              <p:nvPr/>
            </p:nvPicPr>
            <p:blipFill>
              <a:blip r:embed="rId13"/>
              <a:srcRect/>
              <a:stretch>
                <a:fillRect/>
              </a:stretch>
            </p:blipFill>
            <p:spPr bwMode="auto">
              <a:xfrm>
                <a:off x="5675" y="11911"/>
                <a:ext cx="89" cy="90"/>
              </a:xfrm>
              <a:prstGeom prst="rect">
                <a:avLst/>
              </a:prstGeom>
              <a:noFill/>
              <a:ln w="9525">
                <a:noFill/>
                <a:miter lim="800000"/>
                <a:headEnd/>
                <a:tailEnd/>
              </a:ln>
            </p:spPr>
          </p:pic>
          <p:pic>
            <p:nvPicPr>
              <p:cNvPr id="22682" name="Picture 109"/>
              <p:cNvPicPr>
                <a:picLocks noChangeAspect="1" noChangeArrowheads="1"/>
              </p:cNvPicPr>
              <p:nvPr/>
            </p:nvPicPr>
            <p:blipFill>
              <a:blip r:embed="rId13"/>
              <a:srcRect/>
              <a:stretch>
                <a:fillRect/>
              </a:stretch>
            </p:blipFill>
            <p:spPr bwMode="auto">
              <a:xfrm>
                <a:off x="5764" y="11911"/>
                <a:ext cx="90" cy="90"/>
              </a:xfrm>
              <a:prstGeom prst="rect">
                <a:avLst/>
              </a:prstGeom>
              <a:noFill/>
              <a:ln w="9525">
                <a:noFill/>
                <a:miter lim="800000"/>
                <a:headEnd/>
                <a:tailEnd/>
              </a:ln>
            </p:spPr>
          </p:pic>
          <p:pic>
            <p:nvPicPr>
              <p:cNvPr id="22683" name="Picture 110"/>
              <p:cNvPicPr>
                <a:picLocks noChangeAspect="1" noChangeArrowheads="1"/>
              </p:cNvPicPr>
              <p:nvPr/>
            </p:nvPicPr>
            <p:blipFill>
              <a:blip r:embed="rId13"/>
              <a:srcRect/>
              <a:stretch>
                <a:fillRect/>
              </a:stretch>
            </p:blipFill>
            <p:spPr bwMode="auto">
              <a:xfrm>
                <a:off x="5854" y="11911"/>
                <a:ext cx="90" cy="90"/>
              </a:xfrm>
              <a:prstGeom prst="rect">
                <a:avLst/>
              </a:prstGeom>
              <a:noFill/>
              <a:ln w="9525">
                <a:noFill/>
                <a:miter lim="800000"/>
                <a:headEnd/>
                <a:tailEnd/>
              </a:ln>
            </p:spPr>
          </p:pic>
          <p:pic>
            <p:nvPicPr>
              <p:cNvPr id="22684" name="Picture 111"/>
              <p:cNvPicPr>
                <a:picLocks noChangeAspect="1" noChangeArrowheads="1"/>
              </p:cNvPicPr>
              <p:nvPr/>
            </p:nvPicPr>
            <p:blipFill>
              <a:blip r:embed="rId14"/>
              <a:srcRect/>
              <a:stretch>
                <a:fillRect/>
              </a:stretch>
            </p:blipFill>
            <p:spPr bwMode="auto">
              <a:xfrm>
                <a:off x="5944" y="11911"/>
                <a:ext cx="63" cy="90"/>
              </a:xfrm>
              <a:prstGeom prst="rect">
                <a:avLst/>
              </a:prstGeom>
              <a:noFill/>
              <a:ln w="9525">
                <a:noFill/>
                <a:miter lim="800000"/>
                <a:headEnd/>
                <a:tailEnd/>
              </a:ln>
            </p:spPr>
          </p:pic>
          <p:pic>
            <p:nvPicPr>
              <p:cNvPr id="22685" name="Picture 112"/>
              <p:cNvPicPr>
                <a:picLocks noChangeAspect="1" noChangeArrowheads="1"/>
              </p:cNvPicPr>
              <p:nvPr/>
            </p:nvPicPr>
            <p:blipFill>
              <a:blip r:embed="rId15"/>
              <a:srcRect/>
              <a:stretch>
                <a:fillRect/>
              </a:stretch>
            </p:blipFill>
            <p:spPr bwMode="auto">
              <a:xfrm>
                <a:off x="5675" y="12001"/>
                <a:ext cx="89" cy="76"/>
              </a:xfrm>
              <a:prstGeom prst="rect">
                <a:avLst/>
              </a:prstGeom>
              <a:noFill/>
              <a:ln w="9525">
                <a:noFill/>
                <a:miter lim="800000"/>
                <a:headEnd/>
                <a:tailEnd/>
              </a:ln>
            </p:spPr>
          </p:pic>
          <p:pic>
            <p:nvPicPr>
              <p:cNvPr id="22686" name="Picture 113"/>
              <p:cNvPicPr>
                <a:picLocks noChangeAspect="1" noChangeArrowheads="1"/>
              </p:cNvPicPr>
              <p:nvPr/>
            </p:nvPicPr>
            <p:blipFill>
              <a:blip r:embed="rId15"/>
              <a:srcRect/>
              <a:stretch>
                <a:fillRect/>
              </a:stretch>
            </p:blipFill>
            <p:spPr bwMode="auto">
              <a:xfrm>
                <a:off x="5764" y="12001"/>
                <a:ext cx="90" cy="76"/>
              </a:xfrm>
              <a:prstGeom prst="rect">
                <a:avLst/>
              </a:prstGeom>
              <a:noFill/>
              <a:ln w="9525">
                <a:noFill/>
                <a:miter lim="800000"/>
                <a:headEnd/>
                <a:tailEnd/>
              </a:ln>
            </p:spPr>
          </p:pic>
          <p:pic>
            <p:nvPicPr>
              <p:cNvPr id="22687" name="Picture 114"/>
              <p:cNvPicPr>
                <a:picLocks noChangeAspect="1" noChangeArrowheads="1"/>
              </p:cNvPicPr>
              <p:nvPr/>
            </p:nvPicPr>
            <p:blipFill>
              <a:blip r:embed="rId15"/>
              <a:srcRect/>
              <a:stretch>
                <a:fillRect/>
              </a:stretch>
            </p:blipFill>
            <p:spPr bwMode="auto">
              <a:xfrm>
                <a:off x="5854" y="12001"/>
                <a:ext cx="90" cy="76"/>
              </a:xfrm>
              <a:prstGeom prst="rect">
                <a:avLst/>
              </a:prstGeom>
              <a:noFill/>
              <a:ln w="9525">
                <a:noFill/>
                <a:miter lim="800000"/>
                <a:headEnd/>
                <a:tailEnd/>
              </a:ln>
            </p:spPr>
          </p:pic>
          <p:pic>
            <p:nvPicPr>
              <p:cNvPr id="22688" name="Picture 115"/>
              <p:cNvPicPr>
                <a:picLocks noChangeAspect="1" noChangeArrowheads="1"/>
              </p:cNvPicPr>
              <p:nvPr/>
            </p:nvPicPr>
            <p:blipFill>
              <a:blip r:embed="rId16"/>
              <a:srcRect/>
              <a:stretch>
                <a:fillRect/>
              </a:stretch>
            </p:blipFill>
            <p:spPr bwMode="auto">
              <a:xfrm>
                <a:off x="5944" y="12001"/>
                <a:ext cx="63" cy="76"/>
              </a:xfrm>
              <a:prstGeom prst="rect">
                <a:avLst/>
              </a:prstGeom>
              <a:noFill/>
              <a:ln w="9525">
                <a:noFill/>
                <a:miter lim="800000"/>
                <a:headEnd/>
                <a:tailEnd/>
              </a:ln>
            </p:spPr>
          </p:pic>
        </p:grpSp>
        <p:sp>
          <p:nvSpPr>
            <p:cNvPr id="22554" name="Rectangle 116"/>
            <p:cNvSpPr>
              <a:spLocks noChangeArrowheads="1"/>
            </p:cNvSpPr>
            <p:nvPr/>
          </p:nvSpPr>
          <p:spPr bwMode="auto">
            <a:xfrm>
              <a:off x="5885" y="11821"/>
              <a:ext cx="61" cy="328"/>
            </a:xfrm>
            <a:prstGeom prst="rect">
              <a:avLst/>
            </a:prstGeom>
            <a:noFill/>
            <a:ln w="9525">
              <a:noFill/>
              <a:miter lim="800000"/>
              <a:headEnd/>
              <a:tailEnd/>
            </a:ln>
          </p:spPr>
          <p:txBody>
            <a:bodyPr wrap="none" lIns="0" tIns="0" rIns="0" bIns="0">
              <a:spAutoFit/>
            </a:bodyPr>
            <a:lstStyle/>
            <a:p>
              <a:pPr eaLnBrk="0" hangingPunct="0"/>
              <a:r>
                <a:rPr lang="en-US" sz="700" b="1">
                  <a:solidFill>
                    <a:srgbClr val="000000"/>
                  </a:solidFill>
                </a:rPr>
                <a:t> </a:t>
              </a:r>
              <a:endParaRPr lang="en-US"/>
            </a:p>
          </p:txBody>
        </p:sp>
        <p:sp>
          <p:nvSpPr>
            <p:cNvPr id="22555" name="Rectangle 117"/>
            <p:cNvSpPr>
              <a:spLocks noChangeArrowheads="1"/>
            </p:cNvSpPr>
            <p:nvPr/>
          </p:nvSpPr>
          <p:spPr bwMode="auto">
            <a:xfrm>
              <a:off x="3652" y="9641"/>
              <a:ext cx="60" cy="328"/>
            </a:xfrm>
            <a:prstGeom prst="rect">
              <a:avLst/>
            </a:prstGeom>
            <a:noFill/>
            <a:ln w="9525">
              <a:noFill/>
              <a:miter lim="800000"/>
              <a:headEnd/>
              <a:tailEnd/>
            </a:ln>
          </p:spPr>
          <p:txBody>
            <a:bodyPr wrap="none" lIns="0" tIns="0" rIns="0" bIns="0">
              <a:spAutoFit/>
            </a:bodyPr>
            <a:lstStyle/>
            <a:p>
              <a:pPr eaLnBrk="0" hangingPunct="0"/>
              <a:r>
                <a:rPr lang="en-US" sz="700" b="1">
                  <a:solidFill>
                    <a:srgbClr val="000000"/>
                  </a:solidFill>
                </a:rPr>
                <a:t> </a:t>
              </a:r>
              <a:endParaRPr lang="en-US"/>
            </a:p>
          </p:txBody>
        </p:sp>
        <p:sp>
          <p:nvSpPr>
            <p:cNvPr id="22556" name="Rectangle 118"/>
            <p:cNvSpPr>
              <a:spLocks noChangeArrowheads="1"/>
            </p:cNvSpPr>
            <p:nvPr/>
          </p:nvSpPr>
          <p:spPr bwMode="auto">
            <a:xfrm>
              <a:off x="3660" y="10866"/>
              <a:ext cx="60" cy="328"/>
            </a:xfrm>
            <a:prstGeom prst="rect">
              <a:avLst/>
            </a:prstGeom>
            <a:noFill/>
            <a:ln w="9525">
              <a:noFill/>
              <a:miter lim="800000"/>
              <a:headEnd/>
              <a:tailEnd/>
            </a:ln>
          </p:spPr>
          <p:txBody>
            <a:bodyPr wrap="none" lIns="0" tIns="0" rIns="0" bIns="0">
              <a:spAutoFit/>
            </a:bodyPr>
            <a:lstStyle/>
            <a:p>
              <a:pPr eaLnBrk="0" hangingPunct="0"/>
              <a:r>
                <a:rPr lang="en-US" sz="700" b="1">
                  <a:solidFill>
                    <a:srgbClr val="000000"/>
                  </a:solidFill>
                </a:rPr>
                <a:t> </a:t>
              </a:r>
              <a:endParaRPr lang="en-US"/>
            </a:p>
          </p:txBody>
        </p:sp>
        <p:sp>
          <p:nvSpPr>
            <p:cNvPr id="22557" name="Rectangle 119"/>
            <p:cNvSpPr>
              <a:spLocks noChangeArrowheads="1"/>
            </p:cNvSpPr>
            <p:nvPr/>
          </p:nvSpPr>
          <p:spPr bwMode="auto">
            <a:xfrm>
              <a:off x="5893" y="8750"/>
              <a:ext cx="60" cy="328"/>
            </a:xfrm>
            <a:prstGeom prst="rect">
              <a:avLst/>
            </a:prstGeom>
            <a:noFill/>
            <a:ln w="9525">
              <a:noFill/>
              <a:miter lim="800000"/>
              <a:headEnd/>
              <a:tailEnd/>
            </a:ln>
          </p:spPr>
          <p:txBody>
            <a:bodyPr wrap="none" lIns="0" tIns="0" rIns="0" bIns="0">
              <a:spAutoFit/>
            </a:bodyPr>
            <a:lstStyle/>
            <a:p>
              <a:pPr eaLnBrk="0" hangingPunct="0"/>
              <a:r>
                <a:rPr lang="en-US" sz="700" b="1">
                  <a:solidFill>
                    <a:srgbClr val="000000"/>
                  </a:solidFill>
                </a:rPr>
                <a:t> </a:t>
              </a:r>
              <a:endParaRPr lang="en-US"/>
            </a:p>
          </p:txBody>
        </p:sp>
        <p:sp>
          <p:nvSpPr>
            <p:cNvPr id="22558" name="Oval 120"/>
            <p:cNvSpPr>
              <a:spLocks noChangeArrowheads="1"/>
            </p:cNvSpPr>
            <p:nvPr/>
          </p:nvSpPr>
          <p:spPr bwMode="auto">
            <a:xfrm>
              <a:off x="7980" y="10913"/>
              <a:ext cx="331" cy="344"/>
            </a:xfrm>
            <a:prstGeom prst="ellipse">
              <a:avLst/>
            </a:prstGeom>
            <a:noFill/>
            <a:ln w="22225">
              <a:solidFill>
                <a:srgbClr val="000000"/>
              </a:solidFill>
              <a:round/>
              <a:headEnd/>
              <a:tailEnd/>
            </a:ln>
          </p:spPr>
          <p:txBody>
            <a:bodyPr/>
            <a:lstStyle/>
            <a:p>
              <a:pPr algn="ctr" eaLnBrk="0" hangingPunct="0"/>
              <a:endParaRPr lang="en-US"/>
            </a:p>
          </p:txBody>
        </p:sp>
        <p:sp>
          <p:nvSpPr>
            <p:cNvPr id="22559" name="Oval 121"/>
            <p:cNvSpPr>
              <a:spLocks noChangeArrowheads="1"/>
            </p:cNvSpPr>
            <p:nvPr/>
          </p:nvSpPr>
          <p:spPr bwMode="auto">
            <a:xfrm>
              <a:off x="5675" y="11732"/>
              <a:ext cx="331" cy="345"/>
            </a:xfrm>
            <a:prstGeom prst="ellipse">
              <a:avLst/>
            </a:prstGeom>
            <a:noFill/>
            <a:ln w="22225">
              <a:solidFill>
                <a:srgbClr val="000000"/>
              </a:solidFill>
              <a:round/>
              <a:headEnd/>
              <a:tailEnd/>
            </a:ln>
          </p:spPr>
          <p:txBody>
            <a:bodyPr/>
            <a:lstStyle/>
            <a:p>
              <a:pPr algn="ctr" eaLnBrk="0" hangingPunct="0"/>
              <a:endParaRPr lang="en-US"/>
            </a:p>
          </p:txBody>
        </p:sp>
        <p:sp>
          <p:nvSpPr>
            <p:cNvPr id="22560" name="Rectangle 122"/>
            <p:cNvSpPr>
              <a:spLocks noChangeArrowheads="1"/>
            </p:cNvSpPr>
            <p:nvPr/>
          </p:nvSpPr>
          <p:spPr bwMode="auto">
            <a:xfrm>
              <a:off x="6548" y="9949"/>
              <a:ext cx="370" cy="666"/>
            </a:xfrm>
            <a:prstGeom prst="rect">
              <a:avLst/>
            </a:prstGeom>
            <a:noFill/>
            <a:ln w="9525">
              <a:noFill/>
              <a:miter lim="800000"/>
              <a:headEnd/>
              <a:tailEnd/>
            </a:ln>
          </p:spPr>
          <p:txBody>
            <a:bodyPr/>
            <a:lstStyle/>
            <a:p>
              <a:pPr algn="ctr" eaLnBrk="0" hangingPunct="0"/>
              <a:endParaRPr lang="en-US"/>
            </a:p>
          </p:txBody>
        </p:sp>
        <p:sp>
          <p:nvSpPr>
            <p:cNvPr id="22561" name="Rectangle 123"/>
            <p:cNvSpPr>
              <a:spLocks noChangeArrowheads="1"/>
            </p:cNvSpPr>
            <p:nvPr/>
          </p:nvSpPr>
          <p:spPr bwMode="auto">
            <a:xfrm>
              <a:off x="6715" y="10293"/>
              <a:ext cx="60" cy="328"/>
            </a:xfrm>
            <a:prstGeom prst="rect">
              <a:avLst/>
            </a:prstGeom>
            <a:noFill/>
            <a:ln w="9525">
              <a:noFill/>
              <a:miter lim="800000"/>
              <a:headEnd/>
              <a:tailEnd/>
            </a:ln>
          </p:spPr>
          <p:txBody>
            <a:bodyPr wrap="none" lIns="0" tIns="0" rIns="0" bIns="0">
              <a:spAutoFit/>
            </a:bodyPr>
            <a:lstStyle/>
            <a:p>
              <a:pPr eaLnBrk="0" hangingPunct="0"/>
              <a:r>
                <a:rPr lang="en-US" sz="700">
                  <a:solidFill>
                    <a:srgbClr val="000000"/>
                  </a:solidFill>
                </a:rPr>
                <a:t> </a:t>
              </a:r>
              <a:endParaRPr lang="en-US"/>
            </a:p>
          </p:txBody>
        </p:sp>
        <p:sp>
          <p:nvSpPr>
            <p:cNvPr id="22562" name="Rectangle 124"/>
            <p:cNvSpPr>
              <a:spLocks noChangeArrowheads="1"/>
            </p:cNvSpPr>
            <p:nvPr/>
          </p:nvSpPr>
          <p:spPr bwMode="auto">
            <a:xfrm>
              <a:off x="5165" y="9949"/>
              <a:ext cx="486" cy="666"/>
            </a:xfrm>
            <a:prstGeom prst="rect">
              <a:avLst/>
            </a:prstGeom>
            <a:noFill/>
            <a:ln w="9525">
              <a:noFill/>
              <a:miter lim="800000"/>
              <a:headEnd/>
              <a:tailEnd/>
            </a:ln>
          </p:spPr>
          <p:txBody>
            <a:bodyPr/>
            <a:lstStyle/>
            <a:p>
              <a:pPr algn="ctr" eaLnBrk="0" hangingPunct="0"/>
              <a:endParaRPr lang="en-US"/>
            </a:p>
          </p:txBody>
        </p:sp>
        <p:sp>
          <p:nvSpPr>
            <p:cNvPr id="22563" name="Rectangle 125"/>
            <p:cNvSpPr>
              <a:spLocks noChangeArrowheads="1"/>
            </p:cNvSpPr>
            <p:nvPr/>
          </p:nvSpPr>
          <p:spPr bwMode="auto">
            <a:xfrm>
              <a:off x="5446" y="10293"/>
              <a:ext cx="60" cy="328"/>
            </a:xfrm>
            <a:prstGeom prst="rect">
              <a:avLst/>
            </a:prstGeom>
            <a:noFill/>
            <a:ln w="9525">
              <a:noFill/>
              <a:miter lim="800000"/>
              <a:headEnd/>
              <a:tailEnd/>
            </a:ln>
          </p:spPr>
          <p:txBody>
            <a:bodyPr wrap="none" lIns="0" tIns="0" rIns="0" bIns="0">
              <a:spAutoFit/>
            </a:bodyPr>
            <a:lstStyle/>
            <a:p>
              <a:pPr eaLnBrk="0" hangingPunct="0"/>
              <a:r>
                <a:rPr lang="en-US" sz="700">
                  <a:solidFill>
                    <a:srgbClr val="000000"/>
                  </a:solidFill>
                </a:rPr>
                <a:t> </a:t>
              </a:r>
              <a:endParaRPr lang="en-US"/>
            </a:p>
          </p:txBody>
        </p:sp>
        <p:sp>
          <p:nvSpPr>
            <p:cNvPr id="22564" name="Rectangle 126"/>
            <p:cNvSpPr>
              <a:spLocks noChangeArrowheads="1"/>
            </p:cNvSpPr>
            <p:nvPr/>
          </p:nvSpPr>
          <p:spPr bwMode="auto">
            <a:xfrm>
              <a:off x="4320" y="12324"/>
              <a:ext cx="3397" cy="356"/>
            </a:xfrm>
            <a:prstGeom prst="rect">
              <a:avLst/>
            </a:prstGeom>
            <a:noFill/>
            <a:ln w="9525">
              <a:noFill/>
              <a:miter lim="800000"/>
              <a:headEnd/>
              <a:tailEnd/>
            </a:ln>
          </p:spPr>
          <p:txBody>
            <a:bodyPr/>
            <a:lstStyle/>
            <a:p>
              <a:pPr algn="ctr" eaLnBrk="0" hangingPunct="0"/>
              <a:endParaRPr lang="en-US"/>
            </a:p>
          </p:txBody>
        </p:sp>
        <p:sp>
          <p:nvSpPr>
            <p:cNvPr id="22565" name="Rectangle 127"/>
            <p:cNvSpPr>
              <a:spLocks noChangeArrowheads="1"/>
            </p:cNvSpPr>
            <p:nvPr/>
          </p:nvSpPr>
          <p:spPr bwMode="auto">
            <a:xfrm>
              <a:off x="5735" y="12448"/>
              <a:ext cx="60" cy="328"/>
            </a:xfrm>
            <a:prstGeom prst="rect">
              <a:avLst/>
            </a:prstGeom>
            <a:noFill/>
            <a:ln w="9525">
              <a:noFill/>
              <a:miter lim="800000"/>
              <a:headEnd/>
              <a:tailEnd/>
            </a:ln>
          </p:spPr>
          <p:txBody>
            <a:bodyPr wrap="none" lIns="0" tIns="0" rIns="0" bIns="0">
              <a:spAutoFit/>
            </a:bodyPr>
            <a:lstStyle/>
            <a:p>
              <a:pPr eaLnBrk="0" hangingPunct="0"/>
              <a:r>
                <a:rPr lang="en-US" sz="700">
                  <a:solidFill>
                    <a:srgbClr val="000000"/>
                  </a:solidFill>
                </a:rPr>
                <a:t> </a:t>
              </a:r>
              <a:endParaRPr lang="en-US"/>
            </a:p>
          </p:txBody>
        </p:sp>
        <p:sp>
          <p:nvSpPr>
            <p:cNvPr id="22566" name="Rectangle 128"/>
            <p:cNvSpPr>
              <a:spLocks noChangeArrowheads="1"/>
            </p:cNvSpPr>
            <p:nvPr/>
          </p:nvSpPr>
          <p:spPr bwMode="auto">
            <a:xfrm>
              <a:off x="4320" y="12851"/>
              <a:ext cx="2976" cy="368"/>
            </a:xfrm>
            <a:prstGeom prst="rect">
              <a:avLst/>
            </a:prstGeom>
            <a:noFill/>
            <a:ln w="9525">
              <a:noFill/>
              <a:miter lim="800000"/>
              <a:headEnd/>
              <a:tailEnd/>
            </a:ln>
          </p:spPr>
          <p:txBody>
            <a:bodyPr/>
            <a:lstStyle/>
            <a:p>
              <a:pPr algn="ctr" eaLnBrk="0" hangingPunct="0"/>
              <a:endParaRPr lang="en-US"/>
            </a:p>
          </p:txBody>
        </p:sp>
        <p:grpSp>
          <p:nvGrpSpPr>
            <p:cNvPr id="22567" name="Group 129"/>
            <p:cNvGrpSpPr>
              <a:grpSpLocks/>
            </p:cNvGrpSpPr>
            <p:nvPr/>
          </p:nvGrpSpPr>
          <p:grpSpPr bwMode="auto">
            <a:xfrm>
              <a:off x="3437" y="8657"/>
              <a:ext cx="5006" cy="4859"/>
              <a:chOff x="3437" y="8657"/>
              <a:chExt cx="5006" cy="4859"/>
            </a:xfrm>
          </p:grpSpPr>
          <p:sp>
            <p:nvSpPr>
              <p:cNvPr id="22569" name="Rectangle 130"/>
              <p:cNvSpPr>
                <a:spLocks noChangeArrowheads="1"/>
              </p:cNvSpPr>
              <p:nvPr/>
            </p:nvSpPr>
            <p:spPr bwMode="auto">
              <a:xfrm>
                <a:off x="8304" y="9700"/>
                <a:ext cx="60" cy="328"/>
              </a:xfrm>
              <a:prstGeom prst="rect">
                <a:avLst/>
              </a:prstGeom>
              <a:noFill/>
              <a:ln w="9525">
                <a:noFill/>
                <a:miter lim="800000"/>
                <a:headEnd/>
                <a:tailEnd/>
              </a:ln>
            </p:spPr>
            <p:txBody>
              <a:bodyPr wrap="none" lIns="0" tIns="0" rIns="0" bIns="0">
                <a:spAutoFit/>
              </a:bodyPr>
              <a:lstStyle/>
              <a:p>
                <a:pPr eaLnBrk="0" hangingPunct="0"/>
                <a:r>
                  <a:rPr lang="en-US" sz="700" b="1">
                    <a:solidFill>
                      <a:srgbClr val="000000"/>
                    </a:solidFill>
                  </a:rPr>
                  <a:t> </a:t>
                </a:r>
                <a:endParaRPr lang="en-US"/>
              </a:p>
            </p:txBody>
          </p:sp>
          <p:sp>
            <p:nvSpPr>
              <p:cNvPr id="22570" name="Rectangle 131"/>
              <p:cNvSpPr>
                <a:spLocks noChangeArrowheads="1"/>
              </p:cNvSpPr>
              <p:nvPr/>
            </p:nvSpPr>
            <p:spPr bwMode="auto">
              <a:xfrm>
                <a:off x="8090" y="10998"/>
                <a:ext cx="139" cy="329"/>
              </a:xfrm>
              <a:prstGeom prst="rect">
                <a:avLst/>
              </a:prstGeom>
              <a:noFill/>
              <a:ln w="9525">
                <a:noFill/>
                <a:miter lim="800000"/>
                <a:headEnd/>
                <a:tailEnd/>
              </a:ln>
            </p:spPr>
            <p:txBody>
              <a:bodyPr wrap="none" lIns="0" tIns="0" rIns="0" bIns="0">
                <a:spAutoFit/>
              </a:bodyPr>
              <a:lstStyle/>
              <a:p>
                <a:pPr eaLnBrk="0" hangingPunct="0"/>
                <a:r>
                  <a:rPr lang="en-US" sz="700" b="1">
                    <a:solidFill>
                      <a:srgbClr val="000000"/>
                    </a:solidFill>
                  </a:rPr>
                  <a:t>E</a:t>
                </a:r>
                <a:endParaRPr lang="en-US"/>
              </a:p>
            </p:txBody>
          </p:sp>
          <p:sp>
            <p:nvSpPr>
              <p:cNvPr id="22571" name="Rectangle 132"/>
              <p:cNvSpPr>
                <a:spLocks noChangeArrowheads="1"/>
              </p:cNvSpPr>
              <p:nvPr/>
            </p:nvSpPr>
            <p:spPr bwMode="auto">
              <a:xfrm>
                <a:off x="5784" y="11811"/>
                <a:ext cx="150" cy="329"/>
              </a:xfrm>
              <a:prstGeom prst="rect">
                <a:avLst/>
              </a:prstGeom>
              <a:noFill/>
              <a:ln w="9525">
                <a:noFill/>
                <a:miter lim="800000"/>
                <a:headEnd/>
                <a:tailEnd/>
              </a:ln>
            </p:spPr>
            <p:txBody>
              <a:bodyPr wrap="none" lIns="0" tIns="0" rIns="0" bIns="0">
                <a:spAutoFit/>
              </a:bodyPr>
              <a:lstStyle/>
              <a:p>
                <a:pPr eaLnBrk="0" hangingPunct="0"/>
                <a:r>
                  <a:rPr lang="en-US" sz="700" b="1">
                    <a:solidFill>
                      <a:srgbClr val="000000"/>
                    </a:solidFill>
                  </a:rPr>
                  <a:t>D</a:t>
                </a:r>
                <a:endParaRPr lang="en-US"/>
              </a:p>
            </p:txBody>
          </p:sp>
          <p:sp>
            <p:nvSpPr>
              <p:cNvPr id="22572" name="Oval 133"/>
              <p:cNvSpPr>
                <a:spLocks noChangeArrowheads="1"/>
              </p:cNvSpPr>
              <p:nvPr/>
            </p:nvSpPr>
            <p:spPr bwMode="auto">
              <a:xfrm>
                <a:off x="3437" y="9546"/>
                <a:ext cx="331" cy="344"/>
              </a:xfrm>
              <a:prstGeom prst="ellipse">
                <a:avLst/>
              </a:prstGeom>
              <a:solidFill>
                <a:srgbClr val="FFFFFF"/>
              </a:solidFill>
              <a:ln w="22225">
                <a:solidFill>
                  <a:srgbClr val="000000"/>
                </a:solidFill>
                <a:round/>
                <a:headEnd/>
                <a:tailEnd/>
              </a:ln>
            </p:spPr>
            <p:txBody>
              <a:bodyPr/>
              <a:lstStyle/>
              <a:p>
                <a:pPr algn="ctr" eaLnBrk="0" hangingPunct="0"/>
                <a:endParaRPr lang="en-US"/>
              </a:p>
            </p:txBody>
          </p:sp>
          <p:sp>
            <p:nvSpPr>
              <p:cNvPr id="22573" name="Rectangle 134"/>
              <p:cNvSpPr>
                <a:spLocks noChangeArrowheads="1"/>
              </p:cNvSpPr>
              <p:nvPr/>
            </p:nvSpPr>
            <p:spPr bwMode="auto">
              <a:xfrm>
                <a:off x="3553" y="9642"/>
                <a:ext cx="151" cy="328"/>
              </a:xfrm>
              <a:prstGeom prst="rect">
                <a:avLst/>
              </a:prstGeom>
              <a:noFill/>
              <a:ln w="9525">
                <a:noFill/>
                <a:miter lim="800000"/>
                <a:headEnd/>
                <a:tailEnd/>
              </a:ln>
            </p:spPr>
            <p:txBody>
              <a:bodyPr wrap="none" lIns="0" tIns="0" rIns="0" bIns="0">
                <a:spAutoFit/>
              </a:bodyPr>
              <a:lstStyle/>
              <a:p>
                <a:pPr eaLnBrk="0" hangingPunct="0"/>
                <a:r>
                  <a:rPr lang="en-US" sz="700" b="1">
                    <a:solidFill>
                      <a:srgbClr val="000000"/>
                    </a:solidFill>
                  </a:rPr>
                  <a:t>B</a:t>
                </a:r>
                <a:endParaRPr lang="en-US"/>
              </a:p>
            </p:txBody>
          </p:sp>
          <p:sp>
            <p:nvSpPr>
              <p:cNvPr id="22574" name="Oval 135"/>
              <p:cNvSpPr>
                <a:spLocks noChangeArrowheads="1"/>
              </p:cNvSpPr>
              <p:nvPr/>
            </p:nvSpPr>
            <p:spPr bwMode="auto">
              <a:xfrm>
                <a:off x="8112" y="9613"/>
                <a:ext cx="331" cy="346"/>
              </a:xfrm>
              <a:prstGeom prst="ellipse">
                <a:avLst/>
              </a:prstGeom>
              <a:noFill/>
              <a:ln w="22225">
                <a:solidFill>
                  <a:srgbClr val="000000"/>
                </a:solidFill>
                <a:round/>
                <a:headEnd/>
                <a:tailEnd/>
              </a:ln>
            </p:spPr>
            <p:txBody>
              <a:bodyPr/>
              <a:lstStyle/>
              <a:p>
                <a:pPr algn="ctr" eaLnBrk="0" hangingPunct="0"/>
                <a:endParaRPr lang="en-US"/>
              </a:p>
            </p:txBody>
          </p:sp>
          <p:sp>
            <p:nvSpPr>
              <p:cNvPr id="22575" name="Oval 136"/>
              <p:cNvSpPr>
                <a:spLocks noChangeArrowheads="1"/>
              </p:cNvSpPr>
              <p:nvPr/>
            </p:nvSpPr>
            <p:spPr bwMode="auto">
              <a:xfrm>
                <a:off x="3437" y="10775"/>
                <a:ext cx="331" cy="346"/>
              </a:xfrm>
              <a:prstGeom prst="ellipse">
                <a:avLst/>
              </a:prstGeom>
              <a:solidFill>
                <a:srgbClr val="FFFFFF"/>
              </a:solidFill>
              <a:ln w="22225">
                <a:solidFill>
                  <a:srgbClr val="000000"/>
                </a:solidFill>
                <a:round/>
                <a:headEnd/>
                <a:tailEnd/>
              </a:ln>
            </p:spPr>
            <p:txBody>
              <a:bodyPr/>
              <a:lstStyle/>
              <a:p>
                <a:pPr algn="ctr" eaLnBrk="0" hangingPunct="0"/>
                <a:endParaRPr lang="en-US"/>
              </a:p>
            </p:txBody>
          </p:sp>
          <p:sp>
            <p:nvSpPr>
              <p:cNvPr id="22576" name="Rectangle 137"/>
              <p:cNvSpPr>
                <a:spLocks noChangeArrowheads="1"/>
              </p:cNvSpPr>
              <p:nvPr/>
            </p:nvSpPr>
            <p:spPr bwMode="auto">
              <a:xfrm>
                <a:off x="3553" y="10866"/>
                <a:ext cx="151" cy="328"/>
              </a:xfrm>
              <a:prstGeom prst="rect">
                <a:avLst/>
              </a:prstGeom>
              <a:noFill/>
              <a:ln w="9525">
                <a:noFill/>
                <a:miter lim="800000"/>
                <a:headEnd/>
                <a:tailEnd/>
              </a:ln>
            </p:spPr>
            <p:txBody>
              <a:bodyPr wrap="none" lIns="0" tIns="0" rIns="0" bIns="0">
                <a:spAutoFit/>
              </a:bodyPr>
              <a:lstStyle/>
              <a:p>
                <a:pPr eaLnBrk="0" hangingPunct="0"/>
                <a:r>
                  <a:rPr lang="en-US" sz="700" b="1">
                    <a:solidFill>
                      <a:srgbClr val="000000"/>
                    </a:solidFill>
                  </a:rPr>
                  <a:t>C</a:t>
                </a:r>
                <a:endParaRPr lang="en-US"/>
              </a:p>
            </p:txBody>
          </p:sp>
          <p:sp>
            <p:nvSpPr>
              <p:cNvPr id="22577" name="Oval 138"/>
              <p:cNvSpPr>
                <a:spLocks noChangeArrowheads="1"/>
              </p:cNvSpPr>
              <p:nvPr/>
            </p:nvSpPr>
            <p:spPr bwMode="auto">
              <a:xfrm>
                <a:off x="5675" y="8657"/>
                <a:ext cx="331" cy="344"/>
              </a:xfrm>
              <a:prstGeom prst="ellipse">
                <a:avLst/>
              </a:prstGeom>
              <a:solidFill>
                <a:srgbClr val="FFFFFF"/>
              </a:solidFill>
              <a:ln w="22225">
                <a:solidFill>
                  <a:srgbClr val="000000"/>
                </a:solidFill>
                <a:round/>
                <a:headEnd/>
                <a:tailEnd/>
              </a:ln>
            </p:spPr>
            <p:txBody>
              <a:bodyPr/>
              <a:lstStyle/>
              <a:p>
                <a:pPr algn="ctr" eaLnBrk="0" hangingPunct="0"/>
                <a:endParaRPr lang="en-US"/>
              </a:p>
            </p:txBody>
          </p:sp>
          <p:sp>
            <p:nvSpPr>
              <p:cNvPr id="22578" name="Rectangle 139"/>
              <p:cNvSpPr>
                <a:spLocks noChangeArrowheads="1"/>
              </p:cNvSpPr>
              <p:nvPr/>
            </p:nvSpPr>
            <p:spPr bwMode="auto">
              <a:xfrm>
                <a:off x="5795" y="8750"/>
                <a:ext cx="151" cy="328"/>
              </a:xfrm>
              <a:prstGeom prst="rect">
                <a:avLst/>
              </a:prstGeom>
              <a:noFill/>
              <a:ln w="9525">
                <a:noFill/>
                <a:miter lim="800000"/>
                <a:headEnd/>
                <a:tailEnd/>
              </a:ln>
            </p:spPr>
            <p:txBody>
              <a:bodyPr wrap="none" lIns="0" tIns="0" rIns="0" bIns="0">
                <a:spAutoFit/>
              </a:bodyPr>
              <a:lstStyle/>
              <a:p>
                <a:pPr eaLnBrk="0" hangingPunct="0"/>
                <a:r>
                  <a:rPr lang="en-US" sz="700" b="1">
                    <a:solidFill>
                      <a:srgbClr val="000000"/>
                    </a:solidFill>
                  </a:rPr>
                  <a:t>A</a:t>
                </a:r>
                <a:endParaRPr lang="en-US"/>
              </a:p>
            </p:txBody>
          </p:sp>
          <p:grpSp>
            <p:nvGrpSpPr>
              <p:cNvPr id="22579" name="Group 140"/>
              <p:cNvGrpSpPr>
                <a:grpSpLocks/>
              </p:cNvGrpSpPr>
              <p:nvPr/>
            </p:nvGrpSpPr>
            <p:grpSpPr bwMode="auto">
              <a:xfrm>
                <a:off x="5998" y="8846"/>
                <a:ext cx="2178" cy="864"/>
                <a:chOff x="5998" y="8846"/>
                <a:chExt cx="2178" cy="864"/>
              </a:xfrm>
            </p:grpSpPr>
            <p:sp>
              <p:nvSpPr>
                <p:cNvPr id="22653" name="Freeform 141"/>
                <p:cNvSpPr>
                  <a:spLocks/>
                </p:cNvSpPr>
                <p:nvPr/>
              </p:nvSpPr>
              <p:spPr bwMode="auto">
                <a:xfrm>
                  <a:off x="5998" y="8846"/>
                  <a:ext cx="1959" cy="766"/>
                </a:xfrm>
                <a:custGeom>
                  <a:avLst/>
                  <a:gdLst>
                    <a:gd name="T0" fmla="*/ 12 w 1959"/>
                    <a:gd name="T1" fmla="*/ 0 h 766"/>
                    <a:gd name="T2" fmla="*/ 0 w 1959"/>
                    <a:gd name="T3" fmla="*/ 33 h 766"/>
                    <a:gd name="T4" fmla="*/ 1946 w 1959"/>
                    <a:gd name="T5" fmla="*/ 766 h 766"/>
                    <a:gd name="T6" fmla="*/ 1959 w 1959"/>
                    <a:gd name="T7" fmla="*/ 734 h 766"/>
                    <a:gd name="T8" fmla="*/ 12 w 1959"/>
                    <a:gd name="T9" fmla="*/ 0 h 766"/>
                    <a:gd name="T10" fmla="*/ 0 60000 65536"/>
                    <a:gd name="T11" fmla="*/ 0 60000 65536"/>
                    <a:gd name="T12" fmla="*/ 0 60000 65536"/>
                    <a:gd name="T13" fmla="*/ 0 60000 65536"/>
                    <a:gd name="T14" fmla="*/ 0 60000 65536"/>
                    <a:gd name="T15" fmla="*/ 0 w 1959"/>
                    <a:gd name="T16" fmla="*/ 0 h 766"/>
                    <a:gd name="T17" fmla="*/ 1959 w 1959"/>
                    <a:gd name="T18" fmla="*/ 766 h 766"/>
                  </a:gdLst>
                  <a:ahLst/>
                  <a:cxnLst>
                    <a:cxn ang="T10">
                      <a:pos x="T0" y="T1"/>
                    </a:cxn>
                    <a:cxn ang="T11">
                      <a:pos x="T2" y="T3"/>
                    </a:cxn>
                    <a:cxn ang="T12">
                      <a:pos x="T4" y="T5"/>
                    </a:cxn>
                    <a:cxn ang="T13">
                      <a:pos x="T6" y="T7"/>
                    </a:cxn>
                    <a:cxn ang="T14">
                      <a:pos x="T8" y="T9"/>
                    </a:cxn>
                  </a:cxnLst>
                  <a:rect l="T15" t="T16" r="T17" b="T18"/>
                  <a:pathLst>
                    <a:path w="1959" h="766">
                      <a:moveTo>
                        <a:pt x="12" y="0"/>
                      </a:moveTo>
                      <a:lnTo>
                        <a:pt x="0" y="33"/>
                      </a:lnTo>
                      <a:lnTo>
                        <a:pt x="1946" y="766"/>
                      </a:lnTo>
                      <a:lnTo>
                        <a:pt x="1959" y="734"/>
                      </a:lnTo>
                      <a:lnTo>
                        <a:pt x="12" y="0"/>
                      </a:lnTo>
                      <a:close/>
                    </a:path>
                  </a:pathLst>
                </a:custGeom>
                <a:solidFill>
                  <a:srgbClr val="000000"/>
                </a:solidFill>
                <a:ln w="9525">
                  <a:noFill/>
                  <a:round/>
                  <a:headEnd/>
                  <a:tailEnd/>
                </a:ln>
              </p:spPr>
              <p:txBody>
                <a:bodyPr/>
                <a:lstStyle/>
                <a:p>
                  <a:pPr algn="ctr" eaLnBrk="0" hangingPunct="0"/>
                  <a:endParaRPr lang="en-US"/>
                </a:p>
              </p:txBody>
            </p:sp>
            <p:sp>
              <p:nvSpPr>
                <p:cNvPr id="22654" name="Freeform 142"/>
                <p:cNvSpPr>
                  <a:spLocks/>
                </p:cNvSpPr>
                <p:nvPr/>
              </p:nvSpPr>
              <p:spPr bwMode="auto">
                <a:xfrm>
                  <a:off x="7904" y="9480"/>
                  <a:ext cx="272" cy="230"/>
                </a:xfrm>
                <a:custGeom>
                  <a:avLst/>
                  <a:gdLst>
                    <a:gd name="T0" fmla="*/ 0 w 272"/>
                    <a:gd name="T1" fmla="*/ 230 h 230"/>
                    <a:gd name="T2" fmla="*/ 272 w 272"/>
                    <a:gd name="T3" fmla="*/ 201 h 230"/>
                    <a:gd name="T4" fmla="*/ 87 w 272"/>
                    <a:gd name="T5" fmla="*/ 0 h 230"/>
                    <a:gd name="T6" fmla="*/ 0 w 272"/>
                    <a:gd name="T7" fmla="*/ 230 h 230"/>
                    <a:gd name="T8" fmla="*/ 0 60000 65536"/>
                    <a:gd name="T9" fmla="*/ 0 60000 65536"/>
                    <a:gd name="T10" fmla="*/ 0 60000 65536"/>
                    <a:gd name="T11" fmla="*/ 0 60000 65536"/>
                    <a:gd name="T12" fmla="*/ 0 w 272"/>
                    <a:gd name="T13" fmla="*/ 0 h 230"/>
                    <a:gd name="T14" fmla="*/ 272 w 272"/>
                    <a:gd name="T15" fmla="*/ 230 h 230"/>
                  </a:gdLst>
                  <a:ahLst/>
                  <a:cxnLst>
                    <a:cxn ang="T8">
                      <a:pos x="T0" y="T1"/>
                    </a:cxn>
                    <a:cxn ang="T9">
                      <a:pos x="T2" y="T3"/>
                    </a:cxn>
                    <a:cxn ang="T10">
                      <a:pos x="T4" y="T5"/>
                    </a:cxn>
                    <a:cxn ang="T11">
                      <a:pos x="T6" y="T7"/>
                    </a:cxn>
                  </a:cxnLst>
                  <a:rect l="T12" t="T13" r="T14" b="T15"/>
                  <a:pathLst>
                    <a:path w="272" h="230">
                      <a:moveTo>
                        <a:pt x="0" y="230"/>
                      </a:moveTo>
                      <a:lnTo>
                        <a:pt x="272" y="201"/>
                      </a:lnTo>
                      <a:lnTo>
                        <a:pt x="87" y="0"/>
                      </a:lnTo>
                      <a:lnTo>
                        <a:pt x="0" y="230"/>
                      </a:lnTo>
                      <a:close/>
                    </a:path>
                  </a:pathLst>
                </a:custGeom>
                <a:solidFill>
                  <a:srgbClr val="000000"/>
                </a:solidFill>
                <a:ln w="9525">
                  <a:noFill/>
                  <a:round/>
                  <a:headEnd/>
                  <a:tailEnd/>
                </a:ln>
              </p:spPr>
              <p:txBody>
                <a:bodyPr/>
                <a:lstStyle/>
                <a:p>
                  <a:pPr algn="ctr" eaLnBrk="0" hangingPunct="0"/>
                  <a:endParaRPr lang="en-US"/>
                </a:p>
              </p:txBody>
            </p:sp>
          </p:grpSp>
          <p:grpSp>
            <p:nvGrpSpPr>
              <p:cNvPr id="22580" name="Group 143"/>
              <p:cNvGrpSpPr>
                <a:grpSpLocks/>
              </p:cNvGrpSpPr>
              <p:nvPr/>
            </p:nvGrpSpPr>
            <p:grpSpPr bwMode="auto">
              <a:xfrm>
                <a:off x="5998" y="11091"/>
                <a:ext cx="1982" cy="795"/>
                <a:chOff x="5998" y="11091"/>
                <a:chExt cx="1982" cy="795"/>
              </a:xfrm>
            </p:grpSpPr>
            <p:sp>
              <p:nvSpPr>
                <p:cNvPr id="22651" name="Freeform 144"/>
                <p:cNvSpPr>
                  <a:spLocks/>
                </p:cNvSpPr>
                <p:nvPr/>
              </p:nvSpPr>
              <p:spPr bwMode="auto">
                <a:xfrm>
                  <a:off x="5998" y="11189"/>
                  <a:ext cx="1761" cy="697"/>
                </a:xfrm>
                <a:custGeom>
                  <a:avLst/>
                  <a:gdLst>
                    <a:gd name="T0" fmla="*/ 0 w 1761"/>
                    <a:gd name="T1" fmla="*/ 665 h 697"/>
                    <a:gd name="T2" fmla="*/ 12 w 1761"/>
                    <a:gd name="T3" fmla="*/ 697 h 697"/>
                    <a:gd name="T4" fmla="*/ 1761 w 1761"/>
                    <a:gd name="T5" fmla="*/ 33 h 697"/>
                    <a:gd name="T6" fmla="*/ 1750 w 1761"/>
                    <a:gd name="T7" fmla="*/ 0 h 697"/>
                    <a:gd name="T8" fmla="*/ 0 w 1761"/>
                    <a:gd name="T9" fmla="*/ 665 h 697"/>
                    <a:gd name="T10" fmla="*/ 0 60000 65536"/>
                    <a:gd name="T11" fmla="*/ 0 60000 65536"/>
                    <a:gd name="T12" fmla="*/ 0 60000 65536"/>
                    <a:gd name="T13" fmla="*/ 0 60000 65536"/>
                    <a:gd name="T14" fmla="*/ 0 60000 65536"/>
                    <a:gd name="T15" fmla="*/ 0 w 1761"/>
                    <a:gd name="T16" fmla="*/ 0 h 697"/>
                    <a:gd name="T17" fmla="*/ 1761 w 1761"/>
                    <a:gd name="T18" fmla="*/ 697 h 697"/>
                  </a:gdLst>
                  <a:ahLst/>
                  <a:cxnLst>
                    <a:cxn ang="T10">
                      <a:pos x="T0" y="T1"/>
                    </a:cxn>
                    <a:cxn ang="T11">
                      <a:pos x="T2" y="T3"/>
                    </a:cxn>
                    <a:cxn ang="T12">
                      <a:pos x="T4" y="T5"/>
                    </a:cxn>
                    <a:cxn ang="T13">
                      <a:pos x="T6" y="T7"/>
                    </a:cxn>
                    <a:cxn ang="T14">
                      <a:pos x="T8" y="T9"/>
                    </a:cxn>
                  </a:cxnLst>
                  <a:rect l="T15" t="T16" r="T17" b="T18"/>
                  <a:pathLst>
                    <a:path w="1761" h="697">
                      <a:moveTo>
                        <a:pt x="0" y="665"/>
                      </a:moveTo>
                      <a:lnTo>
                        <a:pt x="12" y="697"/>
                      </a:lnTo>
                      <a:lnTo>
                        <a:pt x="1761" y="33"/>
                      </a:lnTo>
                      <a:lnTo>
                        <a:pt x="1750" y="0"/>
                      </a:lnTo>
                      <a:lnTo>
                        <a:pt x="0" y="665"/>
                      </a:lnTo>
                      <a:close/>
                    </a:path>
                  </a:pathLst>
                </a:custGeom>
                <a:solidFill>
                  <a:srgbClr val="000000"/>
                </a:solidFill>
                <a:ln w="9525">
                  <a:noFill/>
                  <a:round/>
                  <a:headEnd/>
                  <a:tailEnd/>
                </a:ln>
              </p:spPr>
              <p:txBody>
                <a:bodyPr/>
                <a:lstStyle/>
                <a:p>
                  <a:pPr algn="ctr" eaLnBrk="0" hangingPunct="0"/>
                  <a:endParaRPr lang="en-US"/>
                </a:p>
              </p:txBody>
            </p:sp>
            <p:sp>
              <p:nvSpPr>
                <p:cNvPr id="22652" name="Freeform 145"/>
                <p:cNvSpPr>
                  <a:spLocks/>
                </p:cNvSpPr>
                <p:nvPr/>
              </p:nvSpPr>
              <p:spPr bwMode="auto">
                <a:xfrm>
                  <a:off x="7707" y="11091"/>
                  <a:ext cx="273" cy="229"/>
                </a:xfrm>
                <a:custGeom>
                  <a:avLst/>
                  <a:gdLst>
                    <a:gd name="T0" fmla="*/ 87 w 273"/>
                    <a:gd name="T1" fmla="*/ 229 h 229"/>
                    <a:gd name="T2" fmla="*/ 273 w 273"/>
                    <a:gd name="T3" fmla="*/ 27 h 229"/>
                    <a:gd name="T4" fmla="*/ 0 w 273"/>
                    <a:gd name="T5" fmla="*/ 0 h 229"/>
                    <a:gd name="T6" fmla="*/ 87 w 273"/>
                    <a:gd name="T7" fmla="*/ 229 h 229"/>
                    <a:gd name="T8" fmla="*/ 0 60000 65536"/>
                    <a:gd name="T9" fmla="*/ 0 60000 65536"/>
                    <a:gd name="T10" fmla="*/ 0 60000 65536"/>
                    <a:gd name="T11" fmla="*/ 0 60000 65536"/>
                    <a:gd name="T12" fmla="*/ 0 w 273"/>
                    <a:gd name="T13" fmla="*/ 0 h 229"/>
                    <a:gd name="T14" fmla="*/ 273 w 273"/>
                    <a:gd name="T15" fmla="*/ 229 h 229"/>
                  </a:gdLst>
                  <a:ahLst/>
                  <a:cxnLst>
                    <a:cxn ang="T8">
                      <a:pos x="T0" y="T1"/>
                    </a:cxn>
                    <a:cxn ang="T9">
                      <a:pos x="T2" y="T3"/>
                    </a:cxn>
                    <a:cxn ang="T10">
                      <a:pos x="T4" y="T5"/>
                    </a:cxn>
                    <a:cxn ang="T11">
                      <a:pos x="T6" y="T7"/>
                    </a:cxn>
                  </a:cxnLst>
                  <a:rect l="T12" t="T13" r="T14" b="T15"/>
                  <a:pathLst>
                    <a:path w="273" h="229">
                      <a:moveTo>
                        <a:pt x="87" y="229"/>
                      </a:moveTo>
                      <a:lnTo>
                        <a:pt x="273" y="27"/>
                      </a:lnTo>
                      <a:lnTo>
                        <a:pt x="0" y="0"/>
                      </a:lnTo>
                      <a:lnTo>
                        <a:pt x="87" y="229"/>
                      </a:lnTo>
                      <a:close/>
                    </a:path>
                  </a:pathLst>
                </a:custGeom>
                <a:solidFill>
                  <a:srgbClr val="000000"/>
                </a:solidFill>
                <a:ln w="9525">
                  <a:noFill/>
                  <a:round/>
                  <a:headEnd/>
                  <a:tailEnd/>
                </a:ln>
              </p:spPr>
              <p:txBody>
                <a:bodyPr/>
                <a:lstStyle/>
                <a:p>
                  <a:pPr algn="ctr" eaLnBrk="0" hangingPunct="0"/>
                  <a:endParaRPr lang="en-US"/>
                </a:p>
              </p:txBody>
            </p:sp>
          </p:grpSp>
          <p:grpSp>
            <p:nvGrpSpPr>
              <p:cNvPr id="22581" name="Group 146"/>
              <p:cNvGrpSpPr>
                <a:grpSpLocks/>
              </p:cNvGrpSpPr>
              <p:nvPr/>
            </p:nvGrpSpPr>
            <p:grpSpPr bwMode="auto">
              <a:xfrm>
                <a:off x="3445" y="9887"/>
                <a:ext cx="246" cy="819"/>
                <a:chOff x="3445" y="9887"/>
                <a:chExt cx="246" cy="819"/>
              </a:xfrm>
            </p:grpSpPr>
            <p:sp>
              <p:nvSpPr>
                <p:cNvPr id="22649" name="Rectangle 147"/>
                <p:cNvSpPr>
                  <a:spLocks noChangeArrowheads="1"/>
                </p:cNvSpPr>
                <p:nvPr/>
              </p:nvSpPr>
              <p:spPr bwMode="auto">
                <a:xfrm>
                  <a:off x="3551" y="9887"/>
                  <a:ext cx="33" cy="578"/>
                </a:xfrm>
                <a:prstGeom prst="rect">
                  <a:avLst/>
                </a:prstGeom>
                <a:solidFill>
                  <a:srgbClr val="000000"/>
                </a:solidFill>
                <a:ln w="9525">
                  <a:noFill/>
                  <a:miter lim="800000"/>
                  <a:headEnd/>
                  <a:tailEnd/>
                </a:ln>
              </p:spPr>
              <p:txBody>
                <a:bodyPr/>
                <a:lstStyle/>
                <a:p>
                  <a:pPr algn="ctr" eaLnBrk="0" hangingPunct="0"/>
                  <a:endParaRPr lang="en-US"/>
                </a:p>
              </p:txBody>
            </p:sp>
            <p:sp>
              <p:nvSpPr>
                <p:cNvPr id="22650" name="Freeform 148"/>
                <p:cNvSpPr>
                  <a:spLocks/>
                </p:cNvSpPr>
                <p:nvPr/>
              </p:nvSpPr>
              <p:spPr bwMode="auto">
                <a:xfrm>
                  <a:off x="3445" y="10462"/>
                  <a:ext cx="246" cy="244"/>
                </a:xfrm>
                <a:custGeom>
                  <a:avLst/>
                  <a:gdLst>
                    <a:gd name="T0" fmla="*/ 0 w 246"/>
                    <a:gd name="T1" fmla="*/ 0 h 244"/>
                    <a:gd name="T2" fmla="*/ 122 w 246"/>
                    <a:gd name="T3" fmla="*/ 244 h 244"/>
                    <a:gd name="T4" fmla="*/ 246 w 246"/>
                    <a:gd name="T5" fmla="*/ 0 h 244"/>
                    <a:gd name="T6" fmla="*/ 0 w 246"/>
                    <a:gd name="T7" fmla="*/ 0 h 244"/>
                    <a:gd name="T8" fmla="*/ 0 60000 65536"/>
                    <a:gd name="T9" fmla="*/ 0 60000 65536"/>
                    <a:gd name="T10" fmla="*/ 0 60000 65536"/>
                    <a:gd name="T11" fmla="*/ 0 60000 65536"/>
                    <a:gd name="T12" fmla="*/ 0 w 246"/>
                    <a:gd name="T13" fmla="*/ 0 h 244"/>
                    <a:gd name="T14" fmla="*/ 246 w 246"/>
                    <a:gd name="T15" fmla="*/ 244 h 244"/>
                  </a:gdLst>
                  <a:ahLst/>
                  <a:cxnLst>
                    <a:cxn ang="T8">
                      <a:pos x="T0" y="T1"/>
                    </a:cxn>
                    <a:cxn ang="T9">
                      <a:pos x="T2" y="T3"/>
                    </a:cxn>
                    <a:cxn ang="T10">
                      <a:pos x="T4" y="T5"/>
                    </a:cxn>
                    <a:cxn ang="T11">
                      <a:pos x="T6" y="T7"/>
                    </a:cxn>
                  </a:cxnLst>
                  <a:rect l="T12" t="T13" r="T14" b="T15"/>
                  <a:pathLst>
                    <a:path w="246" h="244">
                      <a:moveTo>
                        <a:pt x="0" y="0"/>
                      </a:moveTo>
                      <a:lnTo>
                        <a:pt x="122" y="244"/>
                      </a:lnTo>
                      <a:lnTo>
                        <a:pt x="246" y="0"/>
                      </a:lnTo>
                      <a:lnTo>
                        <a:pt x="0" y="0"/>
                      </a:lnTo>
                      <a:close/>
                    </a:path>
                  </a:pathLst>
                </a:custGeom>
                <a:solidFill>
                  <a:srgbClr val="000000"/>
                </a:solidFill>
                <a:ln w="9525">
                  <a:noFill/>
                  <a:round/>
                  <a:headEnd/>
                  <a:tailEnd/>
                </a:ln>
              </p:spPr>
              <p:txBody>
                <a:bodyPr/>
                <a:lstStyle/>
                <a:p>
                  <a:pPr algn="ctr" eaLnBrk="0" hangingPunct="0"/>
                  <a:endParaRPr lang="en-US"/>
                </a:p>
              </p:txBody>
            </p:sp>
          </p:grpSp>
          <p:grpSp>
            <p:nvGrpSpPr>
              <p:cNvPr id="22582" name="Group 149"/>
              <p:cNvGrpSpPr>
                <a:grpSpLocks/>
              </p:cNvGrpSpPr>
              <p:nvPr/>
            </p:nvGrpSpPr>
            <p:grpSpPr bwMode="auto">
              <a:xfrm>
                <a:off x="3830" y="9054"/>
                <a:ext cx="1923" cy="1790"/>
                <a:chOff x="3830" y="9054"/>
                <a:chExt cx="1923" cy="1790"/>
              </a:xfrm>
            </p:grpSpPr>
            <p:sp>
              <p:nvSpPr>
                <p:cNvPr id="22638" name="Freeform 150"/>
                <p:cNvSpPr>
                  <a:spLocks/>
                </p:cNvSpPr>
                <p:nvPr/>
              </p:nvSpPr>
              <p:spPr bwMode="auto">
                <a:xfrm>
                  <a:off x="5628" y="9054"/>
                  <a:ext cx="125" cy="118"/>
                </a:xfrm>
                <a:custGeom>
                  <a:avLst/>
                  <a:gdLst>
                    <a:gd name="T0" fmla="*/ 125 w 125"/>
                    <a:gd name="T1" fmla="*/ 26 h 118"/>
                    <a:gd name="T2" fmla="*/ 101 w 125"/>
                    <a:gd name="T3" fmla="*/ 0 h 118"/>
                    <a:gd name="T4" fmla="*/ 0 w 125"/>
                    <a:gd name="T5" fmla="*/ 94 h 118"/>
                    <a:gd name="T6" fmla="*/ 24 w 125"/>
                    <a:gd name="T7" fmla="*/ 118 h 118"/>
                    <a:gd name="T8" fmla="*/ 125 w 125"/>
                    <a:gd name="T9" fmla="*/ 26 h 118"/>
                    <a:gd name="T10" fmla="*/ 0 60000 65536"/>
                    <a:gd name="T11" fmla="*/ 0 60000 65536"/>
                    <a:gd name="T12" fmla="*/ 0 60000 65536"/>
                    <a:gd name="T13" fmla="*/ 0 60000 65536"/>
                    <a:gd name="T14" fmla="*/ 0 60000 65536"/>
                    <a:gd name="T15" fmla="*/ 0 w 125"/>
                    <a:gd name="T16" fmla="*/ 0 h 118"/>
                    <a:gd name="T17" fmla="*/ 125 w 125"/>
                    <a:gd name="T18" fmla="*/ 118 h 118"/>
                  </a:gdLst>
                  <a:ahLst/>
                  <a:cxnLst>
                    <a:cxn ang="T10">
                      <a:pos x="T0" y="T1"/>
                    </a:cxn>
                    <a:cxn ang="T11">
                      <a:pos x="T2" y="T3"/>
                    </a:cxn>
                    <a:cxn ang="T12">
                      <a:pos x="T4" y="T5"/>
                    </a:cxn>
                    <a:cxn ang="T13">
                      <a:pos x="T6" y="T7"/>
                    </a:cxn>
                    <a:cxn ang="T14">
                      <a:pos x="T8" y="T9"/>
                    </a:cxn>
                  </a:cxnLst>
                  <a:rect l="T15" t="T16" r="T17" b="T18"/>
                  <a:pathLst>
                    <a:path w="125" h="118">
                      <a:moveTo>
                        <a:pt x="125" y="26"/>
                      </a:moveTo>
                      <a:lnTo>
                        <a:pt x="101" y="0"/>
                      </a:lnTo>
                      <a:lnTo>
                        <a:pt x="0" y="94"/>
                      </a:lnTo>
                      <a:lnTo>
                        <a:pt x="24" y="118"/>
                      </a:lnTo>
                      <a:lnTo>
                        <a:pt x="125" y="26"/>
                      </a:lnTo>
                      <a:close/>
                    </a:path>
                  </a:pathLst>
                </a:custGeom>
                <a:solidFill>
                  <a:srgbClr val="000000"/>
                </a:solidFill>
                <a:ln w="9525">
                  <a:noFill/>
                  <a:round/>
                  <a:headEnd/>
                  <a:tailEnd/>
                </a:ln>
              </p:spPr>
              <p:txBody>
                <a:bodyPr/>
                <a:lstStyle/>
                <a:p>
                  <a:pPr algn="ctr" eaLnBrk="0" hangingPunct="0"/>
                  <a:endParaRPr lang="en-US"/>
                </a:p>
              </p:txBody>
            </p:sp>
            <p:sp>
              <p:nvSpPr>
                <p:cNvPr id="22639" name="Freeform 151"/>
                <p:cNvSpPr>
                  <a:spLocks/>
                </p:cNvSpPr>
                <p:nvPr/>
              </p:nvSpPr>
              <p:spPr bwMode="auto">
                <a:xfrm>
                  <a:off x="5453" y="9217"/>
                  <a:ext cx="123" cy="118"/>
                </a:xfrm>
                <a:custGeom>
                  <a:avLst/>
                  <a:gdLst>
                    <a:gd name="T0" fmla="*/ 123 w 123"/>
                    <a:gd name="T1" fmla="*/ 26 h 118"/>
                    <a:gd name="T2" fmla="*/ 99 w 123"/>
                    <a:gd name="T3" fmla="*/ 0 h 118"/>
                    <a:gd name="T4" fmla="*/ 0 w 123"/>
                    <a:gd name="T5" fmla="*/ 94 h 118"/>
                    <a:gd name="T6" fmla="*/ 23 w 123"/>
                    <a:gd name="T7" fmla="*/ 118 h 118"/>
                    <a:gd name="T8" fmla="*/ 123 w 123"/>
                    <a:gd name="T9" fmla="*/ 26 h 118"/>
                    <a:gd name="T10" fmla="*/ 0 60000 65536"/>
                    <a:gd name="T11" fmla="*/ 0 60000 65536"/>
                    <a:gd name="T12" fmla="*/ 0 60000 65536"/>
                    <a:gd name="T13" fmla="*/ 0 60000 65536"/>
                    <a:gd name="T14" fmla="*/ 0 60000 65536"/>
                    <a:gd name="T15" fmla="*/ 0 w 123"/>
                    <a:gd name="T16" fmla="*/ 0 h 118"/>
                    <a:gd name="T17" fmla="*/ 123 w 123"/>
                    <a:gd name="T18" fmla="*/ 118 h 118"/>
                  </a:gdLst>
                  <a:ahLst/>
                  <a:cxnLst>
                    <a:cxn ang="T10">
                      <a:pos x="T0" y="T1"/>
                    </a:cxn>
                    <a:cxn ang="T11">
                      <a:pos x="T2" y="T3"/>
                    </a:cxn>
                    <a:cxn ang="T12">
                      <a:pos x="T4" y="T5"/>
                    </a:cxn>
                    <a:cxn ang="T13">
                      <a:pos x="T6" y="T7"/>
                    </a:cxn>
                    <a:cxn ang="T14">
                      <a:pos x="T8" y="T9"/>
                    </a:cxn>
                  </a:cxnLst>
                  <a:rect l="T15" t="T16" r="T17" b="T18"/>
                  <a:pathLst>
                    <a:path w="123" h="118">
                      <a:moveTo>
                        <a:pt x="123" y="26"/>
                      </a:moveTo>
                      <a:lnTo>
                        <a:pt x="99" y="0"/>
                      </a:lnTo>
                      <a:lnTo>
                        <a:pt x="0" y="94"/>
                      </a:lnTo>
                      <a:lnTo>
                        <a:pt x="23" y="118"/>
                      </a:lnTo>
                      <a:lnTo>
                        <a:pt x="123" y="26"/>
                      </a:lnTo>
                      <a:close/>
                    </a:path>
                  </a:pathLst>
                </a:custGeom>
                <a:solidFill>
                  <a:srgbClr val="000000"/>
                </a:solidFill>
                <a:ln w="9525">
                  <a:noFill/>
                  <a:round/>
                  <a:headEnd/>
                  <a:tailEnd/>
                </a:ln>
              </p:spPr>
              <p:txBody>
                <a:bodyPr/>
                <a:lstStyle/>
                <a:p>
                  <a:pPr algn="ctr" eaLnBrk="0" hangingPunct="0"/>
                  <a:endParaRPr lang="en-US"/>
                </a:p>
              </p:txBody>
            </p:sp>
            <p:sp>
              <p:nvSpPr>
                <p:cNvPr id="22640" name="Freeform 152"/>
                <p:cNvSpPr>
                  <a:spLocks/>
                </p:cNvSpPr>
                <p:nvPr/>
              </p:nvSpPr>
              <p:spPr bwMode="auto">
                <a:xfrm>
                  <a:off x="5277" y="9382"/>
                  <a:ext cx="124" cy="119"/>
                </a:xfrm>
                <a:custGeom>
                  <a:avLst/>
                  <a:gdLst>
                    <a:gd name="T0" fmla="*/ 124 w 124"/>
                    <a:gd name="T1" fmla="*/ 24 h 119"/>
                    <a:gd name="T2" fmla="*/ 100 w 124"/>
                    <a:gd name="T3" fmla="*/ 0 h 119"/>
                    <a:gd name="T4" fmla="*/ 0 w 124"/>
                    <a:gd name="T5" fmla="*/ 94 h 119"/>
                    <a:gd name="T6" fmla="*/ 24 w 124"/>
                    <a:gd name="T7" fmla="*/ 119 h 119"/>
                    <a:gd name="T8" fmla="*/ 124 w 124"/>
                    <a:gd name="T9" fmla="*/ 24 h 119"/>
                    <a:gd name="T10" fmla="*/ 0 60000 65536"/>
                    <a:gd name="T11" fmla="*/ 0 60000 65536"/>
                    <a:gd name="T12" fmla="*/ 0 60000 65536"/>
                    <a:gd name="T13" fmla="*/ 0 60000 65536"/>
                    <a:gd name="T14" fmla="*/ 0 60000 65536"/>
                    <a:gd name="T15" fmla="*/ 0 w 124"/>
                    <a:gd name="T16" fmla="*/ 0 h 119"/>
                    <a:gd name="T17" fmla="*/ 124 w 124"/>
                    <a:gd name="T18" fmla="*/ 119 h 119"/>
                  </a:gdLst>
                  <a:ahLst/>
                  <a:cxnLst>
                    <a:cxn ang="T10">
                      <a:pos x="T0" y="T1"/>
                    </a:cxn>
                    <a:cxn ang="T11">
                      <a:pos x="T2" y="T3"/>
                    </a:cxn>
                    <a:cxn ang="T12">
                      <a:pos x="T4" y="T5"/>
                    </a:cxn>
                    <a:cxn ang="T13">
                      <a:pos x="T6" y="T7"/>
                    </a:cxn>
                    <a:cxn ang="T14">
                      <a:pos x="T8" y="T9"/>
                    </a:cxn>
                  </a:cxnLst>
                  <a:rect l="T15" t="T16" r="T17" b="T18"/>
                  <a:pathLst>
                    <a:path w="124" h="119">
                      <a:moveTo>
                        <a:pt x="124" y="24"/>
                      </a:moveTo>
                      <a:lnTo>
                        <a:pt x="100" y="0"/>
                      </a:lnTo>
                      <a:lnTo>
                        <a:pt x="0" y="94"/>
                      </a:lnTo>
                      <a:lnTo>
                        <a:pt x="24" y="119"/>
                      </a:lnTo>
                      <a:lnTo>
                        <a:pt x="124" y="24"/>
                      </a:lnTo>
                      <a:close/>
                    </a:path>
                  </a:pathLst>
                </a:custGeom>
                <a:solidFill>
                  <a:srgbClr val="000000"/>
                </a:solidFill>
                <a:ln w="9525">
                  <a:noFill/>
                  <a:round/>
                  <a:headEnd/>
                  <a:tailEnd/>
                </a:ln>
              </p:spPr>
              <p:txBody>
                <a:bodyPr/>
                <a:lstStyle/>
                <a:p>
                  <a:pPr algn="ctr" eaLnBrk="0" hangingPunct="0"/>
                  <a:endParaRPr lang="en-US"/>
                </a:p>
              </p:txBody>
            </p:sp>
            <p:sp>
              <p:nvSpPr>
                <p:cNvPr id="22641" name="Freeform 153"/>
                <p:cNvSpPr>
                  <a:spLocks/>
                </p:cNvSpPr>
                <p:nvPr/>
              </p:nvSpPr>
              <p:spPr bwMode="auto">
                <a:xfrm>
                  <a:off x="5101" y="9546"/>
                  <a:ext cx="124" cy="118"/>
                </a:xfrm>
                <a:custGeom>
                  <a:avLst/>
                  <a:gdLst>
                    <a:gd name="T0" fmla="*/ 124 w 124"/>
                    <a:gd name="T1" fmla="*/ 24 h 118"/>
                    <a:gd name="T2" fmla="*/ 100 w 124"/>
                    <a:gd name="T3" fmla="*/ 0 h 118"/>
                    <a:gd name="T4" fmla="*/ 0 w 124"/>
                    <a:gd name="T5" fmla="*/ 93 h 118"/>
                    <a:gd name="T6" fmla="*/ 24 w 124"/>
                    <a:gd name="T7" fmla="*/ 118 h 118"/>
                    <a:gd name="T8" fmla="*/ 124 w 124"/>
                    <a:gd name="T9" fmla="*/ 24 h 118"/>
                    <a:gd name="T10" fmla="*/ 0 60000 65536"/>
                    <a:gd name="T11" fmla="*/ 0 60000 65536"/>
                    <a:gd name="T12" fmla="*/ 0 60000 65536"/>
                    <a:gd name="T13" fmla="*/ 0 60000 65536"/>
                    <a:gd name="T14" fmla="*/ 0 60000 65536"/>
                    <a:gd name="T15" fmla="*/ 0 w 124"/>
                    <a:gd name="T16" fmla="*/ 0 h 118"/>
                    <a:gd name="T17" fmla="*/ 124 w 124"/>
                    <a:gd name="T18" fmla="*/ 118 h 118"/>
                  </a:gdLst>
                  <a:ahLst/>
                  <a:cxnLst>
                    <a:cxn ang="T10">
                      <a:pos x="T0" y="T1"/>
                    </a:cxn>
                    <a:cxn ang="T11">
                      <a:pos x="T2" y="T3"/>
                    </a:cxn>
                    <a:cxn ang="T12">
                      <a:pos x="T4" y="T5"/>
                    </a:cxn>
                    <a:cxn ang="T13">
                      <a:pos x="T6" y="T7"/>
                    </a:cxn>
                    <a:cxn ang="T14">
                      <a:pos x="T8" y="T9"/>
                    </a:cxn>
                  </a:cxnLst>
                  <a:rect l="T15" t="T16" r="T17" b="T18"/>
                  <a:pathLst>
                    <a:path w="124" h="118">
                      <a:moveTo>
                        <a:pt x="124" y="24"/>
                      </a:moveTo>
                      <a:lnTo>
                        <a:pt x="100" y="0"/>
                      </a:lnTo>
                      <a:lnTo>
                        <a:pt x="0" y="93"/>
                      </a:lnTo>
                      <a:lnTo>
                        <a:pt x="24" y="118"/>
                      </a:lnTo>
                      <a:lnTo>
                        <a:pt x="124" y="24"/>
                      </a:lnTo>
                      <a:close/>
                    </a:path>
                  </a:pathLst>
                </a:custGeom>
                <a:solidFill>
                  <a:srgbClr val="000000"/>
                </a:solidFill>
                <a:ln w="9525">
                  <a:noFill/>
                  <a:round/>
                  <a:headEnd/>
                  <a:tailEnd/>
                </a:ln>
              </p:spPr>
              <p:txBody>
                <a:bodyPr/>
                <a:lstStyle/>
                <a:p>
                  <a:pPr algn="ctr" eaLnBrk="0" hangingPunct="0"/>
                  <a:endParaRPr lang="en-US"/>
                </a:p>
              </p:txBody>
            </p:sp>
            <p:sp>
              <p:nvSpPr>
                <p:cNvPr id="22642" name="Freeform 154"/>
                <p:cNvSpPr>
                  <a:spLocks/>
                </p:cNvSpPr>
                <p:nvPr/>
              </p:nvSpPr>
              <p:spPr bwMode="auto">
                <a:xfrm>
                  <a:off x="4926" y="9709"/>
                  <a:ext cx="123" cy="118"/>
                </a:xfrm>
                <a:custGeom>
                  <a:avLst/>
                  <a:gdLst>
                    <a:gd name="T0" fmla="*/ 123 w 123"/>
                    <a:gd name="T1" fmla="*/ 24 h 118"/>
                    <a:gd name="T2" fmla="*/ 100 w 123"/>
                    <a:gd name="T3" fmla="*/ 0 h 118"/>
                    <a:gd name="T4" fmla="*/ 0 w 123"/>
                    <a:gd name="T5" fmla="*/ 93 h 118"/>
                    <a:gd name="T6" fmla="*/ 24 w 123"/>
                    <a:gd name="T7" fmla="*/ 118 h 118"/>
                    <a:gd name="T8" fmla="*/ 123 w 123"/>
                    <a:gd name="T9" fmla="*/ 24 h 118"/>
                    <a:gd name="T10" fmla="*/ 0 60000 65536"/>
                    <a:gd name="T11" fmla="*/ 0 60000 65536"/>
                    <a:gd name="T12" fmla="*/ 0 60000 65536"/>
                    <a:gd name="T13" fmla="*/ 0 60000 65536"/>
                    <a:gd name="T14" fmla="*/ 0 60000 65536"/>
                    <a:gd name="T15" fmla="*/ 0 w 123"/>
                    <a:gd name="T16" fmla="*/ 0 h 118"/>
                    <a:gd name="T17" fmla="*/ 123 w 123"/>
                    <a:gd name="T18" fmla="*/ 118 h 118"/>
                  </a:gdLst>
                  <a:ahLst/>
                  <a:cxnLst>
                    <a:cxn ang="T10">
                      <a:pos x="T0" y="T1"/>
                    </a:cxn>
                    <a:cxn ang="T11">
                      <a:pos x="T2" y="T3"/>
                    </a:cxn>
                    <a:cxn ang="T12">
                      <a:pos x="T4" y="T5"/>
                    </a:cxn>
                    <a:cxn ang="T13">
                      <a:pos x="T6" y="T7"/>
                    </a:cxn>
                    <a:cxn ang="T14">
                      <a:pos x="T8" y="T9"/>
                    </a:cxn>
                  </a:cxnLst>
                  <a:rect l="T15" t="T16" r="T17" b="T18"/>
                  <a:pathLst>
                    <a:path w="123" h="118">
                      <a:moveTo>
                        <a:pt x="123" y="24"/>
                      </a:moveTo>
                      <a:lnTo>
                        <a:pt x="100" y="0"/>
                      </a:lnTo>
                      <a:lnTo>
                        <a:pt x="0" y="93"/>
                      </a:lnTo>
                      <a:lnTo>
                        <a:pt x="24" y="118"/>
                      </a:lnTo>
                      <a:lnTo>
                        <a:pt x="123" y="24"/>
                      </a:lnTo>
                      <a:close/>
                    </a:path>
                  </a:pathLst>
                </a:custGeom>
                <a:solidFill>
                  <a:srgbClr val="000000"/>
                </a:solidFill>
                <a:ln w="9525">
                  <a:noFill/>
                  <a:round/>
                  <a:headEnd/>
                  <a:tailEnd/>
                </a:ln>
              </p:spPr>
              <p:txBody>
                <a:bodyPr/>
                <a:lstStyle/>
                <a:p>
                  <a:pPr algn="ctr" eaLnBrk="0" hangingPunct="0"/>
                  <a:endParaRPr lang="en-US"/>
                </a:p>
              </p:txBody>
            </p:sp>
            <p:sp>
              <p:nvSpPr>
                <p:cNvPr id="22643" name="Freeform 155"/>
                <p:cNvSpPr>
                  <a:spLocks/>
                </p:cNvSpPr>
                <p:nvPr/>
              </p:nvSpPr>
              <p:spPr bwMode="auto">
                <a:xfrm>
                  <a:off x="4750" y="9872"/>
                  <a:ext cx="124" cy="118"/>
                </a:xfrm>
                <a:custGeom>
                  <a:avLst/>
                  <a:gdLst>
                    <a:gd name="T0" fmla="*/ 124 w 124"/>
                    <a:gd name="T1" fmla="*/ 25 h 118"/>
                    <a:gd name="T2" fmla="*/ 101 w 124"/>
                    <a:gd name="T3" fmla="*/ 0 h 118"/>
                    <a:gd name="T4" fmla="*/ 0 w 124"/>
                    <a:gd name="T5" fmla="*/ 93 h 118"/>
                    <a:gd name="T6" fmla="*/ 24 w 124"/>
                    <a:gd name="T7" fmla="*/ 118 h 118"/>
                    <a:gd name="T8" fmla="*/ 124 w 124"/>
                    <a:gd name="T9" fmla="*/ 25 h 118"/>
                    <a:gd name="T10" fmla="*/ 0 60000 65536"/>
                    <a:gd name="T11" fmla="*/ 0 60000 65536"/>
                    <a:gd name="T12" fmla="*/ 0 60000 65536"/>
                    <a:gd name="T13" fmla="*/ 0 60000 65536"/>
                    <a:gd name="T14" fmla="*/ 0 60000 65536"/>
                    <a:gd name="T15" fmla="*/ 0 w 124"/>
                    <a:gd name="T16" fmla="*/ 0 h 118"/>
                    <a:gd name="T17" fmla="*/ 124 w 124"/>
                    <a:gd name="T18" fmla="*/ 118 h 118"/>
                  </a:gdLst>
                  <a:ahLst/>
                  <a:cxnLst>
                    <a:cxn ang="T10">
                      <a:pos x="T0" y="T1"/>
                    </a:cxn>
                    <a:cxn ang="T11">
                      <a:pos x="T2" y="T3"/>
                    </a:cxn>
                    <a:cxn ang="T12">
                      <a:pos x="T4" y="T5"/>
                    </a:cxn>
                    <a:cxn ang="T13">
                      <a:pos x="T6" y="T7"/>
                    </a:cxn>
                    <a:cxn ang="T14">
                      <a:pos x="T8" y="T9"/>
                    </a:cxn>
                  </a:cxnLst>
                  <a:rect l="T15" t="T16" r="T17" b="T18"/>
                  <a:pathLst>
                    <a:path w="124" h="118">
                      <a:moveTo>
                        <a:pt x="124" y="25"/>
                      </a:moveTo>
                      <a:lnTo>
                        <a:pt x="101" y="0"/>
                      </a:lnTo>
                      <a:lnTo>
                        <a:pt x="0" y="93"/>
                      </a:lnTo>
                      <a:lnTo>
                        <a:pt x="24" y="118"/>
                      </a:lnTo>
                      <a:lnTo>
                        <a:pt x="124" y="25"/>
                      </a:lnTo>
                      <a:close/>
                    </a:path>
                  </a:pathLst>
                </a:custGeom>
                <a:solidFill>
                  <a:srgbClr val="000000"/>
                </a:solidFill>
                <a:ln w="9525">
                  <a:noFill/>
                  <a:round/>
                  <a:headEnd/>
                  <a:tailEnd/>
                </a:ln>
              </p:spPr>
              <p:txBody>
                <a:bodyPr/>
                <a:lstStyle/>
                <a:p>
                  <a:pPr algn="ctr" eaLnBrk="0" hangingPunct="0"/>
                  <a:endParaRPr lang="en-US"/>
                </a:p>
              </p:txBody>
            </p:sp>
            <p:sp>
              <p:nvSpPr>
                <p:cNvPr id="22644" name="Freeform 156"/>
                <p:cNvSpPr>
                  <a:spLocks/>
                </p:cNvSpPr>
                <p:nvPr/>
              </p:nvSpPr>
              <p:spPr bwMode="auto">
                <a:xfrm>
                  <a:off x="4575" y="10035"/>
                  <a:ext cx="123" cy="118"/>
                </a:xfrm>
                <a:custGeom>
                  <a:avLst/>
                  <a:gdLst>
                    <a:gd name="T0" fmla="*/ 123 w 123"/>
                    <a:gd name="T1" fmla="*/ 25 h 118"/>
                    <a:gd name="T2" fmla="*/ 101 w 123"/>
                    <a:gd name="T3" fmla="*/ 0 h 118"/>
                    <a:gd name="T4" fmla="*/ 0 w 123"/>
                    <a:gd name="T5" fmla="*/ 94 h 118"/>
                    <a:gd name="T6" fmla="*/ 24 w 123"/>
                    <a:gd name="T7" fmla="*/ 118 h 118"/>
                    <a:gd name="T8" fmla="*/ 123 w 123"/>
                    <a:gd name="T9" fmla="*/ 25 h 118"/>
                    <a:gd name="T10" fmla="*/ 0 60000 65536"/>
                    <a:gd name="T11" fmla="*/ 0 60000 65536"/>
                    <a:gd name="T12" fmla="*/ 0 60000 65536"/>
                    <a:gd name="T13" fmla="*/ 0 60000 65536"/>
                    <a:gd name="T14" fmla="*/ 0 60000 65536"/>
                    <a:gd name="T15" fmla="*/ 0 w 123"/>
                    <a:gd name="T16" fmla="*/ 0 h 118"/>
                    <a:gd name="T17" fmla="*/ 123 w 123"/>
                    <a:gd name="T18" fmla="*/ 118 h 118"/>
                  </a:gdLst>
                  <a:ahLst/>
                  <a:cxnLst>
                    <a:cxn ang="T10">
                      <a:pos x="T0" y="T1"/>
                    </a:cxn>
                    <a:cxn ang="T11">
                      <a:pos x="T2" y="T3"/>
                    </a:cxn>
                    <a:cxn ang="T12">
                      <a:pos x="T4" y="T5"/>
                    </a:cxn>
                    <a:cxn ang="T13">
                      <a:pos x="T6" y="T7"/>
                    </a:cxn>
                    <a:cxn ang="T14">
                      <a:pos x="T8" y="T9"/>
                    </a:cxn>
                  </a:cxnLst>
                  <a:rect l="T15" t="T16" r="T17" b="T18"/>
                  <a:pathLst>
                    <a:path w="123" h="118">
                      <a:moveTo>
                        <a:pt x="123" y="25"/>
                      </a:moveTo>
                      <a:lnTo>
                        <a:pt x="101" y="0"/>
                      </a:lnTo>
                      <a:lnTo>
                        <a:pt x="0" y="94"/>
                      </a:lnTo>
                      <a:lnTo>
                        <a:pt x="24" y="118"/>
                      </a:lnTo>
                      <a:lnTo>
                        <a:pt x="123" y="25"/>
                      </a:lnTo>
                      <a:close/>
                    </a:path>
                  </a:pathLst>
                </a:custGeom>
                <a:solidFill>
                  <a:srgbClr val="000000"/>
                </a:solidFill>
                <a:ln w="9525">
                  <a:noFill/>
                  <a:round/>
                  <a:headEnd/>
                  <a:tailEnd/>
                </a:ln>
              </p:spPr>
              <p:txBody>
                <a:bodyPr/>
                <a:lstStyle/>
                <a:p>
                  <a:pPr algn="ctr" eaLnBrk="0" hangingPunct="0"/>
                  <a:endParaRPr lang="en-US"/>
                </a:p>
              </p:txBody>
            </p:sp>
            <p:sp>
              <p:nvSpPr>
                <p:cNvPr id="22645" name="Freeform 157"/>
                <p:cNvSpPr>
                  <a:spLocks/>
                </p:cNvSpPr>
                <p:nvPr/>
              </p:nvSpPr>
              <p:spPr bwMode="auto">
                <a:xfrm>
                  <a:off x="4399" y="10198"/>
                  <a:ext cx="124" cy="119"/>
                </a:xfrm>
                <a:custGeom>
                  <a:avLst/>
                  <a:gdLst>
                    <a:gd name="T0" fmla="*/ 124 w 124"/>
                    <a:gd name="T1" fmla="*/ 25 h 119"/>
                    <a:gd name="T2" fmla="*/ 101 w 124"/>
                    <a:gd name="T3" fmla="*/ 0 h 119"/>
                    <a:gd name="T4" fmla="*/ 0 w 124"/>
                    <a:gd name="T5" fmla="*/ 95 h 119"/>
                    <a:gd name="T6" fmla="*/ 23 w 124"/>
                    <a:gd name="T7" fmla="*/ 119 h 119"/>
                    <a:gd name="T8" fmla="*/ 124 w 124"/>
                    <a:gd name="T9" fmla="*/ 25 h 119"/>
                    <a:gd name="T10" fmla="*/ 0 60000 65536"/>
                    <a:gd name="T11" fmla="*/ 0 60000 65536"/>
                    <a:gd name="T12" fmla="*/ 0 60000 65536"/>
                    <a:gd name="T13" fmla="*/ 0 60000 65536"/>
                    <a:gd name="T14" fmla="*/ 0 60000 65536"/>
                    <a:gd name="T15" fmla="*/ 0 w 124"/>
                    <a:gd name="T16" fmla="*/ 0 h 119"/>
                    <a:gd name="T17" fmla="*/ 124 w 124"/>
                    <a:gd name="T18" fmla="*/ 119 h 119"/>
                  </a:gdLst>
                  <a:ahLst/>
                  <a:cxnLst>
                    <a:cxn ang="T10">
                      <a:pos x="T0" y="T1"/>
                    </a:cxn>
                    <a:cxn ang="T11">
                      <a:pos x="T2" y="T3"/>
                    </a:cxn>
                    <a:cxn ang="T12">
                      <a:pos x="T4" y="T5"/>
                    </a:cxn>
                    <a:cxn ang="T13">
                      <a:pos x="T6" y="T7"/>
                    </a:cxn>
                    <a:cxn ang="T14">
                      <a:pos x="T8" y="T9"/>
                    </a:cxn>
                  </a:cxnLst>
                  <a:rect l="T15" t="T16" r="T17" b="T18"/>
                  <a:pathLst>
                    <a:path w="124" h="119">
                      <a:moveTo>
                        <a:pt x="124" y="25"/>
                      </a:moveTo>
                      <a:lnTo>
                        <a:pt x="101" y="0"/>
                      </a:lnTo>
                      <a:lnTo>
                        <a:pt x="0" y="95"/>
                      </a:lnTo>
                      <a:lnTo>
                        <a:pt x="23" y="119"/>
                      </a:lnTo>
                      <a:lnTo>
                        <a:pt x="124" y="25"/>
                      </a:lnTo>
                      <a:close/>
                    </a:path>
                  </a:pathLst>
                </a:custGeom>
                <a:solidFill>
                  <a:srgbClr val="000000"/>
                </a:solidFill>
                <a:ln w="9525">
                  <a:noFill/>
                  <a:round/>
                  <a:headEnd/>
                  <a:tailEnd/>
                </a:ln>
              </p:spPr>
              <p:txBody>
                <a:bodyPr/>
                <a:lstStyle/>
                <a:p>
                  <a:pPr algn="ctr" eaLnBrk="0" hangingPunct="0"/>
                  <a:endParaRPr lang="en-US"/>
                </a:p>
              </p:txBody>
            </p:sp>
            <p:sp>
              <p:nvSpPr>
                <p:cNvPr id="22646" name="Freeform 158"/>
                <p:cNvSpPr>
                  <a:spLocks/>
                </p:cNvSpPr>
                <p:nvPr/>
              </p:nvSpPr>
              <p:spPr bwMode="auto">
                <a:xfrm>
                  <a:off x="4223" y="10362"/>
                  <a:ext cx="124" cy="118"/>
                </a:xfrm>
                <a:custGeom>
                  <a:avLst/>
                  <a:gdLst>
                    <a:gd name="T0" fmla="*/ 124 w 124"/>
                    <a:gd name="T1" fmla="*/ 25 h 118"/>
                    <a:gd name="T2" fmla="*/ 102 w 124"/>
                    <a:gd name="T3" fmla="*/ 0 h 118"/>
                    <a:gd name="T4" fmla="*/ 0 w 124"/>
                    <a:gd name="T5" fmla="*/ 94 h 118"/>
                    <a:gd name="T6" fmla="*/ 23 w 124"/>
                    <a:gd name="T7" fmla="*/ 118 h 118"/>
                    <a:gd name="T8" fmla="*/ 124 w 124"/>
                    <a:gd name="T9" fmla="*/ 25 h 118"/>
                    <a:gd name="T10" fmla="*/ 0 60000 65536"/>
                    <a:gd name="T11" fmla="*/ 0 60000 65536"/>
                    <a:gd name="T12" fmla="*/ 0 60000 65536"/>
                    <a:gd name="T13" fmla="*/ 0 60000 65536"/>
                    <a:gd name="T14" fmla="*/ 0 60000 65536"/>
                    <a:gd name="T15" fmla="*/ 0 w 124"/>
                    <a:gd name="T16" fmla="*/ 0 h 118"/>
                    <a:gd name="T17" fmla="*/ 124 w 124"/>
                    <a:gd name="T18" fmla="*/ 118 h 118"/>
                  </a:gdLst>
                  <a:ahLst/>
                  <a:cxnLst>
                    <a:cxn ang="T10">
                      <a:pos x="T0" y="T1"/>
                    </a:cxn>
                    <a:cxn ang="T11">
                      <a:pos x="T2" y="T3"/>
                    </a:cxn>
                    <a:cxn ang="T12">
                      <a:pos x="T4" y="T5"/>
                    </a:cxn>
                    <a:cxn ang="T13">
                      <a:pos x="T6" y="T7"/>
                    </a:cxn>
                    <a:cxn ang="T14">
                      <a:pos x="T8" y="T9"/>
                    </a:cxn>
                  </a:cxnLst>
                  <a:rect l="T15" t="T16" r="T17" b="T18"/>
                  <a:pathLst>
                    <a:path w="124" h="118">
                      <a:moveTo>
                        <a:pt x="124" y="25"/>
                      </a:moveTo>
                      <a:lnTo>
                        <a:pt x="102" y="0"/>
                      </a:lnTo>
                      <a:lnTo>
                        <a:pt x="0" y="94"/>
                      </a:lnTo>
                      <a:lnTo>
                        <a:pt x="23" y="118"/>
                      </a:lnTo>
                      <a:lnTo>
                        <a:pt x="124" y="25"/>
                      </a:lnTo>
                      <a:close/>
                    </a:path>
                  </a:pathLst>
                </a:custGeom>
                <a:solidFill>
                  <a:srgbClr val="000000"/>
                </a:solidFill>
                <a:ln w="9525">
                  <a:noFill/>
                  <a:round/>
                  <a:headEnd/>
                  <a:tailEnd/>
                </a:ln>
              </p:spPr>
              <p:txBody>
                <a:bodyPr/>
                <a:lstStyle/>
                <a:p>
                  <a:pPr algn="ctr" eaLnBrk="0" hangingPunct="0"/>
                  <a:endParaRPr lang="en-US"/>
                </a:p>
              </p:txBody>
            </p:sp>
            <p:sp>
              <p:nvSpPr>
                <p:cNvPr id="22647" name="Freeform 159"/>
                <p:cNvSpPr>
                  <a:spLocks/>
                </p:cNvSpPr>
                <p:nvPr/>
              </p:nvSpPr>
              <p:spPr bwMode="auto">
                <a:xfrm>
                  <a:off x="4048" y="10526"/>
                  <a:ext cx="122" cy="118"/>
                </a:xfrm>
                <a:custGeom>
                  <a:avLst/>
                  <a:gdLst>
                    <a:gd name="T0" fmla="*/ 122 w 122"/>
                    <a:gd name="T1" fmla="*/ 24 h 118"/>
                    <a:gd name="T2" fmla="*/ 100 w 122"/>
                    <a:gd name="T3" fmla="*/ 0 h 118"/>
                    <a:gd name="T4" fmla="*/ 0 w 122"/>
                    <a:gd name="T5" fmla="*/ 93 h 118"/>
                    <a:gd name="T6" fmla="*/ 22 w 122"/>
                    <a:gd name="T7" fmla="*/ 118 h 118"/>
                    <a:gd name="T8" fmla="*/ 122 w 122"/>
                    <a:gd name="T9" fmla="*/ 24 h 118"/>
                    <a:gd name="T10" fmla="*/ 0 60000 65536"/>
                    <a:gd name="T11" fmla="*/ 0 60000 65536"/>
                    <a:gd name="T12" fmla="*/ 0 60000 65536"/>
                    <a:gd name="T13" fmla="*/ 0 60000 65536"/>
                    <a:gd name="T14" fmla="*/ 0 60000 65536"/>
                    <a:gd name="T15" fmla="*/ 0 w 122"/>
                    <a:gd name="T16" fmla="*/ 0 h 118"/>
                    <a:gd name="T17" fmla="*/ 122 w 122"/>
                    <a:gd name="T18" fmla="*/ 118 h 118"/>
                  </a:gdLst>
                  <a:ahLst/>
                  <a:cxnLst>
                    <a:cxn ang="T10">
                      <a:pos x="T0" y="T1"/>
                    </a:cxn>
                    <a:cxn ang="T11">
                      <a:pos x="T2" y="T3"/>
                    </a:cxn>
                    <a:cxn ang="T12">
                      <a:pos x="T4" y="T5"/>
                    </a:cxn>
                    <a:cxn ang="T13">
                      <a:pos x="T6" y="T7"/>
                    </a:cxn>
                    <a:cxn ang="T14">
                      <a:pos x="T8" y="T9"/>
                    </a:cxn>
                  </a:cxnLst>
                  <a:rect l="T15" t="T16" r="T17" b="T18"/>
                  <a:pathLst>
                    <a:path w="122" h="118">
                      <a:moveTo>
                        <a:pt x="122" y="24"/>
                      </a:moveTo>
                      <a:lnTo>
                        <a:pt x="100" y="0"/>
                      </a:lnTo>
                      <a:lnTo>
                        <a:pt x="0" y="93"/>
                      </a:lnTo>
                      <a:lnTo>
                        <a:pt x="22" y="118"/>
                      </a:lnTo>
                      <a:lnTo>
                        <a:pt x="122" y="24"/>
                      </a:lnTo>
                      <a:close/>
                    </a:path>
                  </a:pathLst>
                </a:custGeom>
                <a:solidFill>
                  <a:srgbClr val="000000"/>
                </a:solidFill>
                <a:ln w="9525">
                  <a:noFill/>
                  <a:round/>
                  <a:headEnd/>
                  <a:tailEnd/>
                </a:ln>
              </p:spPr>
              <p:txBody>
                <a:bodyPr/>
                <a:lstStyle/>
                <a:p>
                  <a:pPr algn="ctr" eaLnBrk="0" hangingPunct="0"/>
                  <a:endParaRPr lang="en-US"/>
                </a:p>
              </p:txBody>
            </p:sp>
            <p:sp>
              <p:nvSpPr>
                <p:cNvPr id="22648" name="Freeform 160"/>
                <p:cNvSpPr>
                  <a:spLocks/>
                </p:cNvSpPr>
                <p:nvPr/>
              </p:nvSpPr>
              <p:spPr bwMode="auto">
                <a:xfrm>
                  <a:off x="3830" y="10588"/>
                  <a:ext cx="266" cy="256"/>
                </a:xfrm>
                <a:custGeom>
                  <a:avLst/>
                  <a:gdLst>
                    <a:gd name="T0" fmla="*/ 98 w 266"/>
                    <a:gd name="T1" fmla="*/ 0 h 256"/>
                    <a:gd name="T2" fmla="*/ 0 w 266"/>
                    <a:gd name="T3" fmla="*/ 256 h 256"/>
                    <a:gd name="T4" fmla="*/ 266 w 266"/>
                    <a:gd name="T5" fmla="*/ 179 h 256"/>
                    <a:gd name="T6" fmla="*/ 98 w 266"/>
                    <a:gd name="T7" fmla="*/ 0 h 256"/>
                    <a:gd name="T8" fmla="*/ 0 60000 65536"/>
                    <a:gd name="T9" fmla="*/ 0 60000 65536"/>
                    <a:gd name="T10" fmla="*/ 0 60000 65536"/>
                    <a:gd name="T11" fmla="*/ 0 60000 65536"/>
                    <a:gd name="T12" fmla="*/ 0 w 266"/>
                    <a:gd name="T13" fmla="*/ 0 h 256"/>
                    <a:gd name="T14" fmla="*/ 266 w 266"/>
                    <a:gd name="T15" fmla="*/ 256 h 256"/>
                  </a:gdLst>
                  <a:ahLst/>
                  <a:cxnLst>
                    <a:cxn ang="T8">
                      <a:pos x="T0" y="T1"/>
                    </a:cxn>
                    <a:cxn ang="T9">
                      <a:pos x="T2" y="T3"/>
                    </a:cxn>
                    <a:cxn ang="T10">
                      <a:pos x="T4" y="T5"/>
                    </a:cxn>
                    <a:cxn ang="T11">
                      <a:pos x="T6" y="T7"/>
                    </a:cxn>
                  </a:cxnLst>
                  <a:rect l="T12" t="T13" r="T14" b="T15"/>
                  <a:pathLst>
                    <a:path w="266" h="256">
                      <a:moveTo>
                        <a:pt x="98" y="0"/>
                      </a:moveTo>
                      <a:lnTo>
                        <a:pt x="0" y="256"/>
                      </a:lnTo>
                      <a:lnTo>
                        <a:pt x="266" y="179"/>
                      </a:lnTo>
                      <a:lnTo>
                        <a:pt x="98" y="0"/>
                      </a:lnTo>
                      <a:close/>
                    </a:path>
                  </a:pathLst>
                </a:custGeom>
                <a:solidFill>
                  <a:srgbClr val="000000"/>
                </a:solidFill>
                <a:ln w="9525">
                  <a:noFill/>
                  <a:round/>
                  <a:headEnd/>
                  <a:tailEnd/>
                </a:ln>
              </p:spPr>
              <p:txBody>
                <a:bodyPr/>
                <a:lstStyle/>
                <a:p>
                  <a:pPr algn="ctr" eaLnBrk="0" hangingPunct="0"/>
                  <a:endParaRPr lang="en-US"/>
                </a:p>
              </p:txBody>
            </p:sp>
          </p:grpSp>
          <p:sp>
            <p:nvSpPr>
              <p:cNvPr id="22583" name="Rectangle 161"/>
              <p:cNvSpPr>
                <a:spLocks noChangeArrowheads="1"/>
              </p:cNvSpPr>
              <p:nvPr/>
            </p:nvSpPr>
            <p:spPr bwMode="auto">
              <a:xfrm>
                <a:off x="5221" y="9901"/>
                <a:ext cx="251" cy="1176"/>
              </a:xfrm>
              <a:prstGeom prst="rect">
                <a:avLst/>
              </a:prstGeom>
              <a:noFill/>
              <a:ln w="9525">
                <a:noFill/>
                <a:miter lim="800000"/>
                <a:headEnd/>
                <a:tailEnd/>
              </a:ln>
            </p:spPr>
            <p:txBody>
              <a:bodyPr wrap="none" lIns="0" tIns="0" rIns="0" bIns="0">
                <a:spAutoFit/>
              </a:bodyPr>
              <a:lstStyle/>
              <a:p>
                <a:pPr eaLnBrk="0" hangingPunct="0"/>
                <a:r>
                  <a:rPr lang="en-US" sz="2500">
                    <a:solidFill>
                      <a:srgbClr val="010000"/>
                    </a:solidFill>
                  </a:rPr>
                  <a:t>-</a:t>
                </a:r>
                <a:endParaRPr lang="en-US"/>
              </a:p>
            </p:txBody>
          </p:sp>
          <p:grpSp>
            <p:nvGrpSpPr>
              <p:cNvPr id="22584" name="Group 162"/>
              <p:cNvGrpSpPr>
                <a:grpSpLocks/>
              </p:cNvGrpSpPr>
              <p:nvPr/>
            </p:nvGrpSpPr>
            <p:grpSpPr bwMode="auto">
              <a:xfrm>
                <a:off x="5926" y="9054"/>
                <a:ext cx="1988" cy="1927"/>
                <a:chOff x="5926" y="9054"/>
                <a:chExt cx="1988" cy="1927"/>
              </a:xfrm>
            </p:grpSpPr>
            <p:sp>
              <p:nvSpPr>
                <p:cNvPr id="22626" name="Freeform 163"/>
                <p:cNvSpPr>
                  <a:spLocks/>
                </p:cNvSpPr>
                <p:nvPr/>
              </p:nvSpPr>
              <p:spPr bwMode="auto">
                <a:xfrm>
                  <a:off x="5926" y="9054"/>
                  <a:ext cx="121" cy="121"/>
                </a:xfrm>
                <a:custGeom>
                  <a:avLst/>
                  <a:gdLst>
                    <a:gd name="T0" fmla="*/ 24 w 121"/>
                    <a:gd name="T1" fmla="*/ 0 h 121"/>
                    <a:gd name="T2" fmla="*/ 0 w 121"/>
                    <a:gd name="T3" fmla="*/ 26 h 121"/>
                    <a:gd name="T4" fmla="*/ 98 w 121"/>
                    <a:gd name="T5" fmla="*/ 121 h 121"/>
                    <a:gd name="T6" fmla="*/ 121 w 121"/>
                    <a:gd name="T7" fmla="*/ 97 h 121"/>
                    <a:gd name="T8" fmla="*/ 24 w 121"/>
                    <a:gd name="T9" fmla="*/ 0 h 121"/>
                    <a:gd name="T10" fmla="*/ 0 60000 65536"/>
                    <a:gd name="T11" fmla="*/ 0 60000 65536"/>
                    <a:gd name="T12" fmla="*/ 0 60000 65536"/>
                    <a:gd name="T13" fmla="*/ 0 60000 65536"/>
                    <a:gd name="T14" fmla="*/ 0 60000 65536"/>
                    <a:gd name="T15" fmla="*/ 0 w 121"/>
                    <a:gd name="T16" fmla="*/ 0 h 121"/>
                    <a:gd name="T17" fmla="*/ 121 w 121"/>
                    <a:gd name="T18" fmla="*/ 121 h 121"/>
                  </a:gdLst>
                  <a:ahLst/>
                  <a:cxnLst>
                    <a:cxn ang="T10">
                      <a:pos x="T0" y="T1"/>
                    </a:cxn>
                    <a:cxn ang="T11">
                      <a:pos x="T2" y="T3"/>
                    </a:cxn>
                    <a:cxn ang="T12">
                      <a:pos x="T4" y="T5"/>
                    </a:cxn>
                    <a:cxn ang="T13">
                      <a:pos x="T6" y="T7"/>
                    </a:cxn>
                    <a:cxn ang="T14">
                      <a:pos x="T8" y="T9"/>
                    </a:cxn>
                  </a:cxnLst>
                  <a:rect l="T15" t="T16" r="T17" b="T18"/>
                  <a:pathLst>
                    <a:path w="121" h="121">
                      <a:moveTo>
                        <a:pt x="24" y="0"/>
                      </a:moveTo>
                      <a:lnTo>
                        <a:pt x="0" y="26"/>
                      </a:lnTo>
                      <a:lnTo>
                        <a:pt x="98" y="121"/>
                      </a:lnTo>
                      <a:lnTo>
                        <a:pt x="121" y="97"/>
                      </a:lnTo>
                      <a:lnTo>
                        <a:pt x="24" y="0"/>
                      </a:lnTo>
                      <a:close/>
                    </a:path>
                  </a:pathLst>
                </a:custGeom>
                <a:solidFill>
                  <a:srgbClr val="000000"/>
                </a:solidFill>
                <a:ln w="9525">
                  <a:noFill/>
                  <a:round/>
                  <a:headEnd/>
                  <a:tailEnd/>
                </a:ln>
              </p:spPr>
              <p:txBody>
                <a:bodyPr/>
                <a:lstStyle/>
                <a:p>
                  <a:pPr algn="ctr" eaLnBrk="0" hangingPunct="0"/>
                  <a:endParaRPr lang="en-US"/>
                </a:p>
              </p:txBody>
            </p:sp>
            <p:sp>
              <p:nvSpPr>
                <p:cNvPr id="22627" name="Freeform 164"/>
                <p:cNvSpPr>
                  <a:spLocks/>
                </p:cNvSpPr>
                <p:nvPr/>
              </p:nvSpPr>
              <p:spPr bwMode="auto">
                <a:xfrm>
                  <a:off x="6099" y="9223"/>
                  <a:ext cx="122" cy="118"/>
                </a:xfrm>
                <a:custGeom>
                  <a:avLst/>
                  <a:gdLst>
                    <a:gd name="T0" fmla="*/ 22 w 122"/>
                    <a:gd name="T1" fmla="*/ 0 h 118"/>
                    <a:gd name="T2" fmla="*/ 0 w 122"/>
                    <a:gd name="T3" fmla="*/ 24 h 118"/>
                    <a:gd name="T4" fmla="*/ 98 w 122"/>
                    <a:gd name="T5" fmla="*/ 118 h 118"/>
                    <a:gd name="T6" fmla="*/ 122 w 122"/>
                    <a:gd name="T7" fmla="*/ 94 h 118"/>
                    <a:gd name="T8" fmla="*/ 22 w 122"/>
                    <a:gd name="T9" fmla="*/ 0 h 118"/>
                    <a:gd name="T10" fmla="*/ 0 60000 65536"/>
                    <a:gd name="T11" fmla="*/ 0 60000 65536"/>
                    <a:gd name="T12" fmla="*/ 0 60000 65536"/>
                    <a:gd name="T13" fmla="*/ 0 60000 65536"/>
                    <a:gd name="T14" fmla="*/ 0 60000 65536"/>
                    <a:gd name="T15" fmla="*/ 0 w 122"/>
                    <a:gd name="T16" fmla="*/ 0 h 118"/>
                    <a:gd name="T17" fmla="*/ 122 w 122"/>
                    <a:gd name="T18" fmla="*/ 118 h 118"/>
                  </a:gdLst>
                  <a:ahLst/>
                  <a:cxnLst>
                    <a:cxn ang="T10">
                      <a:pos x="T0" y="T1"/>
                    </a:cxn>
                    <a:cxn ang="T11">
                      <a:pos x="T2" y="T3"/>
                    </a:cxn>
                    <a:cxn ang="T12">
                      <a:pos x="T4" y="T5"/>
                    </a:cxn>
                    <a:cxn ang="T13">
                      <a:pos x="T6" y="T7"/>
                    </a:cxn>
                    <a:cxn ang="T14">
                      <a:pos x="T8" y="T9"/>
                    </a:cxn>
                  </a:cxnLst>
                  <a:rect l="T15" t="T16" r="T17" b="T18"/>
                  <a:pathLst>
                    <a:path w="122" h="118">
                      <a:moveTo>
                        <a:pt x="22" y="0"/>
                      </a:moveTo>
                      <a:lnTo>
                        <a:pt x="0" y="24"/>
                      </a:lnTo>
                      <a:lnTo>
                        <a:pt x="98" y="118"/>
                      </a:lnTo>
                      <a:lnTo>
                        <a:pt x="122" y="94"/>
                      </a:lnTo>
                      <a:lnTo>
                        <a:pt x="22" y="0"/>
                      </a:lnTo>
                      <a:close/>
                    </a:path>
                  </a:pathLst>
                </a:custGeom>
                <a:solidFill>
                  <a:srgbClr val="000000"/>
                </a:solidFill>
                <a:ln w="9525">
                  <a:noFill/>
                  <a:round/>
                  <a:headEnd/>
                  <a:tailEnd/>
                </a:ln>
              </p:spPr>
              <p:txBody>
                <a:bodyPr/>
                <a:lstStyle/>
                <a:p>
                  <a:pPr algn="ctr" eaLnBrk="0" hangingPunct="0"/>
                  <a:endParaRPr lang="en-US"/>
                </a:p>
              </p:txBody>
            </p:sp>
            <p:sp>
              <p:nvSpPr>
                <p:cNvPr id="22628" name="Freeform 165"/>
                <p:cNvSpPr>
                  <a:spLocks/>
                </p:cNvSpPr>
                <p:nvPr/>
              </p:nvSpPr>
              <p:spPr bwMode="auto">
                <a:xfrm>
                  <a:off x="6270" y="9389"/>
                  <a:ext cx="124" cy="119"/>
                </a:xfrm>
                <a:custGeom>
                  <a:avLst/>
                  <a:gdLst>
                    <a:gd name="T0" fmla="*/ 24 w 124"/>
                    <a:gd name="T1" fmla="*/ 0 h 119"/>
                    <a:gd name="T2" fmla="*/ 0 w 124"/>
                    <a:gd name="T3" fmla="*/ 25 h 119"/>
                    <a:gd name="T4" fmla="*/ 100 w 124"/>
                    <a:gd name="T5" fmla="*/ 119 h 119"/>
                    <a:gd name="T6" fmla="*/ 124 w 124"/>
                    <a:gd name="T7" fmla="*/ 95 h 119"/>
                    <a:gd name="T8" fmla="*/ 24 w 124"/>
                    <a:gd name="T9" fmla="*/ 0 h 119"/>
                    <a:gd name="T10" fmla="*/ 0 60000 65536"/>
                    <a:gd name="T11" fmla="*/ 0 60000 65536"/>
                    <a:gd name="T12" fmla="*/ 0 60000 65536"/>
                    <a:gd name="T13" fmla="*/ 0 60000 65536"/>
                    <a:gd name="T14" fmla="*/ 0 60000 65536"/>
                    <a:gd name="T15" fmla="*/ 0 w 124"/>
                    <a:gd name="T16" fmla="*/ 0 h 119"/>
                    <a:gd name="T17" fmla="*/ 124 w 124"/>
                    <a:gd name="T18" fmla="*/ 119 h 119"/>
                  </a:gdLst>
                  <a:ahLst/>
                  <a:cxnLst>
                    <a:cxn ang="T10">
                      <a:pos x="T0" y="T1"/>
                    </a:cxn>
                    <a:cxn ang="T11">
                      <a:pos x="T2" y="T3"/>
                    </a:cxn>
                    <a:cxn ang="T12">
                      <a:pos x="T4" y="T5"/>
                    </a:cxn>
                    <a:cxn ang="T13">
                      <a:pos x="T6" y="T7"/>
                    </a:cxn>
                    <a:cxn ang="T14">
                      <a:pos x="T8" y="T9"/>
                    </a:cxn>
                  </a:cxnLst>
                  <a:rect l="T15" t="T16" r="T17" b="T18"/>
                  <a:pathLst>
                    <a:path w="124" h="119">
                      <a:moveTo>
                        <a:pt x="24" y="0"/>
                      </a:moveTo>
                      <a:lnTo>
                        <a:pt x="0" y="25"/>
                      </a:lnTo>
                      <a:lnTo>
                        <a:pt x="100" y="119"/>
                      </a:lnTo>
                      <a:lnTo>
                        <a:pt x="124" y="95"/>
                      </a:lnTo>
                      <a:lnTo>
                        <a:pt x="24" y="0"/>
                      </a:lnTo>
                      <a:close/>
                    </a:path>
                  </a:pathLst>
                </a:custGeom>
                <a:solidFill>
                  <a:srgbClr val="000000"/>
                </a:solidFill>
                <a:ln w="9525">
                  <a:noFill/>
                  <a:round/>
                  <a:headEnd/>
                  <a:tailEnd/>
                </a:ln>
              </p:spPr>
              <p:txBody>
                <a:bodyPr/>
                <a:lstStyle/>
                <a:p>
                  <a:pPr algn="ctr" eaLnBrk="0" hangingPunct="0"/>
                  <a:endParaRPr lang="en-US"/>
                </a:p>
              </p:txBody>
            </p:sp>
            <p:sp>
              <p:nvSpPr>
                <p:cNvPr id="22629" name="Freeform 166"/>
                <p:cNvSpPr>
                  <a:spLocks/>
                </p:cNvSpPr>
                <p:nvPr/>
              </p:nvSpPr>
              <p:spPr bwMode="auto">
                <a:xfrm>
                  <a:off x="6443" y="9556"/>
                  <a:ext cx="122" cy="121"/>
                </a:xfrm>
                <a:custGeom>
                  <a:avLst/>
                  <a:gdLst>
                    <a:gd name="T0" fmla="*/ 24 w 122"/>
                    <a:gd name="T1" fmla="*/ 0 h 121"/>
                    <a:gd name="T2" fmla="*/ 0 w 122"/>
                    <a:gd name="T3" fmla="*/ 24 h 121"/>
                    <a:gd name="T4" fmla="*/ 98 w 122"/>
                    <a:gd name="T5" fmla="*/ 121 h 121"/>
                    <a:gd name="T6" fmla="*/ 122 w 122"/>
                    <a:gd name="T7" fmla="*/ 95 h 121"/>
                    <a:gd name="T8" fmla="*/ 24 w 122"/>
                    <a:gd name="T9" fmla="*/ 0 h 121"/>
                    <a:gd name="T10" fmla="*/ 0 60000 65536"/>
                    <a:gd name="T11" fmla="*/ 0 60000 65536"/>
                    <a:gd name="T12" fmla="*/ 0 60000 65536"/>
                    <a:gd name="T13" fmla="*/ 0 60000 65536"/>
                    <a:gd name="T14" fmla="*/ 0 60000 65536"/>
                    <a:gd name="T15" fmla="*/ 0 w 122"/>
                    <a:gd name="T16" fmla="*/ 0 h 121"/>
                    <a:gd name="T17" fmla="*/ 122 w 122"/>
                    <a:gd name="T18" fmla="*/ 121 h 121"/>
                  </a:gdLst>
                  <a:ahLst/>
                  <a:cxnLst>
                    <a:cxn ang="T10">
                      <a:pos x="T0" y="T1"/>
                    </a:cxn>
                    <a:cxn ang="T11">
                      <a:pos x="T2" y="T3"/>
                    </a:cxn>
                    <a:cxn ang="T12">
                      <a:pos x="T4" y="T5"/>
                    </a:cxn>
                    <a:cxn ang="T13">
                      <a:pos x="T6" y="T7"/>
                    </a:cxn>
                    <a:cxn ang="T14">
                      <a:pos x="T8" y="T9"/>
                    </a:cxn>
                  </a:cxnLst>
                  <a:rect l="T15" t="T16" r="T17" b="T18"/>
                  <a:pathLst>
                    <a:path w="122" h="121">
                      <a:moveTo>
                        <a:pt x="24" y="0"/>
                      </a:moveTo>
                      <a:lnTo>
                        <a:pt x="0" y="24"/>
                      </a:lnTo>
                      <a:lnTo>
                        <a:pt x="98" y="121"/>
                      </a:lnTo>
                      <a:lnTo>
                        <a:pt x="122" y="95"/>
                      </a:lnTo>
                      <a:lnTo>
                        <a:pt x="24" y="0"/>
                      </a:lnTo>
                      <a:close/>
                    </a:path>
                  </a:pathLst>
                </a:custGeom>
                <a:solidFill>
                  <a:srgbClr val="000000"/>
                </a:solidFill>
                <a:ln w="9525">
                  <a:noFill/>
                  <a:round/>
                  <a:headEnd/>
                  <a:tailEnd/>
                </a:ln>
              </p:spPr>
              <p:txBody>
                <a:bodyPr/>
                <a:lstStyle/>
                <a:p>
                  <a:pPr algn="ctr" eaLnBrk="0" hangingPunct="0"/>
                  <a:endParaRPr lang="en-US"/>
                </a:p>
              </p:txBody>
            </p:sp>
            <p:sp>
              <p:nvSpPr>
                <p:cNvPr id="22630" name="Freeform 167"/>
                <p:cNvSpPr>
                  <a:spLocks/>
                </p:cNvSpPr>
                <p:nvPr/>
              </p:nvSpPr>
              <p:spPr bwMode="auto">
                <a:xfrm>
                  <a:off x="6614" y="9722"/>
                  <a:ext cx="124" cy="122"/>
                </a:xfrm>
                <a:custGeom>
                  <a:avLst/>
                  <a:gdLst>
                    <a:gd name="T0" fmla="*/ 24 w 124"/>
                    <a:gd name="T1" fmla="*/ 0 h 122"/>
                    <a:gd name="T2" fmla="*/ 0 w 124"/>
                    <a:gd name="T3" fmla="*/ 25 h 122"/>
                    <a:gd name="T4" fmla="*/ 100 w 124"/>
                    <a:gd name="T5" fmla="*/ 122 h 122"/>
                    <a:gd name="T6" fmla="*/ 124 w 124"/>
                    <a:gd name="T7" fmla="*/ 96 h 122"/>
                    <a:gd name="T8" fmla="*/ 24 w 124"/>
                    <a:gd name="T9" fmla="*/ 0 h 122"/>
                    <a:gd name="T10" fmla="*/ 0 60000 65536"/>
                    <a:gd name="T11" fmla="*/ 0 60000 65536"/>
                    <a:gd name="T12" fmla="*/ 0 60000 65536"/>
                    <a:gd name="T13" fmla="*/ 0 60000 65536"/>
                    <a:gd name="T14" fmla="*/ 0 60000 65536"/>
                    <a:gd name="T15" fmla="*/ 0 w 124"/>
                    <a:gd name="T16" fmla="*/ 0 h 122"/>
                    <a:gd name="T17" fmla="*/ 124 w 124"/>
                    <a:gd name="T18" fmla="*/ 122 h 122"/>
                  </a:gdLst>
                  <a:ahLst/>
                  <a:cxnLst>
                    <a:cxn ang="T10">
                      <a:pos x="T0" y="T1"/>
                    </a:cxn>
                    <a:cxn ang="T11">
                      <a:pos x="T2" y="T3"/>
                    </a:cxn>
                    <a:cxn ang="T12">
                      <a:pos x="T4" y="T5"/>
                    </a:cxn>
                    <a:cxn ang="T13">
                      <a:pos x="T6" y="T7"/>
                    </a:cxn>
                    <a:cxn ang="T14">
                      <a:pos x="T8" y="T9"/>
                    </a:cxn>
                  </a:cxnLst>
                  <a:rect l="T15" t="T16" r="T17" b="T18"/>
                  <a:pathLst>
                    <a:path w="124" h="122">
                      <a:moveTo>
                        <a:pt x="24" y="0"/>
                      </a:moveTo>
                      <a:lnTo>
                        <a:pt x="0" y="25"/>
                      </a:lnTo>
                      <a:lnTo>
                        <a:pt x="100" y="122"/>
                      </a:lnTo>
                      <a:lnTo>
                        <a:pt x="124" y="96"/>
                      </a:lnTo>
                      <a:lnTo>
                        <a:pt x="24" y="0"/>
                      </a:lnTo>
                      <a:close/>
                    </a:path>
                  </a:pathLst>
                </a:custGeom>
                <a:solidFill>
                  <a:srgbClr val="000000"/>
                </a:solidFill>
                <a:ln w="9525">
                  <a:noFill/>
                  <a:round/>
                  <a:headEnd/>
                  <a:tailEnd/>
                </a:ln>
              </p:spPr>
              <p:txBody>
                <a:bodyPr/>
                <a:lstStyle/>
                <a:p>
                  <a:pPr algn="ctr" eaLnBrk="0" hangingPunct="0"/>
                  <a:endParaRPr lang="en-US"/>
                </a:p>
              </p:txBody>
            </p:sp>
            <p:sp>
              <p:nvSpPr>
                <p:cNvPr id="22631" name="Freeform 168"/>
                <p:cNvSpPr>
                  <a:spLocks/>
                </p:cNvSpPr>
                <p:nvPr/>
              </p:nvSpPr>
              <p:spPr bwMode="auto">
                <a:xfrm>
                  <a:off x="6787" y="9890"/>
                  <a:ext cx="122" cy="119"/>
                </a:xfrm>
                <a:custGeom>
                  <a:avLst/>
                  <a:gdLst>
                    <a:gd name="T0" fmla="*/ 24 w 122"/>
                    <a:gd name="T1" fmla="*/ 0 h 119"/>
                    <a:gd name="T2" fmla="*/ 0 w 122"/>
                    <a:gd name="T3" fmla="*/ 24 h 119"/>
                    <a:gd name="T4" fmla="*/ 100 w 122"/>
                    <a:gd name="T5" fmla="*/ 119 h 119"/>
                    <a:gd name="T6" fmla="*/ 122 w 122"/>
                    <a:gd name="T7" fmla="*/ 94 h 119"/>
                    <a:gd name="T8" fmla="*/ 24 w 122"/>
                    <a:gd name="T9" fmla="*/ 0 h 119"/>
                    <a:gd name="T10" fmla="*/ 0 60000 65536"/>
                    <a:gd name="T11" fmla="*/ 0 60000 65536"/>
                    <a:gd name="T12" fmla="*/ 0 60000 65536"/>
                    <a:gd name="T13" fmla="*/ 0 60000 65536"/>
                    <a:gd name="T14" fmla="*/ 0 60000 65536"/>
                    <a:gd name="T15" fmla="*/ 0 w 122"/>
                    <a:gd name="T16" fmla="*/ 0 h 119"/>
                    <a:gd name="T17" fmla="*/ 122 w 122"/>
                    <a:gd name="T18" fmla="*/ 119 h 119"/>
                  </a:gdLst>
                  <a:ahLst/>
                  <a:cxnLst>
                    <a:cxn ang="T10">
                      <a:pos x="T0" y="T1"/>
                    </a:cxn>
                    <a:cxn ang="T11">
                      <a:pos x="T2" y="T3"/>
                    </a:cxn>
                    <a:cxn ang="T12">
                      <a:pos x="T4" y="T5"/>
                    </a:cxn>
                    <a:cxn ang="T13">
                      <a:pos x="T6" y="T7"/>
                    </a:cxn>
                    <a:cxn ang="T14">
                      <a:pos x="T8" y="T9"/>
                    </a:cxn>
                  </a:cxnLst>
                  <a:rect l="T15" t="T16" r="T17" b="T18"/>
                  <a:pathLst>
                    <a:path w="122" h="119">
                      <a:moveTo>
                        <a:pt x="24" y="0"/>
                      </a:moveTo>
                      <a:lnTo>
                        <a:pt x="0" y="24"/>
                      </a:lnTo>
                      <a:lnTo>
                        <a:pt x="100" y="119"/>
                      </a:lnTo>
                      <a:lnTo>
                        <a:pt x="122" y="94"/>
                      </a:lnTo>
                      <a:lnTo>
                        <a:pt x="24" y="0"/>
                      </a:lnTo>
                      <a:close/>
                    </a:path>
                  </a:pathLst>
                </a:custGeom>
                <a:solidFill>
                  <a:srgbClr val="000000"/>
                </a:solidFill>
                <a:ln w="9525">
                  <a:noFill/>
                  <a:round/>
                  <a:headEnd/>
                  <a:tailEnd/>
                </a:ln>
              </p:spPr>
              <p:txBody>
                <a:bodyPr/>
                <a:lstStyle/>
                <a:p>
                  <a:pPr algn="ctr" eaLnBrk="0" hangingPunct="0"/>
                  <a:endParaRPr lang="en-US"/>
                </a:p>
              </p:txBody>
            </p:sp>
            <p:sp>
              <p:nvSpPr>
                <p:cNvPr id="22632" name="Freeform 169"/>
                <p:cNvSpPr>
                  <a:spLocks/>
                </p:cNvSpPr>
                <p:nvPr/>
              </p:nvSpPr>
              <p:spPr bwMode="auto">
                <a:xfrm>
                  <a:off x="6961" y="10057"/>
                  <a:ext cx="121" cy="120"/>
                </a:xfrm>
                <a:custGeom>
                  <a:avLst/>
                  <a:gdLst>
                    <a:gd name="T0" fmla="*/ 23 w 121"/>
                    <a:gd name="T1" fmla="*/ 0 h 120"/>
                    <a:gd name="T2" fmla="*/ 0 w 121"/>
                    <a:gd name="T3" fmla="*/ 24 h 120"/>
                    <a:gd name="T4" fmla="*/ 97 w 121"/>
                    <a:gd name="T5" fmla="*/ 120 h 120"/>
                    <a:gd name="T6" fmla="*/ 121 w 121"/>
                    <a:gd name="T7" fmla="*/ 94 h 120"/>
                    <a:gd name="T8" fmla="*/ 23 w 121"/>
                    <a:gd name="T9" fmla="*/ 0 h 120"/>
                    <a:gd name="T10" fmla="*/ 0 60000 65536"/>
                    <a:gd name="T11" fmla="*/ 0 60000 65536"/>
                    <a:gd name="T12" fmla="*/ 0 60000 65536"/>
                    <a:gd name="T13" fmla="*/ 0 60000 65536"/>
                    <a:gd name="T14" fmla="*/ 0 60000 65536"/>
                    <a:gd name="T15" fmla="*/ 0 w 121"/>
                    <a:gd name="T16" fmla="*/ 0 h 120"/>
                    <a:gd name="T17" fmla="*/ 121 w 121"/>
                    <a:gd name="T18" fmla="*/ 120 h 120"/>
                  </a:gdLst>
                  <a:ahLst/>
                  <a:cxnLst>
                    <a:cxn ang="T10">
                      <a:pos x="T0" y="T1"/>
                    </a:cxn>
                    <a:cxn ang="T11">
                      <a:pos x="T2" y="T3"/>
                    </a:cxn>
                    <a:cxn ang="T12">
                      <a:pos x="T4" y="T5"/>
                    </a:cxn>
                    <a:cxn ang="T13">
                      <a:pos x="T6" y="T7"/>
                    </a:cxn>
                    <a:cxn ang="T14">
                      <a:pos x="T8" y="T9"/>
                    </a:cxn>
                  </a:cxnLst>
                  <a:rect l="T15" t="T16" r="T17" b="T18"/>
                  <a:pathLst>
                    <a:path w="121" h="120">
                      <a:moveTo>
                        <a:pt x="23" y="0"/>
                      </a:moveTo>
                      <a:lnTo>
                        <a:pt x="0" y="24"/>
                      </a:lnTo>
                      <a:lnTo>
                        <a:pt x="97" y="120"/>
                      </a:lnTo>
                      <a:lnTo>
                        <a:pt x="121" y="94"/>
                      </a:lnTo>
                      <a:lnTo>
                        <a:pt x="23" y="0"/>
                      </a:lnTo>
                      <a:close/>
                    </a:path>
                  </a:pathLst>
                </a:custGeom>
                <a:solidFill>
                  <a:srgbClr val="000000"/>
                </a:solidFill>
                <a:ln w="9525">
                  <a:noFill/>
                  <a:round/>
                  <a:headEnd/>
                  <a:tailEnd/>
                </a:ln>
              </p:spPr>
              <p:txBody>
                <a:bodyPr/>
                <a:lstStyle/>
                <a:p>
                  <a:pPr algn="ctr" eaLnBrk="0" hangingPunct="0"/>
                  <a:endParaRPr lang="en-US"/>
                </a:p>
              </p:txBody>
            </p:sp>
            <p:sp>
              <p:nvSpPr>
                <p:cNvPr id="22633" name="Freeform 170"/>
                <p:cNvSpPr>
                  <a:spLocks/>
                </p:cNvSpPr>
                <p:nvPr/>
              </p:nvSpPr>
              <p:spPr bwMode="auto">
                <a:xfrm>
                  <a:off x="7131" y="10223"/>
                  <a:ext cx="122" cy="121"/>
                </a:xfrm>
                <a:custGeom>
                  <a:avLst/>
                  <a:gdLst>
                    <a:gd name="T0" fmla="*/ 24 w 122"/>
                    <a:gd name="T1" fmla="*/ 0 h 121"/>
                    <a:gd name="T2" fmla="*/ 0 w 122"/>
                    <a:gd name="T3" fmla="*/ 25 h 121"/>
                    <a:gd name="T4" fmla="*/ 100 w 122"/>
                    <a:gd name="T5" fmla="*/ 121 h 121"/>
                    <a:gd name="T6" fmla="*/ 122 w 122"/>
                    <a:gd name="T7" fmla="*/ 95 h 121"/>
                    <a:gd name="T8" fmla="*/ 24 w 122"/>
                    <a:gd name="T9" fmla="*/ 0 h 121"/>
                    <a:gd name="T10" fmla="*/ 0 60000 65536"/>
                    <a:gd name="T11" fmla="*/ 0 60000 65536"/>
                    <a:gd name="T12" fmla="*/ 0 60000 65536"/>
                    <a:gd name="T13" fmla="*/ 0 60000 65536"/>
                    <a:gd name="T14" fmla="*/ 0 60000 65536"/>
                    <a:gd name="T15" fmla="*/ 0 w 122"/>
                    <a:gd name="T16" fmla="*/ 0 h 121"/>
                    <a:gd name="T17" fmla="*/ 122 w 122"/>
                    <a:gd name="T18" fmla="*/ 121 h 121"/>
                  </a:gdLst>
                  <a:ahLst/>
                  <a:cxnLst>
                    <a:cxn ang="T10">
                      <a:pos x="T0" y="T1"/>
                    </a:cxn>
                    <a:cxn ang="T11">
                      <a:pos x="T2" y="T3"/>
                    </a:cxn>
                    <a:cxn ang="T12">
                      <a:pos x="T4" y="T5"/>
                    </a:cxn>
                    <a:cxn ang="T13">
                      <a:pos x="T6" y="T7"/>
                    </a:cxn>
                    <a:cxn ang="T14">
                      <a:pos x="T8" y="T9"/>
                    </a:cxn>
                  </a:cxnLst>
                  <a:rect l="T15" t="T16" r="T17" b="T18"/>
                  <a:pathLst>
                    <a:path w="122" h="121">
                      <a:moveTo>
                        <a:pt x="24" y="0"/>
                      </a:moveTo>
                      <a:lnTo>
                        <a:pt x="0" y="25"/>
                      </a:lnTo>
                      <a:lnTo>
                        <a:pt x="100" y="121"/>
                      </a:lnTo>
                      <a:lnTo>
                        <a:pt x="122" y="95"/>
                      </a:lnTo>
                      <a:lnTo>
                        <a:pt x="24" y="0"/>
                      </a:lnTo>
                      <a:close/>
                    </a:path>
                  </a:pathLst>
                </a:custGeom>
                <a:solidFill>
                  <a:srgbClr val="000000"/>
                </a:solidFill>
                <a:ln w="9525">
                  <a:noFill/>
                  <a:round/>
                  <a:headEnd/>
                  <a:tailEnd/>
                </a:ln>
              </p:spPr>
              <p:txBody>
                <a:bodyPr/>
                <a:lstStyle/>
                <a:p>
                  <a:pPr algn="ctr" eaLnBrk="0" hangingPunct="0"/>
                  <a:endParaRPr lang="en-US"/>
                </a:p>
              </p:txBody>
            </p:sp>
            <p:sp>
              <p:nvSpPr>
                <p:cNvPr id="22634" name="Freeform 171"/>
                <p:cNvSpPr>
                  <a:spLocks/>
                </p:cNvSpPr>
                <p:nvPr/>
              </p:nvSpPr>
              <p:spPr bwMode="auto">
                <a:xfrm>
                  <a:off x="7305" y="10390"/>
                  <a:ext cx="121" cy="121"/>
                </a:xfrm>
                <a:custGeom>
                  <a:avLst/>
                  <a:gdLst>
                    <a:gd name="T0" fmla="*/ 23 w 121"/>
                    <a:gd name="T1" fmla="*/ 0 h 121"/>
                    <a:gd name="T2" fmla="*/ 0 w 121"/>
                    <a:gd name="T3" fmla="*/ 24 h 121"/>
                    <a:gd name="T4" fmla="*/ 99 w 121"/>
                    <a:gd name="T5" fmla="*/ 121 h 121"/>
                    <a:gd name="T6" fmla="*/ 121 w 121"/>
                    <a:gd name="T7" fmla="*/ 96 h 121"/>
                    <a:gd name="T8" fmla="*/ 23 w 121"/>
                    <a:gd name="T9" fmla="*/ 0 h 121"/>
                    <a:gd name="T10" fmla="*/ 0 60000 65536"/>
                    <a:gd name="T11" fmla="*/ 0 60000 65536"/>
                    <a:gd name="T12" fmla="*/ 0 60000 65536"/>
                    <a:gd name="T13" fmla="*/ 0 60000 65536"/>
                    <a:gd name="T14" fmla="*/ 0 60000 65536"/>
                    <a:gd name="T15" fmla="*/ 0 w 121"/>
                    <a:gd name="T16" fmla="*/ 0 h 121"/>
                    <a:gd name="T17" fmla="*/ 121 w 121"/>
                    <a:gd name="T18" fmla="*/ 121 h 121"/>
                  </a:gdLst>
                  <a:ahLst/>
                  <a:cxnLst>
                    <a:cxn ang="T10">
                      <a:pos x="T0" y="T1"/>
                    </a:cxn>
                    <a:cxn ang="T11">
                      <a:pos x="T2" y="T3"/>
                    </a:cxn>
                    <a:cxn ang="T12">
                      <a:pos x="T4" y="T5"/>
                    </a:cxn>
                    <a:cxn ang="T13">
                      <a:pos x="T6" y="T7"/>
                    </a:cxn>
                    <a:cxn ang="T14">
                      <a:pos x="T8" y="T9"/>
                    </a:cxn>
                  </a:cxnLst>
                  <a:rect l="T15" t="T16" r="T17" b="T18"/>
                  <a:pathLst>
                    <a:path w="121" h="121">
                      <a:moveTo>
                        <a:pt x="23" y="0"/>
                      </a:moveTo>
                      <a:lnTo>
                        <a:pt x="0" y="24"/>
                      </a:lnTo>
                      <a:lnTo>
                        <a:pt x="99" y="121"/>
                      </a:lnTo>
                      <a:lnTo>
                        <a:pt x="121" y="96"/>
                      </a:lnTo>
                      <a:lnTo>
                        <a:pt x="23" y="0"/>
                      </a:lnTo>
                      <a:close/>
                    </a:path>
                  </a:pathLst>
                </a:custGeom>
                <a:solidFill>
                  <a:srgbClr val="000000"/>
                </a:solidFill>
                <a:ln w="9525">
                  <a:noFill/>
                  <a:round/>
                  <a:headEnd/>
                  <a:tailEnd/>
                </a:ln>
              </p:spPr>
              <p:txBody>
                <a:bodyPr/>
                <a:lstStyle/>
                <a:p>
                  <a:pPr algn="ctr" eaLnBrk="0" hangingPunct="0"/>
                  <a:endParaRPr lang="en-US"/>
                </a:p>
              </p:txBody>
            </p:sp>
            <p:sp>
              <p:nvSpPr>
                <p:cNvPr id="22635" name="Freeform 172"/>
                <p:cNvSpPr>
                  <a:spLocks/>
                </p:cNvSpPr>
                <p:nvPr/>
              </p:nvSpPr>
              <p:spPr bwMode="auto">
                <a:xfrm>
                  <a:off x="7478" y="10557"/>
                  <a:ext cx="121" cy="120"/>
                </a:xfrm>
                <a:custGeom>
                  <a:avLst/>
                  <a:gdLst>
                    <a:gd name="T0" fmla="*/ 23 w 121"/>
                    <a:gd name="T1" fmla="*/ 0 h 120"/>
                    <a:gd name="T2" fmla="*/ 0 w 121"/>
                    <a:gd name="T3" fmla="*/ 26 h 120"/>
                    <a:gd name="T4" fmla="*/ 98 w 121"/>
                    <a:gd name="T5" fmla="*/ 120 h 120"/>
                    <a:gd name="T6" fmla="*/ 121 w 121"/>
                    <a:gd name="T7" fmla="*/ 96 h 120"/>
                    <a:gd name="T8" fmla="*/ 23 w 121"/>
                    <a:gd name="T9" fmla="*/ 0 h 120"/>
                    <a:gd name="T10" fmla="*/ 0 60000 65536"/>
                    <a:gd name="T11" fmla="*/ 0 60000 65536"/>
                    <a:gd name="T12" fmla="*/ 0 60000 65536"/>
                    <a:gd name="T13" fmla="*/ 0 60000 65536"/>
                    <a:gd name="T14" fmla="*/ 0 60000 65536"/>
                    <a:gd name="T15" fmla="*/ 0 w 121"/>
                    <a:gd name="T16" fmla="*/ 0 h 120"/>
                    <a:gd name="T17" fmla="*/ 121 w 121"/>
                    <a:gd name="T18" fmla="*/ 120 h 120"/>
                  </a:gdLst>
                  <a:ahLst/>
                  <a:cxnLst>
                    <a:cxn ang="T10">
                      <a:pos x="T0" y="T1"/>
                    </a:cxn>
                    <a:cxn ang="T11">
                      <a:pos x="T2" y="T3"/>
                    </a:cxn>
                    <a:cxn ang="T12">
                      <a:pos x="T4" y="T5"/>
                    </a:cxn>
                    <a:cxn ang="T13">
                      <a:pos x="T6" y="T7"/>
                    </a:cxn>
                    <a:cxn ang="T14">
                      <a:pos x="T8" y="T9"/>
                    </a:cxn>
                  </a:cxnLst>
                  <a:rect l="T15" t="T16" r="T17" b="T18"/>
                  <a:pathLst>
                    <a:path w="121" h="120">
                      <a:moveTo>
                        <a:pt x="23" y="0"/>
                      </a:moveTo>
                      <a:lnTo>
                        <a:pt x="0" y="26"/>
                      </a:lnTo>
                      <a:lnTo>
                        <a:pt x="98" y="120"/>
                      </a:lnTo>
                      <a:lnTo>
                        <a:pt x="121" y="96"/>
                      </a:lnTo>
                      <a:lnTo>
                        <a:pt x="23" y="0"/>
                      </a:lnTo>
                      <a:close/>
                    </a:path>
                  </a:pathLst>
                </a:custGeom>
                <a:solidFill>
                  <a:srgbClr val="000000"/>
                </a:solidFill>
                <a:ln w="9525">
                  <a:noFill/>
                  <a:round/>
                  <a:headEnd/>
                  <a:tailEnd/>
                </a:ln>
              </p:spPr>
              <p:txBody>
                <a:bodyPr/>
                <a:lstStyle/>
                <a:p>
                  <a:pPr algn="ctr" eaLnBrk="0" hangingPunct="0"/>
                  <a:endParaRPr lang="en-US"/>
                </a:p>
              </p:txBody>
            </p:sp>
            <p:sp>
              <p:nvSpPr>
                <p:cNvPr id="22636" name="Freeform 173"/>
                <p:cNvSpPr>
                  <a:spLocks/>
                </p:cNvSpPr>
                <p:nvPr/>
              </p:nvSpPr>
              <p:spPr bwMode="auto">
                <a:xfrm>
                  <a:off x="7648" y="10724"/>
                  <a:ext cx="104" cy="100"/>
                </a:xfrm>
                <a:custGeom>
                  <a:avLst/>
                  <a:gdLst>
                    <a:gd name="T0" fmla="*/ 24 w 104"/>
                    <a:gd name="T1" fmla="*/ 0 h 100"/>
                    <a:gd name="T2" fmla="*/ 0 w 104"/>
                    <a:gd name="T3" fmla="*/ 26 h 100"/>
                    <a:gd name="T4" fmla="*/ 80 w 104"/>
                    <a:gd name="T5" fmla="*/ 100 h 100"/>
                    <a:gd name="T6" fmla="*/ 104 w 104"/>
                    <a:gd name="T7" fmla="*/ 76 h 100"/>
                    <a:gd name="T8" fmla="*/ 24 w 104"/>
                    <a:gd name="T9" fmla="*/ 0 h 100"/>
                    <a:gd name="T10" fmla="*/ 0 60000 65536"/>
                    <a:gd name="T11" fmla="*/ 0 60000 65536"/>
                    <a:gd name="T12" fmla="*/ 0 60000 65536"/>
                    <a:gd name="T13" fmla="*/ 0 60000 65536"/>
                    <a:gd name="T14" fmla="*/ 0 60000 65536"/>
                    <a:gd name="T15" fmla="*/ 0 w 104"/>
                    <a:gd name="T16" fmla="*/ 0 h 100"/>
                    <a:gd name="T17" fmla="*/ 104 w 104"/>
                    <a:gd name="T18" fmla="*/ 100 h 100"/>
                  </a:gdLst>
                  <a:ahLst/>
                  <a:cxnLst>
                    <a:cxn ang="T10">
                      <a:pos x="T0" y="T1"/>
                    </a:cxn>
                    <a:cxn ang="T11">
                      <a:pos x="T2" y="T3"/>
                    </a:cxn>
                    <a:cxn ang="T12">
                      <a:pos x="T4" y="T5"/>
                    </a:cxn>
                    <a:cxn ang="T13">
                      <a:pos x="T6" y="T7"/>
                    </a:cxn>
                    <a:cxn ang="T14">
                      <a:pos x="T8" y="T9"/>
                    </a:cxn>
                  </a:cxnLst>
                  <a:rect l="T15" t="T16" r="T17" b="T18"/>
                  <a:pathLst>
                    <a:path w="104" h="100">
                      <a:moveTo>
                        <a:pt x="24" y="0"/>
                      </a:moveTo>
                      <a:lnTo>
                        <a:pt x="0" y="26"/>
                      </a:lnTo>
                      <a:lnTo>
                        <a:pt x="80" y="100"/>
                      </a:lnTo>
                      <a:lnTo>
                        <a:pt x="104" y="76"/>
                      </a:lnTo>
                      <a:lnTo>
                        <a:pt x="24" y="0"/>
                      </a:lnTo>
                      <a:close/>
                    </a:path>
                  </a:pathLst>
                </a:custGeom>
                <a:solidFill>
                  <a:srgbClr val="000000"/>
                </a:solidFill>
                <a:ln w="9525">
                  <a:noFill/>
                  <a:round/>
                  <a:headEnd/>
                  <a:tailEnd/>
                </a:ln>
              </p:spPr>
              <p:txBody>
                <a:bodyPr/>
                <a:lstStyle/>
                <a:p>
                  <a:pPr algn="ctr" eaLnBrk="0" hangingPunct="0"/>
                  <a:endParaRPr lang="en-US"/>
                </a:p>
              </p:txBody>
            </p:sp>
            <p:sp>
              <p:nvSpPr>
                <p:cNvPr id="22637" name="Freeform 174"/>
                <p:cNvSpPr>
                  <a:spLocks/>
                </p:cNvSpPr>
                <p:nvPr/>
              </p:nvSpPr>
              <p:spPr bwMode="auto">
                <a:xfrm>
                  <a:off x="7651" y="10722"/>
                  <a:ext cx="263" cy="259"/>
                </a:xfrm>
                <a:custGeom>
                  <a:avLst/>
                  <a:gdLst>
                    <a:gd name="T0" fmla="*/ 0 w 263"/>
                    <a:gd name="T1" fmla="*/ 177 h 259"/>
                    <a:gd name="T2" fmla="*/ 263 w 263"/>
                    <a:gd name="T3" fmla="*/ 259 h 259"/>
                    <a:gd name="T4" fmla="*/ 171 w 263"/>
                    <a:gd name="T5" fmla="*/ 0 h 259"/>
                    <a:gd name="T6" fmla="*/ 0 w 263"/>
                    <a:gd name="T7" fmla="*/ 177 h 259"/>
                    <a:gd name="T8" fmla="*/ 0 60000 65536"/>
                    <a:gd name="T9" fmla="*/ 0 60000 65536"/>
                    <a:gd name="T10" fmla="*/ 0 60000 65536"/>
                    <a:gd name="T11" fmla="*/ 0 60000 65536"/>
                    <a:gd name="T12" fmla="*/ 0 w 263"/>
                    <a:gd name="T13" fmla="*/ 0 h 259"/>
                    <a:gd name="T14" fmla="*/ 263 w 263"/>
                    <a:gd name="T15" fmla="*/ 259 h 259"/>
                  </a:gdLst>
                  <a:ahLst/>
                  <a:cxnLst>
                    <a:cxn ang="T8">
                      <a:pos x="T0" y="T1"/>
                    </a:cxn>
                    <a:cxn ang="T9">
                      <a:pos x="T2" y="T3"/>
                    </a:cxn>
                    <a:cxn ang="T10">
                      <a:pos x="T4" y="T5"/>
                    </a:cxn>
                    <a:cxn ang="T11">
                      <a:pos x="T6" y="T7"/>
                    </a:cxn>
                  </a:cxnLst>
                  <a:rect l="T12" t="T13" r="T14" b="T15"/>
                  <a:pathLst>
                    <a:path w="263" h="259">
                      <a:moveTo>
                        <a:pt x="0" y="177"/>
                      </a:moveTo>
                      <a:lnTo>
                        <a:pt x="263" y="259"/>
                      </a:lnTo>
                      <a:lnTo>
                        <a:pt x="171" y="0"/>
                      </a:lnTo>
                      <a:lnTo>
                        <a:pt x="0" y="177"/>
                      </a:lnTo>
                      <a:close/>
                    </a:path>
                  </a:pathLst>
                </a:custGeom>
                <a:solidFill>
                  <a:srgbClr val="000000"/>
                </a:solidFill>
                <a:ln w="9525">
                  <a:noFill/>
                  <a:round/>
                  <a:headEnd/>
                  <a:tailEnd/>
                </a:ln>
              </p:spPr>
              <p:txBody>
                <a:bodyPr/>
                <a:lstStyle/>
                <a:p>
                  <a:pPr algn="ctr" eaLnBrk="0" hangingPunct="0"/>
                  <a:endParaRPr lang="en-US"/>
                </a:p>
              </p:txBody>
            </p:sp>
          </p:grpSp>
          <p:sp>
            <p:nvSpPr>
              <p:cNvPr id="22585" name="Rectangle 175"/>
              <p:cNvSpPr>
                <a:spLocks noChangeArrowheads="1"/>
              </p:cNvSpPr>
              <p:nvPr/>
            </p:nvSpPr>
            <p:spPr bwMode="auto">
              <a:xfrm>
                <a:off x="6302" y="9901"/>
                <a:ext cx="440" cy="1176"/>
              </a:xfrm>
              <a:prstGeom prst="rect">
                <a:avLst/>
              </a:prstGeom>
              <a:noFill/>
              <a:ln w="9525">
                <a:noFill/>
                <a:miter lim="800000"/>
                <a:headEnd/>
                <a:tailEnd/>
              </a:ln>
            </p:spPr>
            <p:txBody>
              <a:bodyPr wrap="none" lIns="0" tIns="0" rIns="0" bIns="0">
                <a:spAutoFit/>
              </a:bodyPr>
              <a:lstStyle/>
              <a:p>
                <a:pPr eaLnBrk="0" hangingPunct="0"/>
                <a:r>
                  <a:rPr lang="en-US" sz="2500">
                    <a:solidFill>
                      <a:srgbClr val="000000"/>
                    </a:solidFill>
                  </a:rPr>
                  <a:t>+</a:t>
                </a:r>
                <a:endParaRPr lang="en-US"/>
              </a:p>
            </p:txBody>
          </p:sp>
          <p:sp>
            <p:nvSpPr>
              <p:cNvPr id="22586" name="Oval 176"/>
              <p:cNvSpPr>
                <a:spLocks noChangeArrowheads="1"/>
              </p:cNvSpPr>
              <p:nvPr/>
            </p:nvSpPr>
            <p:spPr bwMode="auto">
              <a:xfrm>
                <a:off x="3688" y="12324"/>
                <a:ext cx="332" cy="344"/>
              </a:xfrm>
              <a:prstGeom prst="ellipse">
                <a:avLst/>
              </a:prstGeom>
              <a:solidFill>
                <a:srgbClr val="FFFFFF"/>
              </a:solidFill>
              <a:ln w="22225">
                <a:solidFill>
                  <a:srgbClr val="000000"/>
                </a:solidFill>
                <a:round/>
                <a:headEnd/>
                <a:tailEnd/>
              </a:ln>
            </p:spPr>
            <p:txBody>
              <a:bodyPr/>
              <a:lstStyle/>
              <a:p>
                <a:pPr algn="ctr" eaLnBrk="0" hangingPunct="0"/>
                <a:endParaRPr lang="en-US"/>
              </a:p>
            </p:txBody>
          </p:sp>
          <p:grpSp>
            <p:nvGrpSpPr>
              <p:cNvPr id="22587" name="Group 177"/>
              <p:cNvGrpSpPr>
                <a:grpSpLocks/>
              </p:cNvGrpSpPr>
              <p:nvPr/>
            </p:nvGrpSpPr>
            <p:grpSpPr bwMode="auto">
              <a:xfrm>
                <a:off x="3688" y="12851"/>
                <a:ext cx="333" cy="347"/>
                <a:chOff x="3688" y="12851"/>
                <a:chExt cx="333" cy="347"/>
              </a:xfrm>
            </p:grpSpPr>
            <p:grpSp>
              <p:nvGrpSpPr>
                <p:cNvPr id="22590" name="Group 178"/>
                <p:cNvGrpSpPr>
                  <a:grpSpLocks/>
                </p:cNvGrpSpPr>
                <p:nvPr/>
              </p:nvGrpSpPr>
              <p:grpSpPr bwMode="auto">
                <a:xfrm>
                  <a:off x="3688" y="12851"/>
                  <a:ext cx="333" cy="347"/>
                  <a:chOff x="3688" y="12851"/>
                  <a:chExt cx="333" cy="347"/>
                </a:xfrm>
              </p:grpSpPr>
              <p:pic>
                <p:nvPicPr>
                  <p:cNvPr id="22592" name="Picture 179"/>
                  <p:cNvPicPr>
                    <a:picLocks noChangeAspect="1" noChangeArrowheads="1"/>
                  </p:cNvPicPr>
                  <p:nvPr/>
                </p:nvPicPr>
                <p:blipFill>
                  <a:blip r:embed="rId17"/>
                  <a:srcRect/>
                  <a:stretch>
                    <a:fillRect/>
                  </a:stretch>
                </p:blipFill>
                <p:spPr bwMode="auto">
                  <a:xfrm>
                    <a:off x="3688" y="12851"/>
                    <a:ext cx="90" cy="90"/>
                  </a:xfrm>
                  <a:prstGeom prst="rect">
                    <a:avLst/>
                  </a:prstGeom>
                  <a:noFill/>
                  <a:ln w="9525">
                    <a:noFill/>
                    <a:miter lim="800000"/>
                    <a:headEnd/>
                    <a:tailEnd/>
                  </a:ln>
                </p:spPr>
              </p:pic>
              <p:pic>
                <p:nvPicPr>
                  <p:cNvPr id="22593" name="Picture 180"/>
                  <p:cNvPicPr>
                    <a:picLocks noChangeAspect="1" noChangeArrowheads="1"/>
                  </p:cNvPicPr>
                  <p:nvPr/>
                </p:nvPicPr>
                <p:blipFill>
                  <a:blip r:embed="rId17"/>
                  <a:srcRect/>
                  <a:stretch>
                    <a:fillRect/>
                  </a:stretch>
                </p:blipFill>
                <p:spPr bwMode="auto">
                  <a:xfrm>
                    <a:off x="3778" y="12851"/>
                    <a:ext cx="90" cy="90"/>
                  </a:xfrm>
                  <a:prstGeom prst="rect">
                    <a:avLst/>
                  </a:prstGeom>
                  <a:noFill/>
                  <a:ln w="9525">
                    <a:noFill/>
                    <a:miter lim="800000"/>
                    <a:headEnd/>
                    <a:tailEnd/>
                  </a:ln>
                </p:spPr>
              </p:pic>
              <p:pic>
                <p:nvPicPr>
                  <p:cNvPr id="22594" name="Picture 181"/>
                  <p:cNvPicPr>
                    <a:picLocks noChangeAspect="1" noChangeArrowheads="1"/>
                  </p:cNvPicPr>
                  <p:nvPr/>
                </p:nvPicPr>
                <p:blipFill>
                  <a:blip r:embed="rId17"/>
                  <a:srcRect/>
                  <a:stretch>
                    <a:fillRect/>
                  </a:stretch>
                </p:blipFill>
                <p:spPr bwMode="auto">
                  <a:xfrm>
                    <a:off x="3868" y="12851"/>
                    <a:ext cx="90" cy="90"/>
                  </a:xfrm>
                  <a:prstGeom prst="rect">
                    <a:avLst/>
                  </a:prstGeom>
                  <a:noFill/>
                  <a:ln w="9525">
                    <a:noFill/>
                    <a:miter lim="800000"/>
                    <a:headEnd/>
                    <a:tailEnd/>
                  </a:ln>
                </p:spPr>
              </p:pic>
              <p:pic>
                <p:nvPicPr>
                  <p:cNvPr id="22595" name="Picture 182"/>
                  <p:cNvPicPr>
                    <a:picLocks noChangeAspect="1" noChangeArrowheads="1"/>
                  </p:cNvPicPr>
                  <p:nvPr/>
                </p:nvPicPr>
                <p:blipFill>
                  <a:blip r:embed="rId18"/>
                  <a:srcRect/>
                  <a:stretch>
                    <a:fillRect/>
                  </a:stretch>
                </p:blipFill>
                <p:spPr bwMode="auto">
                  <a:xfrm>
                    <a:off x="3958" y="12851"/>
                    <a:ext cx="63" cy="90"/>
                  </a:xfrm>
                  <a:prstGeom prst="rect">
                    <a:avLst/>
                  </a:prstGeom>
                  <a:noFill/>
                  <a:ln w="9525">
                    <a:noFill/>
                    <a:miter lim="800000"/>
                    <a:headEnd/>
                    <a:tailEnd/>
                  </a:ln>
                </p:spPr>
              </p:pic>
              <p:pic>
                <p:nvPicPr>
                  <p:cNvPr id="22596" name="Picture 183"/>
                  <p:cNvPicPr>
                    <a:picLocks noChangeAspect="1" noChangeArrowheads="1"/>
                  </p:cNvPicPr>
                  <p:nvPr/>
                </p:nvPicPr>
                <p:blipFill>
                  <a:blip r:embed="rId17"/>
                  <a:srcRect/>
                  <a:stretch>
                    <a:fillRect/>
                  </a:stretch>
                </p:blipFill>
                <p:spPr bwMode="auto">
                  <a:xfrm>
                    <a:off x="3688" y="12941"/>
                    <a:ext cx="90" cy="90"/>
                  </a:xfrm>
                  <a:prstGeom prst="rect">
                    <a:avLst/>
                  </a:prstGeom>
                  <a:noFill/>
                  <a:ln w="9525">
                    <a:noFill/>
                    <a:miter lim="800000"/>
                    <a:headEnd/>
                    <a:tailEnd/>
                  </a:ln>
                </p:spPr>
              </p:pic>
              <p:pic>
                <p:nvPicPr>
                  <p:cNvPr id="22597" name="Picture 184"/>
                  <p:cNvPicPr>
                    <a:picLocks noChangeAspect="1" noChangeArrowheads="1"/>
                  </p:cNvPicPr>
                  <p:nvPr/>
                </p:nvPicPr>
                <p:blipFill>
                  <a:blip r:embed="rId17"/>
                  <a:srcRect/>
                  <a:stretch>
                    <a:fillRect/>
                  </a:stretch>
                </p:blipFill>
                <p:spPr bwMode="auto">
                  <a:xfrm>
                    <a:off x="3778" y="12941"/>
                    <a:ext cx="90" cy="90"/>
                  </a:xfrm>
                  <a:prstGeom prst="rect">
                    <a:avLst/>
                  </a:prstGeom>
                  <a:noFill/>
                  <a:ln w="9525">
                    <a:noFill/>
                    <a:miter lim="800000"/>
                    <a:headEnd/>
                    <a:tailEnd/>
                  </a:ln>
                </p:spPr>
              </p:pic>
              <p:pic>
                <p:nvPicPr>
                  <p:cNvPr id="22598" name="Picture 185"/>
                  <p:cNvPicPr>
                    <a:picLocks noChangeAspect="1" noChangeArrowheads="1"/>
                  </p:cNvPicPr>
                  <p:nvPr/>
                </p:nvPicPr>
                <p:blipFill>
                  <a:blip r:embed="rId17"/>
                  <a:srcRect/>
                  <a:stretch>
                    <a:fillRect/>
                  </a:stretch>
                </p:blipFill>
                <p:spPr bwMode="auto">
                  <a:xfrm>
                    <a:off x="3868" y="12941"/>
                    <a:ext cx="90" cy="90"/>
                  </a:xfrm>
                  <a:prstGeom prst="rect">
                    <a:avLst/>
                  </a:prstGeom>
                  <a:noFill/>
                  <a:ln w="9525">
                    <a:noFill/>
                    <a:miter lim="800000"/>
                    <a:headEnd/>
                    <a:tailEnd/>
                  </a:ln>
                </p:spPr>
              </p:pic>
              <p:pic>
                <p:nvPicPr>
                  <p:cNvPr id="22599" name="Picture 186"/>
                  <p:cNvPicPr>
                    <a:picLocks noChangeAspect="1" noChangeArrowheads="1"/>
                  </p:cNvPicPr>
                  <p:nvPr/>
                </p:nvPicPr>
                <p:blipFill>
                  <a:blip r:embed="rId18"/>
                  <a:srcRect/>
                  <a:stretch>
                    <a:fillRect/>
                  </a:stretch>
                </p:blipFill>
                <p:spPr bwMode="auto">
                  <a:xfrm>
                    <a:off x="3958" y="12941"/>
                    <a:ext cx="63" cy="90"/>
                  </a:xfrm>
                  <a:prstGeom prst="rect">
                    <a:avLst/>
                  </a:prstGeom>
                  <a:noFill/>
                  <a:ln w="9525">
                    <a:noFill/>
                    <a:miter lim="800000"/>
                    <a:headEnd/>
                    <a:tailEnd/>
                  </a:ln>
                </p:spPr>
              </p:pic>
              <p:pic>
                <p:nvPicPr>
                  <p:cNvPr id="22600" name="Picture 187"/>
                  <p:cNvPicPr>
                    <a:picLocks noChangeAspect="1" noChangeArrowheads="1"/>
                  </p:cNvPicPr>
                  <p:nvPr/>
                </p:nvPicPr>
                <p:blipFill>
                  <a:blip r:embed="rId17"/>
                  <a:srcRect/>
                  <a:stretch>
                    <a:fillRect/>
                  </a:stretch>
                </p:blipFill>
                <p:spPr bwMode="auto">
                  <a:xfrm>
                    <a:off x="3688" y="13031"/>
                    <a:ext cx="90" cy="90"/>
                  </a:xfrm>
                  <a:prstGeom prst="rect">
                    <a:avLst/>
                  </a:prstGeom>
                  <a:noFill/>
                  <a:ln w="9525">
                    <a:noFill/>
                    <a:miter lim="800000"/>
                    <a:headEnd/>
                    <a:tailEnd/>
                  </a:ln>
                </p:spPr>
              </p:pic>
              <p:pic>
                <p:nvPicPr>
                  <p:cNvPr id="22601" name="Picture 188"/>
                  <p:cNvPicPr>
                    <a:picLocks noChangeAspect="1" noChangeArrowheads="1"/>
                  </p:cNvPicPr>
                  <p:nvPr/>
                </p:nvPicPr>
                <p:blipFill>
                  <a:blip r:embed="rId17"/>
                  <a:srcRect/>
                  <a:stretch>
                    <a:fillRect/>
                  </a:stretch>
                </p:blipFill>
                <p:spPr bwMode="auto">
                  <a:xfrm>
                    <a:off x="3778" y="13031"/>
                    <a:ext cx="90" cy="90"/>
                  </a:xfrm>
                  <a:prstGeom prst="rect">
                    <a:avLst/>
                  </a:prstGeom>
                  <a:noFill/>
                  <a:ln w="9525">
                    <a:noFill/>
                    <a:miter lim="800000"/>
                    <a:headEnd/>
                    <a:tailEnd/>
                  </a:ln>
                </p:spPr>
              </p:pic>
              <p:pic>
                <p:nvPicPr>
                  <p:cNvPr id="22602" name="Picture 189"/>
                  <p:cNvPicPr>
                    <a:picLocks noChangeAspect="1" noChangeArrowheads="1"/>
                  </p:cNvPicPr>
                  <p:nvPr/>
                </p:nvPicPr>
                <p:blipFill>
                  <a:blip r:embed="rId17"/>
                  <a:srcRect/>
                  <a:stretch>
                    <a:fillRect/>
                  </a:stretch>
                </p:blipFill>
                <p:spPr bwMode="auto">
                  <a:xfrm>
                    <a:off x="3868" y="13031"/>
                    <a:ext cx="90" cy="90"/>
                  </a:xfrm>
                  <a:prstGeom prst="rect">
                    <a:avLst/>
                  </a:prstGeom>
                  <a:noFill/>
                  <a:ln w="9525">
                    <a:noFill/>
                    <a:miter lim="800000"/>
                    <a:headEnd/>
                    <a:tailEnd/>
                  </a:ln>
                </p:spPr>
              </p:pic>
              <p:pic>
                <p:nvPicPr>
                  <p:cNvPr id="22603" name="Picture 190"/>
                  <p:cNvPicPr>
                    <a:picLocks noChangeAspect="1" noChangeArrowheads="1"/>
                  </p:cNvPicPr>
                  <p:nvPr/>
                </p:nvPicPr>
                <p:blipFill>
                  <a:blip r:embed="rId18"/>
                  <a:srcRect/>
                  <a:stretch>
                    <a:fillRect/>
                  </a:stretch>
                </p:blipFill>
                <p:spPr bwMode="auto">
                  <a:xfrm>
                    <a:off x="3958" y="13031"/>
                    <a:ext cx="63" cy="90"/>
                  </a:xfrm>
                  <a:prstGeom prst="rect">
                    <a:avLst/>
                  </a:prstGeom>
                  <a:noFill/>
                  <a:ln w="9525">
                    <a:noFill/>
                    <a:miter lim="800000"/>
                    <a:headEnd/>
                    <a:tailEnd/>
                  </a:ln>
                </p:spPr>
              </p:pic>
              <p:pic>
                <p:nvPicPr>
                  <p:cNvPr id="22604" name="Picture 191"/>
                  <p:cNvPicPr>
                    <a:picLocks noChangeAspect="1" noChangeArrowheads="1"/>
                  </p:cNvPicPr>
                  <p:nvPr/>
                </p:nvPicPr>
                <p:blipFill>
                  <a:blip r:embed="rId19"/>
                  <a:srcRect/>
                  <a:stretch>
                    <a:fillRect/>
                  </a:stretch>
                </p:blipFill>
                <p:spPr bwMode="auto">
                  <a:xfrm>
                    <a:off x="3688" y="13121"/>
                    <a:ext cx="90" cy="77"/>
                  </a:xfrm>
                  <a:prstGeom prst="rect">
                    <a:avLst/>
                  </a:prstGeom>
                  <a:noFill/>
                  <a:ln w="9525">
                    <a:noFill/>
                    <a:miter lim="800000"/>
                    <a:headEnd/>
                    <a:tailEnd/>
                  </a:ln>
                </p:spPr>
              </p:pic>
              <p:pic>
                <p:nvPicPr>
                  <p:cNvPr id="22605" name="Picture 192"/>
                  <p:cNvPicPr>
                    <a:picLocks noChangeAspect="1" noChangeArrowheads="1"/>
                  </p:cNvPicPr>
                  <p:nvPr/>
                </p:nvPicPr>
                <p:blipFill>
                  <a:blip r:embed="rId19"/>
                  <a:srcRect/>
                  <a:stretch>
                    <a:fillRect/>
                  </a:stretch>
                </p:blipFill>
                <p:spPr bwMode="auto">
                  <a:xfrm>
                    <a:off x="3778" y="13121"/>
                    <a:ext cx="90" cy="77"/>
                  </a:xfrm>
                  <a:prstGeom prst="rect">
                    <a:avLst/>
                  </a:prstGeom>
                  <a:noFill/>
                  <a:ln w="9525">
                    <a:noFill/>
                    <a:miter lim="800000"/>
                    <a:headEnd/>
                    <a:tailEnd/>
                  </a:ln>
                </p:spPr>
              </p:pic>
              <p:pic>
                <p:nvPicPr>
                  <p:cNvPr id="22606" name="Picture 193"/>
                  <p:cNvPicPr>
                    <a:picLocks noChangeAspect="1" noChangeArrowheads="1"/>
                  </p:cNvPicPr>
                  <p:nvPr/>
                </p:nvPicPr>
                <p:blipFill>
                  <a:blip r:embed="rId19"/>
                  <a:srcRect/>
                  <a:stretch>
                    <a:fillRect/>
                  </a:stretch>
                </p:blipFill>
                <p:spPr bwMode="auto">
                  <a:xfrm>
                    <a:off x="3868" y="13121"/>
                    <a:ext cx="90" cy="77"/>
                  </a:xfrm>
                  <a:prstGeom prst="rect">
                    <a:avLst/>
                  </a:prstGeom>
                  <a:noFill/>
                  <a:ln w="9525">
                    <a:noFill/>
                    <a:miter lim="800000"/>
                    <a:headEnd/>
                    <a:tailEnd/>
                  </a:ln>
                </p:spPr>
              </p:pic>
              <p:pic>
                <p:nvPicPr>
                  <p:cNvPr id="22607" name="Picture 194"/>
                  <p:cNvPicPr>
                    <a:picLocks noChangeAspect="1" noChangeArrowheads="1"/>
                  </p:cNvPicPr>
                  <p:nvPr/>
                </p:nvPicPr>
                <p:blipFill>
                  <a:blip r:embed="rId20"/>
                  <a:srcRect/>
                  <a:stretch>
                    <a:fillRect/>
                  </a:stretch>
                </p:blipFill>
                <p:spPr bwMode="auto">
                  <a:xfrm>
                    <a:off x="3958" y="13121"/>
                    <a:ext cx="63" cy="77"/>
                  </a:xfrm>
                  <a:prstGeom prst="rect">
                    <a:avLst/>
                  </a:prstGeom>
                  <a:noFill/>
                  <a:ln w="9525">
                    <a:noFill/>
                    <a:miter lim="800000"/>
                    <a:headEnd/>
                    <a:tailEnd/>
                  </a:ln>
                </p:spPr>
              </p:pic>
              <p:sp>
                <p:nvSpPr>
                  <p:cNvPr id="22608" name="Freeform 195"/>
                  <p:cNvSpPr>
                    <a:spLocks/>
                  </p:cNvSpPr>
                  <p:nvPr/>
                </p:nvSpPr>
                <p:spPr bwMode="auto">
                  <a:xfrm>
                    <a:off x="3688" y="12851"/>
                    <a:ext cx="330" cy="344"/>
                  </a:xfrm>
                  <a:custGeom>
                    <a:avLst/>
                    <a:gdLst>
                      <a:gd name="T0" fmla="*/ 165 w 330"/>
                      <a:gd name="T1" fmla="*/ 0 h 344"/>
                      <a:gd name="T2" fmla="*/ 148 w 330"/>
                      <a:gd name="T3" fmla="*/ 1 h 344"/>
                      <a:gd name="T4" fmla="*/ 131 w 330"/>
                      <a:gd name="T5" fmla="*/ 4 h 344"/>
                      <a:gd name="T6" fmla="*/ 115 w 330"/>
                      <a:gd name="T7" fmla="*/ 8 h 344"/>
                      <a:gd name="T8" fmla="*/ 100 w 330"/>
                      <a:gd name="T9" fmla="*/ 14 h 344"/>
                      <a:gd name="T10" fmla="*/ 86 w 330"/>
                      <a:gd name="T11" fmla="*/ 21 h 344"/>
                      <a:gd name="T12" fmla="*/ 72 w 330"/>
                      <a:gd name="T13" fmla="*/ 29 h 344"/>
                      <a:gd name="T14" fmla="*/ 48 w 330"/>
                      <a:gd name="T15" fmla="*/ 51 h 344"/>
                      <a:gd name="T16" fmla="*/ 28 w 330"/>
                      <a:gd name="T17" fmla="*/ 76 h 344"/>
                      <a:gd name="T18" fmla="*/ 13 w 330"/>
                      <a:gd name="T19" fmla="*/ 105 h 344"/>
                      <a:gd name="T20" fmla="*/ 7 w 330"/>
                      <a:gd name="T21" fmla="*/ 121 h 344"/>
                      <a:gd name="T22" fmla="*/ 3 w 330"/>
                      <a:gd name="T23" fmla="*/ 138 h 344"/>
                      <a:gd name="T24" fmla="*/ 2 w 330"/>
                      <a:gd name="T25" fmla="*/ 155 h 344"/>
                      <a:gd name="T26" fmla="*/ 0 w 330"/>
                      <a:gd name="T27" fmla="*/ 171 h 344"/>
                      <a:gd name="T28" fmla="*/ 2 w 330"/>
                      <a:gd name="T29" fmla="*/ 190 h 344"/>
                      <a:gd name="T30" fmla="*/ 3 w 330"/>
                      <a:gd name="T31" fmla="*/ 206 h 344"/>
                      <a:gd name="T32" fmla="*/ 7 w 330"/>
                      <a:gd name="T33" fmla="*/ 223 h 344"/>
                      <a:gd name="T34" fmla="*/ 13 w 330"/>
                      <a:gd name="T35" fmla="*/ 239 h 344"/>
                      <a:gd name="T36" fmla="*/ 28 w 330"/>
                      <a:gd name="T37" fmla="*/ 268 h 344"/>
                      <a:gd name="T38" fmla="*/ 48 w 330"/>
                      <a:gd name="T39" fmla="*/ 294 h 344"/>
                      <a:gd name="T40" fmla="*/ 72 w 330"/>
                      <a:gd name="T41" fmla="*/ 315 h 344"/>
                      <a:gd name="T42" fmla="*/ 86 w 330"/>
                      <a:gd name="T43" fmla="*/ 323 h 344"/>
                      <a:gd name="T44" fmla="*/ 100 w 330"/>
                      <a:gd name="T45" fmla="*/ 330 h 344"/>
                      <a:gd name="T46" fmla="*/ 115 w 330"/>
                      <a:gd name="T47" fmla="*/ 337 h 344"/>
                      <a:gd name="T48" fmla="*/ 131 w 330"/>
                      <a:gd name="T49" fmla="*/ 341 h 344"/>
                      <a:gd name="T50" fmla="*/ 148 w 330"/>
                      <a:gd name="T51" fmla="*/ 343 h 344"/>
                      <a:gd name="T52" fmla="*/ 165 w 330"/>
                      <a:gd name="T53" fmla="*/ 344 h 344"/>
                      <a:gd name="T54" fmla="*/ 181 w 330"/>
                      <a:gd name="T55" fmla="*/ 343 h 344"/>
                      <a:gd name="T56" fmla="*/ 198 w 330"/>
                      <a:gd name="T57" fmla="*/ 341 h 344"/>
                      <a:gd name="T58" fmla="*/ 214 w 330"/>
                      <a:gd name="T59" fmla="*/ 337 h 344"/>
                      <a:gd name="T60" fmla="*/ 229 w 330"/>
                      <a:gd name="T61" fmla="*/ 330 h 344"/>
                      <a:gd name="T62" fmla="*/ 243 w 330"/>
                      <a:gd name="T63" fmla="*/ 323 h 344"/>
                      <a:gd name="T64" fmla="*/ 257 w 330"/>
                      <a:gd name="T65" fmla="*/ 315 h 344"/>
                      <a:gd name="T66" fmla="*/ 281 w 330"/>
                      <a:gd name="T67" fmla="*/ 294 h 344"/>
                      <a:gd name="T68" fmla="*/ 302 w 330"/>
                      <a:gd name="T69" fmla="*/ 268 h 344"/>
                      <a:gd name="T70" fmla="*/ 311 w 330"/>
                      <a:gd name="T71" fmla="*/ 254 h 344"/>
                      <a:gd name="T72" fmla="*/ 318 w 330"/>
                      <a:gd name="T73" fmla="*/ 239 h 344"/>
                      <a:gd name="T74" fmla="*/ 323 w 330"/>
                      <a:gd name="T75" fmla="*/ 223 h 344"/>
                      <a:gd name="T76" fmla="*/ 328 w 330"/>
                      <a:gd name="T77" fmla="*/ 206 h 344"/>
                      <a:gd name="T78" fmla="*/ 329 w 330"/>
                      <a:gd name="T79" fmla="*/ 190 h 344"/>
                      <a:gd name="T80" fmla="*/ 330 w 330"/>
                      <a:gd name="T81" fmla="*/ 171 h 344"/>
                      <a:gd name="T82" fmla="*/ 329 w 330"/>
                      <a:gd name="T83" fmla="*/ 155 h 344"/>
                      <a:gd name="T84" fmla="*/ 328 w 330"/>
                      <a:gd name="T85" fmla="*/ 138 h 344"/>
                      <a:gd name="T86" fmla="*/ 323 w 330"/>
                      <a:gd name="T87" fmla="*/ 121 h 344"/>
                      <a:gd name="T88" fmla="*/ 318 w 330"/>
                      <a:gd name="T89" fmla="*/ 105 h 344"/>
                      <a:gd name="T90" fmla="*/ 311 w 330"/>
                      <a:gd name="T91" fmla="*/ 90 h 344"/>
                      <a:gd name="T92" fmla="*/ 302 w 330"/>
                      <a:gd name="T93" fmla="*/ 76 h 344"/>
                      <a:gd name="T94" fmla="*/ 281 w 330"/>
                      <a:gd name="T95" fmla="*/ 51 h 344"/>
                      <a:gd name="T96" fmla="*/ 257 w 330"/>
                      <a:gd name="T97" fmla="*/ 29 h 344"/>
                      <a:gd name="T98" fmla="*/ 243 w 330"/>
                      <a:gd name="T99" fmla="*/ 21 h 344"/>
                      <a:gd name="T100" fmla="*/ 229 w 330"/>
                      <a:gd name="T101" fmla="*/ 14 h 344"/>
                      <a:gd name="T102" fmla="*/ 214 w 330"/>
                      <a:gd name="T103" fmla="*/ 8 h 344"/>
                      <a:gd name="T104" fmla="*/ 198 w 330"/>
                      <a:gd name="T105" fmla="*/ 4 h 344"/>
                      <a:gd name="T106" fmla="*/ 181 w 330"/>
                      <a:gd name="T107" fmla="*/ 1 h 344"/>
                      <a:gd name="T108" fmla="*/ 165 w 330"/>
                      <a:gd name="T109" fmla="*/ 0 h 3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0"/>
                      <a:gd name="T166" fmla="*/ 0 h 344"/>
                      <a:gd name="T167" fmla="*/ 330 w 330"/>
                      <a:gd name="T168" fmla="*/ 344 h 3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0" h="344">
                        <a:moveTo>
                          <a:pt x="165" y="0"/>
                        </a:moveTo>
                        <a:lnTo>
                          <a:pt x="148" y="1"/>
                        </a:lnTo>
                        <a:lnTo>
                          <a:pt x="131" y="4"/>
                        </a:lnTo>
                        <a:lnTo>
                          <a:pt x="115" y="8"/>
                        </a:lnTo>
                        <a:lnTo>
                          <a:pt x="100" y="14"/>
                        </a:lnTo>
                        <a:lnTo>
                          <a:pt x="86" y="21"/>
                        </a:lnTo>
                        <a:lnTo>
                          <a:pt x="72" y="29"/>
                        </a:lnTo>
                        <a:lnTo>
                          <a:pt x="48" y="51"/>
                        </a:lnTo>
                        <a:lnTo>
                          <a:pt x="28" y="76"/>
                        </a:lnTo>
                        <a:lnTo>
                          <a:pt x="13" y="105"/>
                        </a:lnTo>
                        <a:lnTo>
                          <a:pt x="7" y="121"/>
                        </a:lnTo>
                        <a:lnTo>
                          <a:pt x="3" y="138"/>
                        </a:lnTo>
                        <a:lnTo>
                          <a:pt x="2" y="155"/>
                        </a:lnTo>
                        <a:lnTo>
                          <a:pt x="0" y="171"/>
                        </a:lnTo>
                        <a:lnTo>
                          <a:pt x="2" y="190"/>
                        </a:lnTo>
                        <a:lnTo>
                          <a:pt x="3" y="206"/>
                        </a:lnTo>
                        <a:lnTo>
                          <a:pt x="7" y="223"/>
                        </a:lnTo>
                        <a:lnTo>
                          <a:pt x="13" y="239"/>
                        </a:lnTo>
                        <a:lnTo>
                          <a:pt x="28" y="268"/>
                        </a:lnTo>
                        <a:lnTo>
                          <a:pt x="48" y="294"/>
                        </a:lnTo>
                        <a:lnTo>
                          <a:pt x="72" y="315"/>
                        </a:lnTo>
                        <a:lnTo>
                          <a:pt x="86" y="323"/>
                        </a:lnTo>
                        <a:lnTo>
                          <a:pt x="100" y="330"/>
                        </a:lnTo>
                        <a:lnTo>
                          <a:pt x="115" y="337"/>
                        </a:lnTo>
                        <a:lnTo>
                          <a:pt x="131" y="341"/>
                        </a:lnTo>
                        <a:lnTo>
                          <a:pt x="148" y="343"/>
                        </a:lnTo>
                        <a:lnTo>
                          <a:pt x="165" y="344"/>
                        </a:lnTo>
                        <a:lnTo>
                          <a:pt x="181" y="343"/>
                        </a:lnTo>
                        <a:lnTo>
                          <a:pt x="198" y="341"/>
                        </a:lnTo>
                        <a:lnTo>
                          <a:pt x="214" y="337"/>
                        </a:lnTo>
                        <a:lnTo>
                          <a:pt x="229" y="330"/>
                        </a:lnTo>
                        <a:lnTo>
                          <a:pt x="243" y="323"/>
                        </a:lnTo>
                        <a:lnTo>
                          <a:pt x="257" y="315"/>
                        </a:lnTo>
                        <a:lnTo>
                          <a:pt x="281" y="294"/>
                        </a:lnTo>
                        <a:lnTo>
                          <a:pt x="302" y="268"/>
                        </a:lnTo>
                        <a:lnTo>
                          <a:pt x="311" y="254"/>
                        </a:lnTo>
                        <a:lnTo>
                          <a:pt x="318" y="239"/>
                        </a:lnTo>
                        <a:lnTo>
                          <a:pt x="323" y="223"/>
                        </a:lnTo>
                        <a:lnTo>
                          <a:pt x="328" y="206"/>
                        </a:lnTo>
                        <a:lnTo>
                          <a:pt x="329" y="190"/>
                        </a:lnTo>
                        <a:lnTo>
                          <a:pt x="330" y="171"/>
                        </a:lnTo>
                        <a:lnTo>
                          <a:pt x="329" y="155"/>
                        </a:lnTo>
                        <a:lnTo>
                          <a:pt x="328" y="138"/>
                        </a:lnTo>
                        <a:lnTo>
                          <a:pt x="323" y="121"/>
                        </a:lnTo>
                        <a:lnTo>
                          <a:pt x="318" y="105"/>
                        </a:lnTo>
                        <a:lnTo>
                          <a:pt x="311" y="90"/>
                        </a:lnTo>
                        <a:lnTo>
                          <a:pt x="302" y="76"/>
                        </a:lnTo>
                        <a:lnTo>
                          <a:pt x="281" y="51"/>
                        </a:lnTo>
                        <a:lnTo>
                          <a:pt x="257" y="29"/>
                        </a:lnTo>
                        <a:lnTo>
                          <a:pt x="243" y="21"/>
                        </a:lnTo>
                        <a:lnTo>
                          <a:pt x="229" y="14"/>
                        </a:lnTo>
                        <a:lnTo>
                          <a:pt x="214" y="8"/>
                        </a:lnTo>
                        <a:lnTo>
                          <a:pt x="198" y="4"/>
                        </a:lnTo>
                        <a:lnTo>
                          <a:pt x="181" y="1"/>
                        </a:lnTo>
                        <a:lnTo>
                          <a:pt x="165" y="0"/>
                        </a:lnTo>
                        <a:close/>
                      </a:path>
                    </a:pathLst>
                  </a:custGeom>
                  <a:noFill/>
                  <a:ln w="0">
                    <a:solidFill>
                      <a:srgbClr val="FFFFFF"/>
                    </a:solidFill>
                    <a:round/>
                    <a:headEnd/>
                    <a:tailEnd/>
                  </a:ln>
                </p:spPr>
                <p:txBody>
                  <a:bodyPr/>
                  <a:lstStyle/>
                  <a:p>
                    <a:pPr algn="ctr" eaLnBrk="0" hangingPunct="0"/>
                    <a:endParaRPr lang="en-US"/>
                  </a:p>
                </p:txBody>
              </p:sp>
              <p:sp>
                <p:nvSpPr>
                  <p:cNvPr id="22609" name="Oval 196"/>
                  <p:cNvSpPr>
                    <a:spLocks noChangeArrowheads="1"/>
                  </p:cNvSpPr>
                  <p:nvPr/>
                </p:nvSpPr>
                <p:spPr bwMode="auto">
                  <a:xfrm>
                    <a:off x="3688" y="12851"/>
                    <a:ext cx="332" cy="346"/>
                  </a:xfrm>
                  <a:prstGeom prst="ellipse">
                    <a:avLst/>
                  </a:prstGeom>
                  <a:solidFill>
                    <a:srgbClr val="000000"/>
                  </a:solidFill>
                  <a:ln w="9525">
                    <a:noFill/>
                    <a:round/>
                    <a:headEnd/>
                    <a:tailEnd/>
                  </a:ln>
                </p:spPr>
                <p:txBody>
                  <a:bodyPr/>
                  <a:lstStyle/>
                  <a:p>
                    <a:pPr algn="ctr" eaLnBrk="0" hangingPunct="0"/>
                    <a:endParaRPr lang="en-US"/>
                  </a:p>
                </p:txBody>
              </p:sp>
              <p:pic>
                <p:nvPicPr>
                  <p:cNvPr id="22610" name="Picture 197"/>
                  <p:cNvPicPr>
                    <a:picLocks noChangeAspect="1" noChangeArrowheads="1"/>
                  </p:cNvPicPr>
                  <p:nvPr/>
                </p:nvPicPr>
                <p:blipFill>
                  <a:blip r:embed="rId17"/>
                  <a:srcRect/>
                  <a:stretch>
                    <a:fillRect/>
                  </a:stretch>
                </p:blipFill>
                <p:spPr bwMode="auto">
                  <a:xfrm>
                    <a:off x="3688" y="12851"/>
                    <a:ext cx="90" cy="90"/>
                  </a:xfrm>
                  <a:prstGeom prst="rect">
                    <a:avLst/>
                  </a:prstGeom>
                  <a:noFill/>
                  <a:ln w="9525">
                    <a:noFill/>
                    <a:miter lim="800000"/>
                    <a:headEnd/>
                    <a:tailEnd/>
                  </a:ln>
                </p:spPr>
              </p:pic>
              <p:pic>
                <p:nvPicPr>
                  <p:cNvPr id="22611" name="Picture 198"/>
                  <p:cNvPicPr>
                    <a:picLocks noChangeAspect="1" noChangeArrowheads="1"/>
                  </p:cNvPicPr>
                  <p:nvPr/>
                </p:nvPicPr>
                <p:blipFill>
                  <a:blip r:embed="rId17"/>
                  <a:srcRect/>
                  <a:stretch>
                    <a:fillRect/>
                  </a:stretch>
                </p:blipFill>
                <p:spPr bwMode="auto">
                  <a:xfrm>
                    <a:off x="3778" y="12851"/>
                    <a:ext cx="90" cy="90"/>
                  </a:xfrm>
                  <a:prstGeom prst="rect">
                    <a:avLst/>
                  </a:prstGeom>
                  <a:noFill/>
                  <a:ln w="9525">
                    <a:noFill/>
                    <a:miter lim="800000"/>
                    <a:headEnd/>
                    <a:tailEnd/>
                  </a:ln>
                </p:spPr>
              </p:pic>
              <p:pic>
                <p:nvPicPr>
                  <p:cNvPr id="22612" name="Picture 199"/>
                  <p:cNvPicPr>
                    <a:picLocks noChangeAspect="1" noChangeArrowheads="1"/>
                  </p:cNvPicPr>
                  <p:nvPr/>
                </p:nvPicPr>
                <p:blipFill>
                  <a:blip r:embed="rId17"/>
                  <a:srcRect/>
                  <a:stretch>
                    <a:fillRect/>
                  </a:stretch>
                </p:blipFill>
                <p:spPr bwMode="auto">
                  <a:xfrm>
                    <a:off x="3868" y="12851"/>
                    <a:ext cx="90" cy="90"/>
                  </a:xfrm>
                  <a:prstGeom prst="rect">
                    <a:avLst/>
                  </a:prstGeom>
                  <a:noFill/>
                  <a:ln w="9525">
                    <a:noFill/>
                    <a:miter lim="800000"/>
                    <a:headEnd/>
                    <a:tailEnd/>
                  </a:ln>
                </p:spPr>
              </p:pic>
              <p:pic>
                <p:nvPicPr>
                  <p:cNvPr id="22613" name="Picture 200"/>
                  <p:cNvPicPr>
                    <a:picLocks noChangeAspect="1" noChangeArrowheads="1"/>
                  </p:cNvPicPr>
                  <p:nvPr/>
                </p:nvPicPr>
                <p:blipFill>
                  <a:blip r:embed="rId18"/>
                  <a:srcRect/>
                  <a:stretch>
                    <a:fillRect/>
                  </a:stretch>
                </p:blipFill>
                <p:spPr bwMode="auto">
                  <a:xfrm>
                    <a:off x="3958" y="12851"/>
                    <a:ext cx="63" cy="90"/>
                  </a:xfrm>
                  <a:prstGeom prst="rect">
                    <a:avLst/>
                  </a:prstGeom>
                  <a:noFill/>
                  <a:ln w="9525">
                    <a:noFill/>
                    <a:miter lim="800000"/>
                    <a:headEnd/>
                    <a:tailEnd/>
                  </a:ln>
                </p:spPr>
              </p:pic>
              <p:pic>
                <p:nvPicPr>
                  <p:cNvPr id="22614" name="Picture 201"/>
                  <p:cNvPicPr>
                    <a:picLocks noChangeAspect="1" noChangeArrowheads="1"/>
                  </p:cNvPicPr>
                  <p:nvPr/>
                </p:nvPicPr>
                <p:blipFill>
                  <a:blip r:embed="rId17"/>
                  <a:srcRect/>
                  <a:stretch>
                    <a:fillRect/>
                  </a:stretch>
                </p:blipFill>
                <p:spPr bwMode="auto">
                  <a:xfrm>
                    <a:off x="3688" y="12941"/>
                    <a:ext cx="90" cy="90"/>
                  </a:xfrm>
                  <a:prstGeom prst="rect">
                    <a:avLst/>
                  </a:prstGeom>
                  <a:noFill/>
                  <a:ln w="9525">
                    <a:noFill/>
                    <a:miter lim="800000"/>
                    <a:headEnd/>
                    <a:tailEnd/>
                  </a:ln>
                </p:spPr>
              </p:pic>
              <p:pic>
                <p:nvPicPr>
                  <p:cNvPr id="22615" name="Picture 202"/>
                  <p:cNvPicPr>
                    <a:picLocks noChangeAspect="1" noChangeArrowheads="1"/>
                  </p:cNvPicPr>
                  <p:nvPr/>
                </p:nvPicPr>
                <p:blipFill>
                  <a:blip r:embed="rId17"/>
                  <a:srcRect/>
                  <a:stretch>
                    <a:fillRect/>
                  </a:stretch>
                </p:blipFill>
                <p:spPr bwMode="auto">
                  <a:xfrm>
                    <a:off x="3778" y="12941"/>
                    <a:ext cx="90" cy="90"/>
                  </a:xfrm>
                  <a:prstGeom prst="rect">
                    <a:avLst/>
                  </a:prstGeom>
                  <a:noFill/>
                  <a:ln w="9525">
                    <a:noFill/>
                    <a:miter lim="800000"/>
                    <a:headEnd/>
                    <a:tailEnd/>
                  </a:ln>
                </p:spPr>
              </p:pic>
              <p:pic>
                <p:nvPicPr>
                  <p:cNvPr id="22616" name="Picture 203"/>
                  <p:cNvPicPr>
                    <a:picLocks noChangeAspect="1" noChangeArrowheads="1"/>
                  </p:cNvPicPr>
                  <p:nvPr/>
                </p:nvPicPr>
                <p:blipFill>
                  <a:blip r:embed="rId17"/>
                  <a:srcRect/>
                  <a:stretch>
                    <a:fillRect/>
                  </a:stretch>
                </p:blipFill>
                <p:spPr bwMode="auto">
                  <a:xfrm>
                    <a:off x="3868" y="12941"/>
                    <a:ext cx="90" cy="90"/>
                  </a:xfrm>
                  <a:prstGeom prst="rect">
                    <a:avLst/>
                  </a:prstGeom>
                  <a:noFill/>
                  <a:ln w="9525">
                    <a:noFill/>
                    <a:miter lim="800000"/>
                    <a:headEnd/>
                    <a:tailEnd/>
                  </a:ln>
                </p:spPr>
              </p:pic>
              <p:pic>
                <p:nvPicPr>
                  <p:cNvPr id="22617" name="Picture 204"/>
                  <p:cNvPicPr>
                    <a:picLocks noChangeAspect="1" noChangeArrowheads="1"/>
                  </p:cNvPicPr>
                  <p:nvPr/>
                </p:nvPicPr>
                <p:blipFill>
                  <a:blip r:embed="rId18"/>
                  <a:srcRect/>
                  <a:stretch>
                    <a:fillRect/>
                  </a:stretch>
                </p:blipFill>
                <p:spPr bwMode="auto">
                  <a:xfrm>
                    <a:off x="3958" y="12941"/>
                    <a:ext cx="63" cy="90"/>
                  </a:xfrm>
                  <a:prstGeom prst="rect">
                    <a:avLst/>
                  </a:prstGeom>
                  <a:noFill/>
                  <a:ln w="9525">
                    <a:noFill/>
                    <a:miter lim="800000"/>
                    <a:headEnd/>
                    <a:tailEnd/>
                  </a:ln>
                </p:spPr>
              </p:pic>
              <p:pic>
                <p:nvPicPr>
                  <p:cNvPr id="22618" name="Picture 205"/>
                  <p:cNvPicPr>
                    <a:picLocks noChangeAspect="1" noChangeArrowheads="1"/>
                  </p:cNvPicPr>
                  <p:nvPr/>
                </p:nvPicPr>
                <p:blipFill>
                  <a:blip r:embed="rId17"/>
                  <a:srcRect/>
                  <a:stretch>
                    <a:fillRect/>
                  </a:stretch>
                </p:blipFill>
                <p:spPr bwMode="auto">
                  <a:xfrm>
                    <a:off x="3688" y="13031"/>
                    <a:ext cx="90" cy="90"/>
                  </a:xfrm>
                  <a:prstGeom prst="rect">
                    <a:avLst/>
                  </a:prstGeom>
                  <a:noFill/>
                  <a:ln w="9525">
                    <a:noFill/>
                    <a:miter lim="800000"/>
                    <a:headEnd/>
                    <a:tailEnd/>
                  </a:ln>
                </p:spPr>
              </p:pic>
              <p:pic>
                <p:nvPicPr>
                  <p:cNvPr id="22619" name="Picture 206"/>
                  <p:cNvPicPr>
                    <a:picLocks noChangeAspect="1" noChangeArrowheads="1"/>
                  </p:cNvPicPr>
                  <p:nvPr/>
                </p:nvPicPr>
                <p:blipFill>
                  <a:blip r:embed="rId17"/>
                  <a:srcRect/>
                  <a:stretch>
                    <a:fillRect/>
                  </a:stretch>
                </p:blipFill>
                <p:spPr bwMode="auto">
                  <a:xfrm>
                    <a:off x="3778" y="13031"/>
                    <a:ext cx="90" cy="90"/>
                  </a:xfrm>
                  <a:prstGeom prst="rect">
                    <a:avLst/>
                  </a:prstGeom>
                  <a:noFill/>
                  <a:ln w="9525">
                    <a:noFill/>
                    <a:miter lim="800000"/>
                    <a:headEnd/>
                    <a:tailEnd/>
                  </a:ln>
                </p:spPr>
              </p:pic>
              <p:pic>
                <p:nvPicPr>
                  <p:cNvPr id="22620" name="Picture 207"/>
                  <p:cNvPicPr>
                    <a:picLocks noChangeAspect="1" noChangeArrowheads="1"/>
                  </p:cNvPicPr>
                  <p:nvPr/>
                </p:nvPicPr>
                <p:blipFill>
                  <a:blip r:embed="rId17"/>
                  <a:srcRect/>
                  <a:stretch>
                    <a:fillRect/>
                  </a:stretch>
                </p:blipFill>
                <p:spPr bwMode="auto">
                  <a:xfrm>
                    <a:off x="3868" y="13031"/>
                    <a:ext cx="90" cy="90"/>
                  </a:xfrm>
                  <a:prstGeom prst="rect">
                    <a:avLst/>
                  </a:prstGeom>
                  <a:noFill/>
                  <a:ln w="9525">
                    <a:noFill/>
                    <a:miter lim="800000"/>
                    <a:headEnd/>
                    <a:tailEnd/>
                  </a:ln>
                </p:spPr>
              </p:pic>
              <p:pic>
                <p:nvPicPr>
                  <p:cNvPr id="22621" name="Picture 208"/>
                  <p:cNvPicPr>
                    <a:picLocks noChangeAspect="1" noChangeArrowheads="1"/>
                  </p:cNvPicPr>
                  <p:nvPr/>
                </p:nvPicPr>
                <p:blipFill>
                  <a:blip r:embed="rId18"/>
                  <a:srcRect/>
                  <a:stretch>
                    <a:fillRect/>
                  </a:stretch>
                </p:blipFill>
                <p:spPr bwMode="auto">
                  <a:xfrm>
                    <a:off x="3958" y="13031"/>
                    <a:ext cx="63" cy="90"/>
                  </a:xfrm>
                  <a:prstGeom prst="rect">
                    <a:avLst/>
                  </a:prstGeom>
                  <a:noFill/>
                  <a:ln w="9525">
                    <a:noFill/>
                    <a:miter lim="800000"/>
                    <a:headEnd/>
                    <a:tailEnd/>
                  </a:ln>
                </p:spPr>
              </p:pic>
              <p:pic>
                <p:nvPicPr>
                  <p:cNvPr id="22622" name="Picture 209"/>
                  <p:cNvPicPr>
                    <a:picLocks noChangeAspect="1" noChangeArrowheads="1"/>
                  </p:cNvPicPr>
                  <p:nvPr/>
                </p:nvPicPr>
                <p:blipFill>
                  <a:blip r:embed="rId19"/>
                  <a:srcRect/>
                  <a:stretch>
                    <a:fillRect/>
                  </a:stretch>
                </p:blipFill>
                <p:spPr bwMode="auto">
                  <a:xfrm>
                    <a:off x="3688" y="13121"/>
                    <a:ext cx="90" cy="77"/>
                  </a:xfrm>
                  <a:prstGeom prst="rect">
                    <a:avLst/>
                  </a:prstGeom>
                  <a:noFill/>
                  <a:ln w="9525">
                    <a:noFill/>
                    <a:miter lim="800000"/>
                    <a:headEnd/>
                    <a:tailEnd/>
                  </a:ln>
                </p:spPr>
              </p:pic>
              <p:pic>
                <p:nvPicPr>
                  <p:cNvPr id="22623" name="Picture 210"/>
                  <p:cNvPicPr>
                    <a:picLocks noChangeAspect="1" noChangeArrowheads="1"/>
                  </p:cNvPicPr>
                  <p:nvPr/>
                </p:nvPicPr>
                <p:blipFill>
                  <a:blip r:embed="rId19"/>
                  <a:srcRect/>
                  <a:stretch>
                    <a:fillRect/>
                  </a:stretch>
                </p:blipFill>
                <p:spPr bwMode="auto">
                  <a:xfrm>
                    <a:off x="3778" y="13121"/>
                    <a:ext cx="90" cy="77"/>
                  </a:xfrm>
                  <a:prstGeom prst="rect">
                    <a:avLst/>
                  </a:prstGeom>
                  <a:noFill/>
                  <a:ln w="9525">
                    <a:noFill/>
                    <a:miter lim="800000"/>
                    <a:headEnd/>
                    <a:tailEnd/>
                  </a:ln>
                </p:spPr>
              </p:pic>
              <p:pic>
                <p:nvPicPr>
                  <p:cNvPr id="22624" name="Picture 211"/>
                  <p:cNvPicPr>
                    <a:picLocks noChangeAspect="1" noChangeArrowheads="1"/>
                  </p:cNvPicPr>
                  <p:nvPr/>
                </p:nvPicPr>
                <p:blipFill>
                  <a:blip r:embed="rId19"/>
                  <a:srcRect/>
                  <a:stretch>
                    <a:fillRect/>
                  </a:stretch>
                </p:blipFill>
                <p:spPr bwMode="auto">
                  <a:xfrm>
                    <a:off x="3868" y="13121"/>
                    <a:ext cx="90" cy="77"/>
                  </a:xfrm>
                  <a:prstGeom prst="rect">
                    <a:avLst/>
                  </a:prstGeom>
                  <a:noFill/>
                  <a:ln w="9525">
                    <a:noFill/>
                    <a:miter lim="800000"/>
                    <a:headEnd/>
                    <a:tailEnd/>
                  </a:ln>
                </p:spPr>
              </p:pic>
              <p:pic>
                <p:nvPicPr>
                  <p:cNvPr id="22625" name="Picture 212"/>
                  <p:cNvPicPr>
                    <a:picLocks noChangeAspect="1" noChangeArrowheads="1"/>
                  </p:cNvPicPr>
                  <p:nvPr/>
                </p:nvPicPr>
                <p:blipFill>
                  <a:blip r:embed="rId20"/>
                  <a:srcRect/>
                  <a:stretch>
                    <a:fillRect/>
                  </a:stretch>
                </p:blipFill>
                <p:spPr bwMode="auto">
                  <a:xfrm>
                    <a:off x="3958" y="13121"/>
                    <a:ext cx="63" cy="77"/>
                  </a:xfrm>
                  <a:prstGeom prst="rect">
                    <a:avLst/>
                  </a:prstGeom>
                  <a:noFill/>
                  <a:ln w="9525">
                    <a:noFill/>
                    <a:miter lim="800000"/>
                    <a:headEnd/>
                    <a:tailEnd/>
                  </a:ln>
                </p:spPr>
              </p:pic>
            </p:grpSp>
            <p:sp>
              <p:nvSpPr>
                <p:cNvPr id="22591" name="Oval 213"/>
                <p:cNvSpPr>
                  <a:spLocks noChangeArrowheads="1"/>
                </p:cNvSpPr>
                <p:nvPr/>
              </p:nvSpPr>
              <p:spPr bwMode="auto">
                <a:xfrm>
                  <a:off x="3688" y="12851"/>
                  <a:ext cx="332" cy="346"/>
                </a:xfrm>
                <a:prstGeom prst="ellipse">
                  <a:avLst/>
                </a:prstGeom>
                <a:noFill/>
                <a:ln w="22225">
                  <a:solidFill>
                    <a:srgbClr val="000000"/>
                  </a:solidFill>
                  <a:round/>
                  <a:headEnd/>
                  <a:tailEnd/>
                </a:ln>
              </p:spPr>
              <p:txBody>
                <a:bodyPr/>
                <a:lstStyle/>
                <a:p>
                  <a:pPr algn="ctr" eaLnBrk="0" hangingPunct="0"/>
                  <a:endParaRPr lang="en-US"/>
                </a:p>
              </p:txBody>
            </p:sp>
          </p:grpSp>
          <p:sp>
            <p:nvSpPr>
              <p:cNvPr id="22588" name="Rectangle 214"/>
              <p:cNvSpPr>
                <a:spLocks noChangeArrowheads="1"/>
              </p:cNvSpPr>
              <p:nvPr/>
            </p:nvSpPr>
            <p:spPr bwMode="auto">
              <a:xfrm>
                <a:off x="4320" y="12336"/>
                <a:ext cx="1517" cy="656"/>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Novice  </a:t>
                </a:r>
                <a:endParaRPr lang="en-US"/>
              </a:p>
            </p:txBody>
          </p:sp>
          <p:sp>
            <p:nvSpPr>
              <p:cNvPr id="22589" name="Rectangle 215"/>
              <p:cNvSpPr>
                <a:spLocks noChangeArrowheads="1"/>
              </p:cNvSpPr>
              <p:nvPr/>
            </p:nvSpPr>
            <p:spPr bwMode="auto">
              <a:xfrm>
                <a:off x="4320" y="12860"/>
                <a:ext cx="1329" cy="656"/>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rPr>
                  <a:t>Expert </a:t>
                </a:r>
                <a:endParaRPr lang="en-US"/>
              </a:p>
            </p:txBody>
          </p:sp>
        </p:grpSp>
        <p:sp>
          <p:nvSpPr>
            <p:cNvPr id="22568" name="Rectangle 216"/>
            <p:cNvSpPr>
              <a:spLocks noChangeArrowheads="1"/>
            </p:cNvSpPr>
            <p:nvPr/>
          </p:nvSpPr>
          <p:spPr bwMode="auto">
            <a:xfrm>
              <a:off x="5289" y="12977"/>
              <a:ext cx="60" cy="329"/>
            </a:xfrm>
            <a:prstGeom prst="rect">
              <a:avLst/>
            </a:prstGeom>
            <a:noFill/>
            <a:ln w="9525">
              <a:noFill/>
              <a:miter lim="800000"/>
              <a:headEnd/>
              <a:tailEnd/>
            </a:ln>
          </p:spPr>
          <p:txBody>
            <a:bodyPr wrap="none" lIns="0" tIns="0" rIns="0" bIns="0">
              <a:spAutoFit/>
            </a:bodyPr>
            <a:lstStyle/>
            <a:p>
              <a:pPr eaLnBrk="0" hangingPunct="0"/>
              <a:r>
                <a:rPr lang="en-US" sz="700">
                  <a:solidFill>
                    <a:srgbClr val="000000"/>
                  </a:solidFill>
                </a:rPr>
                <a:t> </a:t>
              </a:r>
              <a:endParaRPr lang="en-US"/>
            </a:p>
          </p:txBody>
        </p:sp>
      </p:grpSp>
      <p:sp>
        <p:nvSpPr>
          <p:cNvPr id="22535" name="Rectangle 217"/>
          <p:cNvSpPr>
            <a:spLocks noChangeArrowheads="1"/>
          </p:cNvSpPr>
          <p:nvPr/>
        </p:nvSpPr>
        <p:spPr bwMode="auto">
          <a:xfrm>
            <a:off x="1066800" y="152400"/>
            <a:ext cx="8077200" cy="1524000"/>
          </a:xfrm>
          <a:prstGeom prst="rect">
            <a:avLst/>
          </a:prstGeom>
          <a:noFill/>
          <a:ln w="9525">
            <a:noFill/>
            <a:miter lim="800000"/>
            <a:headEnd/>
            <a:tailEnd/>
          </a:ln>
        </p:spPr>
        <p:txBody>
          <a:bodyPr lIns="92075" tIns="46038" rIns="92075" bIns="46038" anchor="ctr"/>
          <a:lstStyle/>
          <a:p>
            <a:pPr algn="ctr" eaLnBrk="0" hangingPunct="0"/>
            <a:r>
              <a:rPr lang="en-US" sz="3800" dirty="0">
                <a:solidFill>
                  <a:schemeClr val="tx2"/>
                </a:solidFill>
              </a:rPr>
              <a:t>“Structural signatures” </a:t>
            </a:r>
          </a:p>
        </p:txBody>
      </p:sp>
      <p:sp>
        <p:nvSpPr>
          <p:cNvPr id="22536" name="Text Box 218"/>
          <p:cNvSpPr txBox="1">
            <a:spLocks noChangeArrowheads="1"/>
          </p:cNvSpPr>
          <p:nvPr/>
        </p:nvSpPr>
        <p:spPr bwMode="auto">
          <a:xfrm>
            <a:off x="838200" y="3200400"/>
            <a:ext cx="2649538" cy="400050"/>
          </a:xfrm>
          <a:prstGeom prst="rect">
            <a:avLst/>
          </a:prstGeom>
          <a:noFill/>
          <a:ln w="76200" cmpd="tri" algn="ctr">
            <a:noFill/>
            <a:miter lim="800000"/>
            <a:headEnd/>
            <a:tailEnd/>
          </a:ln>
        </p:spPr>
        <p:txBody>
          <a:bodyPr wrap="none">
            <a:spAutoFit/>
          </a:bodyPr>
          <a:lstStyle/>
          <a:p>
            <a:pPr algn="ctr" eaLnBrk="0" hangingPunct="0"/>
            <a:r>
              <a:rPr lang="en-US" sz="2000"/>
              <a:t>Theories of Self interest</a:t>
            </a:r>
          </a:p>
        </p:txBody>
      </p:sp>
      <p:sp>
        <p:nvSpPr>
          <p:cNvPr id="22537" name="Text Box 219"/>
          <p:cNvSpPr txBox="1">
            <a:spLocks noChangeArrowheads="1"/>
          </p:cNvSpPr>
          <p:nvPr/>
        </p:nvSpPr>
        <p:spPr bwMode="auto">
          <a:xfrm>
            <a:off x="3657600" y="3200400"/>
            <a:ext cx="2578100" cy="400050"/>
          </a:xfrm>
          <a:prstGeom prst="rect">
            <a:avLst/>
          </a:prstGeom>
          <a:noFill/>
          <a:ln w="76200" cmpd="tri" algn="ctr">
            <a:noFill/>
            <a:miter lim="800000"/>
            <a:headEnd/>
            <a:tailEnd/>
          </a:ln>
        </p:spPr>
        <p:txBody>
          <a:bodyPr>
            <a:spAutoFit/>
          </a:bodyPr>
          <a:lstStyle/>
          <a:p>
            <a:pPr algn="ctr" eaLnBrk="0" hangingPunct="0"/>
            <a:r>
              <a:rPr lang="en-US" sz="2000"/>
              <a:t>Theories of Exchange</a:t>
            </a:r>
          </a:p>
        </p:txBody>
      </p:sp>
      <p:sp>
        <p:nvSpPr>
          <p:cNvPr id="22538" name="Text Box 220"/>
          <p:cNvSpPr txBox="1">
            <a:spLocks noChangeArrowheads="1"/>
          </p:cNvSpPr>
          <p:nvPr/>
        </p:nvSpPr>
        <p:spPr bwMode="auto">
          <a:xfrm>
            <a:off x="609600" y="5562600"/>
            <a:ext cx="3221038" cy="400050"/>
          </a:xfrm>
          <a:prstGeom prst="rect">
            <a:avLst/>
          </a:prstGeom>
          <a:noFill/>
          <a:ln w="76200" cmpd="tri" algn="ctr">
            <a:noFill/>
            <a:miter lim="800000"/>
            <a:headEnd/>
            <a:tailEnd/>
          </a:ln>
        </p:spPr>
        <p:txBody>
          <a:bodyPr wrap="none">
            <a:spAutoFit/>
          </a:bodyPr>
          <a:lstStyle/>
          <a:p>
            <a:pPr algn="ctr" eaLnBrk="0" hangingPunct="0"/>
            <a:r>
              <a:rPr lang="en-US" sz="2000"/>
              <a:t>Theories of Collective Action</a:t>
            </a:r>
          </a:p>
        </p:txBody>
      </p:sp>
      <p:sp>
        <p:nvSpPr>
          <p:cNvPr id="22539" name="Text Box 221"/>
          <p:cNvSpPr txBox="1">
            <a:spLocks noChangeArrowheads="1"/>
          </p:cNvSpPr>
          <p:nvPr/>
        </p:nvSpPr>
        <p:spPr bwMode="auto">
          <a:xfrm>
            <a:off x="6477000" y="3200400"/>
            <a:ext cx="2476500" cy="400050"/>
          </a:xfrm>
          <a:prstGeom prst="rect">
            <a:avLst/>
          </a:prstGeom>
          <a:noFill/>
          <a:ln w="76200" cmpd="tri" algn="ctr">
            <a:noFill/>
            <a:miter lim="800000"/>
            <a:headEnd/>
            <a:tailEnd/>
          </a:ln>
        </p:spPr>
        <p:txBody>
          <a:bodyPr>
            <a:spAutoFit/>
          </a:bodyPr>
          <a:lstStyle/>
          <a:p>
            <a:pPr algn="ctr" eaLnBrk="0" hangingPunct="0"/>
            <a:r>
              <a:rPr lang="en-US" sz="2000"/>
              <a:t>Theories of Balance</a:t>
            </a:r>
          </a:p>
        </p:txBody>
      </p:sp>
      <p:sp>
        <p:nvSpPr>
          <p:cNvPr id="22540" name="Text Box 222"/>
          <p:cNvSpPr txBox="1">
            <a:spLocks noChangeArrowheads="1"/>
          </p:cNvSpPr>
          <p:nvPr/>
        </p:nvSpPr>
        <p:spPr bwMode="auto">
          <a:xfrm>
            <a:off x="3733800" y="5562600"/>
            <a:ext cx="2589213" cy="400050"/>
          </a:xfrm>
          <a:prstGeom prst="rect">
            <a:avLst/>
          </a:prstGeom>
          <a:noFill/>
          <a:ln w="76200" cmpd="tri" algn="ctr">
            <a:noFill/>
            <a:miter lim="800000"/>
            <a:headEnd/>
            <a:tailEnd/>
          </a:ln>
        </p:spPr>
        <p:txBody>
          <a:bodyPr wrap="none">
            <a:spAutoFit/>
          </a:bodyPr>
          <a:lstStyle/>
          <a:p>
            <a:pPr algn="ctr" eaLnBrk="0" hangingPunct="0"/>
            <a:r>
              <a:rPr lang="en-US" sz="2000"/>
              <a:t>Theories of Homophily</a:t>
            </a:r>
          </a:p>
        </p:txBody>
      </p:sp>
      <p:sp>
        <p:nvSpPr>
          <p:cNvPr id="22541" name="Text Box 223"/>
          <p:cNvSpPr txBox="1">
            <a:spLocks noChangeArrowheads="1"/>
          </p:cNvSpPr>
          <p:nvPr/>
        </p:nvSpPr>
        <p:spPr bwMode="auto">
          <a:xfrm>
            <a:off x="6400800" y="5562600"/>
            <a:ext cx="2446338" cy="400050"/>
          </a:xfrm>
          <a:prstGeom prst="rect">
            <a:avLst/>
          </a:prstGeom>
          <a:noFill/>
          <a:ln w="76200" cmpd="tri" algn="ctr">
            <a:noFill/>
            <a:miter lim="800000"/>
            <a:headEnd/>
            <a:tailEnd/>
          </a:ln>
        </p:spPr>
        <p:txBody>
          <a:bodyPr wrap="none">
            <a:spAutoFit/>
          </a:bodyPr>
          <a:lstStyle/>
          <a:p>
            <a:pPr algn="ctr" eaLnBrk="0" hangingPunct="0"/>
            <a:r>
              <a:rPr lang="en-US" sz="2000"/>
              <a:t>Theories of Cognition</a:t>
            </a:r>
          </a:p>
        </p:txBody>
      </p:sp>
      <p:pic>
        <p:nvPicPr>
          <p:cNvPr id="22542" name="Picture 224" descr="221"/>
          <p:cNvPicPr>
            <a:picLocks noChangeAspect="1" noChangeArrowheads="1"/>
          </p:cNvPicPr>
          <p:nvPr/>
        </p:nvPicPr>
        <p:blipFill>
          <a:blip r:embed="rId21"/>
          <a:srcRect/>
          <a:stretch>
            <a:fillRect/>
          </a:stretch>
        </p:blipFill>
        <p:spPr bwMode="auto">
          <a:xfrm>
            <a:off x="1066800" y="1371600"/>
            <a:ext cx="2362200" cy="1600200"/>
          </a:xfrm>
          <a:prstGeom prst="rect">
            <a:avLst/>
          </a:prstGeom>
          <a:noFill/>
          <a:ln w="9525">
            <a:noFill/>
            <a:miter lim="800000"/>
            <a:headEnd/>
            <a:tailEnd/>
          </a:ln>
        </p:spPr>
      </p:pic>
      <p:grpSp>
        <p:nvGrpSpPr>
          <p:cNvPr id="22543" name="Group 9"/>
          <p:cNvGrpSpPr>
            <a:grpSpLocks/>
          </p:cNvGrpSpPr>
          <p:nvPr/>
        </p:nvGrpSpPr>
        <p:grpSpPr bwMode="auto">
          <a:xfrm>
            <a:off x="7467600" y="5903913"/>
            <a:ext cx="1676400" cy="954087"/>
            <a:chOff x="7467600" y="5903893"/>
            <a:chExt cx="1676400" cy="954107"/>
          </a:xfrm>
        </p:grpSpPr>
        <p:pic>
          <p:nvPicPr>
            <p:cNvPr id="22545" name="Picture 3" descr="Sonic logo.jpg"/>
            <p:cNvPicPr>
              <a:picLocks noChangeAspect="1"/>
            </p:cNvPicPr>
            <p:nvPr/>
          </p:nvPicPr>
          <p:blipFill>
            <a:blip r:embed="rId22"/>
            <a:srcRect/>
            <a:stretch>
              <a:fillRect/>
            </a:stretch>
          </p:blipFill>
          <p:spPr bwMode="auto">
            <a:xfrm>
              <a:off x="8229600" y="6259420"/>
              <a:ext cx="855517" cy="293780"/>
            </a:xfrm>
            <a:prstGeom prst="rect">
              <a:avLst/>
            </a:prstGeom>
            <a:noFill/>
            <a:ln w="9525">
              <a:noFill/>
              <a:miter lim="800000"/>
              <a:headEnd/>
              <a:tailEnd/>
            </a:ln>
          </p:spPr>
        </p:pic>
        <p:sp>
          <p:nvSpPr>
            <p:cNvPr id="22546"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pic>
        <p:nvPicPr>
          <p:cNvPr id="22544" name="Picture 7" descr="NU Logo"/>
          <p:cNvPicPr>
            <a:picLocks noChangeAspect="1" noChangeArrowheads="1"/>
          </p:cNvPicPr>
          <p:nvPr/>
        </p:nvPicPr>
        <p:blipFill>
          <a:blip r:embed="rId23"/>
          <a:srcRect/>
          <a:stretch>
            <a:fillRect/>
          </a:stretch>
        </p:blipFill>
        <p:spPr bwMode="auto">
          <a:xfrm>
            <a:off x="0" y="5897563"/>
            <a:ext cx="960438" cy="9604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400" y="152400"/>
            <a:ext cx="8305800" cy="1143000"/>
          </a:xfrm>
        </p:spPr>
        <p:txBody>
          <a:bodyPr/>
          <a:lstStyle/>
          <a:p>
            <a:pPr eaLnBrk="1" hangingPunct="1"/>
            <a:r>
              <a:rPr lang="en-US" sz="3600" smtClean="0"/>
              <a:t>Statistical “MRI” for Structural Signatures</a:t>
            </a:r>
          </a:p>
        </p:txBody>
      </p:sp>
      <p:sp>
        <p:nvSpPr>
          <p:cNvPr id="23555" name="Rectangle 3"/>
          <p:cNvSpPr>
            <a:spLocks noGrp="1" noChangeArrowheads="1"/>
          </p:cNvSpPr>
          <p:nvPr>
            <p:ph idx="1"/>
          </p:nvPr>
        </p:nvSpPr>
        <p:spPr>
          <a:xfrm>
            <a:off x="1143000" y="1219200"/>
            <a:ext cx="7772400" cy="5486400"/>
          </a:xfrm>
        </p:spPr>
        <p:txBody>
          <a:bodyPr/>
          <a:lstStyle/>
          <a:p>
            <a:pPr eaLnBrk="1" hangingPunct="1"/>
            <a:r>
              <a:rPr lang="en-US" smtClean="0"/>
              <a:t>p*/ERGM: Exponential Random Graph Models</a:t>
            </a:r>
          </a:p>
          <a:p>
            <a:pPr eaLnBrk="1" hangingPunct="1">
              <a:buFont typeface="Monotype Sorts"/>
              <a:buNone/>
            </a:pPr>
            <a:endParaRPr lang="en-US" smtClean="0"/>
          </a:p>
          <a:p>
            <a:pPr eaLnBrk="1" hangingPunct="1"/>
            <a:r>
              <a:rPr lang="en-US" smtClean="0"/>
              <a:t>Statistical “Macro-scope” to detect structural motifs in observed networks</a:t>
            </a:r>
          </a:p>
          <a:p>
            <a:pPr eaLnBrk="1" hangingPunct="1">
              <a:buFont typeface="Monotype Sorts"/>
              <a:buNone/>
            </a:pPr>
            <a:endParaRPr lang="en-US" smtClean="0"/>
          </a:p>
          <a:p>
            <a:pPr eaLnBrk="1" hangingPunct="1"/>
            <a:r>
              <a:rPr lang="en-US" smtClean="0"/>
              <a:t>Move from exploratory to confirmatory network analysis to understand multi-theoretical multilevel motivations for why we create our social networks</a:t>
            </a:r>
          </a:p>
          <a:p>
            <a:pPr eaLnBrk="1" hangingPunct="1">
              <a:buFont typeface="Monotype Sorts"/>
              <a:buNone/>
            </a:pPr>
            <a:endParaRPr lang="en-US" smtClean="0"/>
          </a:p>
        </p:txBody>
      </p:sp>
      <p:grpSp>
        <p:nvGrpSpPr>
          <p:cNvPr id="23556" name="Group 9"/>
          <p:cNvGrpSpPr>
            <a:grpSpLocks/>
          </p:cNvGrpSpPr>
          <p:nvPr/>
        </p:nvGrpSpPr>
        <p:grpSpPr bwMode="auto">
          <a:xfrm>
            <a:off x="7467600" y="5903913"/>
            <a:ext cx="1676400" cy="954087"/>
            <a:chOff x="7467600" y="5903893"/>
            <a:chExt cx="1676400" cy="954107"/>
          </a:xfrm>
        </p:grpSpPr>
        <p:pic>
          <p:nvPicPr>
            <p:cNvPr id="23558" name="Picture 3" descr="Sonic logo.jpg"/>
            <p:cNvPicPr>
              <a:picLocks noChangeAspect="1"/>
            </p:cNvPicPr>
            <p:nvPr/>
          </p:nvPicPr>
          <p:blipFill>
            <a:blip r:embed="rId3"/>
            <a:srcRect/>
            <a:stretch>
              <a:fillRect/>
            </a:stretch>
          </p:blipFill>
          <p:spPr bwMode="auto">
            <a:xfrm>
              <a:off x="8229600" y="6259420"/>
              <a:ext cx="855517" cy="293780"/>
            </a:xfrm>
            <a:prstGeom prst="rect">
              <a:avLst/>
            </a:prstGeom>
            <a:noFill/>
            <a:ln w="9525">
              <a:noFill/>
              <a:miter lim="800000"/>
              <a:headEnd/>
              <a:tailEnd/>
            </a:ln>
          </p:spPr>
        </p:pic>
        <p:sp>
          <p:nvSpPr>
            <p:cNvPr id="23559"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pic>
        <p:nvPicPr>
          <p:cNvPr id="23557" name="Picture 7" descr="NU Logo"/>
          <p:cNvPicPr>
            <a:picLocks noChangeAspect="1" noChangeArrowheads="1"/>
          </p:cNvPicPr>
          <p:nvPr/>
        </p:nvPicPr>
        <p:blipFill>
          <a:blip r:embed="rId4"/>
          <a:srcRect/>
          <a:stretch>
            <a:fillRect/>
          </a:stretch>
        </p:blipFill>
        <p:spPr bwMode="auto">
          <a:xfrm>
            <a:off x="0" y="5897563"/>
            <a:ext cx="960438" cy="9604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716"/>
          <p:cNvGraphicFramePr>
            <a:graphicFrameLocks noChangeAspect="1"/>
          </p:cNvGraphicFramePr>
          <p:nvPr/>
        </p:nvGraphicFramePr>
        <p:xfrm>
          <a:off x="1066800" y="2362200"/>
          <a:ext cx="7924800" cy="3019425"/>
        </p:xfrm>
        <a:graphic>
          <a:graphicData uri="http://schemas.openxmlformats.org/presentationml/2006/ole">
            <p:oleObj spid="_x0000_s1026" name="Document" r:id="rId4" imgW="5917010" imgH="2253979" progId="Word.Document.8">
              <p:embed/>
            </p:oleObj>
          </a:graphicData>
        </a:graphic>
      </p:graphicFrame>
      <p:sp>
        <p:nvSpPr>
          <p:cNvPr id="1027" name="Rectangle 717"/>
          <p:cNvSpPr>
            <a:spLocks noChangeArrowheads="1"/>
          </p:cNvSpPr>
          <p:nvPr/>
        </p:nvSpPr>
        <p:spPr bwMode="auto">
          <a:xfrm>
            <a:off x="1066800" y="152400"/>
            <a:ext cx="8077200" cy="1524000"/>
          </a:xfrm>
          <a:prstGeom prst="rect">
            <a:avLst/>
          </a:prstGeom>
          <a:noFill/>
          <a:ln w="9525">
            <a:noFill/>
            <a:miter lim="800000"/>
            <a:headEnd/>
            <a:tailEnd/>
          </a:ln>
        </p:spPr>
        <p:txBody>
          <a:bodyPr lIns="92075" tIns="46038" rIns="92075" bIns="46038" anchor="ctr"/>
          <a:lstStyle/>
          <a:p>
            <a:pPr algn="ctr" eaLnBrk="0" hangingPunct="0"/>
            <a:r>
              <a:rPr lang="en-US" sz="3800">
                <a:solidFill>
                  <a:schemeClr val="tx2"/>
                </a:solidFill>
              </a:rPr>
              <a:t>A contextual “meta-theory” of</a:t>
            </a:r>
            <a:br>
              <a:rPr lang="en-US" sz="3800">
                <a:solidFill>
                  <a:schemeClr val="tx2"/>
                </a:solidFill>
              </a:rPr>
            </a:br>
            <a:r>
              <a:rPr lang="en-US" sz="3800">
                <a:solidFill>
                  <a:schemeClr val="tx2"/>
                </a:solidFill>
              </a:rPr>
              <a:t>social drivers for creating and sustaining communities</a:t>
            </a:r>
          </a:p>
        </p:txBody>
      </p:sp>
      <p:grpSp>
        <p:nvGrpSpPr>
          <p:cNvPr id="1028" name="Group 9"/>
          <p:cNvGrpSpPr>
            <a:grpSpLocks/>
          </p:cNvGrpSpPr>
          <p:nvPr/>
        </p:nvGrpSpPr>
        <p:grpSpPr bwMode="auto">
          <a:xfrm>
            <a:off x="7467600" y="5903913"/>
            <a:ext cx="1676400" cy="954087"/>
            <a:chOff x="7467600" y="5903893"/>
            <a:chExt cx="1676400" cy="954107"/>
          </a:xfrm>
        </p:grpSpPr>
        <p:pic>
          <p:nvPicPr>
            <p:cNvPr id="1030" name="Picture 3" descr="Sonic logo.jpg"/>
            <p:cNvPicPr>
              <a:picLocks noChangeAspect="1"/>
            </p:cNvPicPr>
            <p:nvPr/>
          </p:nvPicPr>
          <p:blipFill>
            <a:blip r:embed="rId5"/>
            <a:srcRect/>
            <a:stretch>
              <a:fillRect/>
            </a:stretch>
          </p:blipFill>
          <p:spPr bwMode="auto">
            <a:xfrm>
              <a:off x="8229600" y="6259420"/>
              <a:ext cx="855517" cy="293780"/>
            </a:xfrm>
            <a:prstGeom prst="rect">
              <a:avLst/>
            </a:prstGeom>
            <a:noFill/>
            <a:ln w="9525">
              <a:noFill/>
              <a:miter lim="800000"/>
              <a:headEnd/>
              <a:tailEnd/>
            </a:ln>
          </p:spPr>
        </p:pic>
        <p:sp>
          <p:nvSpPr>
            <p:cNvPr id="1031"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pic>
        <p:nvPicPr>
          <p:cNvPr id="1029" name="Picture 7" descr="NU Logo"/>
          <p:cNvPicPr>
            <a:picLocks noChangeAspect="1" noChangeArrowheads="1"/>
          </p:cNvPicPr>
          <p:nvPr/>
        </p:nvPicPr>
        <p:blipFill>
          <a:blip r:embed="rId6"/>
          <a:srcRect/>
          <a:stretch>
            <a:fillRect/>
          </a:stretch>
        </p:blipFill>
        <p:spPr bwMode="auto">
          <a:xfrm>
            <a:off x="0" y="5897563"/>
            <a:ext cx="960438" cy="9604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838200" y="3505200"/>
            <a:ext cx="4114800" cy="3352800"/>
          </a:xfrm>
          <a:prstGeom prst="rect">
            <a:avLst/>
          </a:prstGeom>
          <a:solidFill>
            <a:srgbClr val="FF99CC"/>
          </a:solidFill>
          <a:ln w="9525">
            <a:noFill/>
            <a:miter lim="800000"/>
            <a:headEnd/>
            <a:tailEnd/>
          </a:ln>
        </p:spPr>
        <p:txBody>
          <a:bodyPr wrap="none" anchor="ctr"/>
          <a:lstStyle/>
          <a:p>
            <a:pPr algn="ctr" eaLnBrk="0" hangingPunct="0"/>
            <a:endParaRPr lang="en-US"/>
          </a:p>
        </p:txBody>
      </p:sp>
      <p:sp>
        <p:nvSpPr>
          <p:cNvPr id="676867" name="Rectangle 3"/>
          <p:cNvSpPr>
            <a:spLocks noChangeArrowheads="1"/>
          </p:cNvSpPr>
          <p:nvPr/>
        </p:nvSpPr>
        <p:spPr bwMode="auto">
          <a:xfrm>
            <a:off x="838200" y="685800"/>
            <a:ext cx="4038600" cy="2819400"/>
          </a:xfrm>
          <a:prstGeom prst="rect">
            <a:avLst/>
          </a:prstGeom>
          <a:gradFill rotWithShape="1">
            <a:gsLst>
              <a:gs pos="0">
                <a:srgbClr val="FF9900"/>
              </a:gs>
              <a:gs pos="100000">
                <a:srgbClr val="764700"/>
              </a:gs>
            </a:gsLst>
            <a:lin ang="2700000" scaled="1"/>
          </a:gradFill>
          <a:ln w="9525">
            <a:noFill/>
            <a:miter lim="800000"/>
            <a:headEnd/>
            <a:tailEnd/>
          </a:ln>
        </p:spPr>
        <p:txBody>
          <a:bodyPr wrap="none" anchor="ctr"/>
          <a:lstStyle/>
          <a:p>
            <a:pPr algn="ctr" eaLnBrk="0" hangingPunct="0"/>
            <a:endParaRPr lang="en-US"/>
          </a:p>
        </p:txBody>
      </p:sp>
      <p:sp>
        <p:nvSpPr>
          <p:cNvPr id="676868" name="Rectangle 4"/>
          <p:cNvSpPr>
            <a:spLocks noChangeArrowheads="1"/>
          </p:cNvSpPr>
          <p:nvPr/>
        </p:nvSpPr>
        <p:spPr bwMode="auto">
          <a:xfrm>
            <a:off x="4876800" y="3505200"/>
            <a:ext cx="4267200" cy="3352800"/>
          </a:xfrm>
          <a:prstGeom prst="rect">
            <a:avLst/>
          </a:prstGeom>
          <a:gradFill rotWithShape="1">
            <a:gsLst>
              <a:gs pos="0">
                <a:schemeClr val="folHlink">
                  <a:gamma/>
                  <a:shade val="46275"/>
                  <a:invGamma/>
                </a:schemeClr>
              </a:gs>
              <a:gs pos="100000">
                <a:schemeClr val="folHlink"/>
              </a:gs>
            </a:gsLst>
            <a:lin ang="2700000" scaled="1"/>
          </a:gradFill>
          <a:ln w="9525">
            <a:noFill/>
            <a:miter lim="800000"/>
            <a:headEnd/>
            <a:tailEnd/>
          </a:ln>
          <a:effectLst/>
        </p:spPr>
        <p:txBody>
          <a:bodyPr wrap="none" anchor="ctr"/>
          <a:lstStyle/>
          <a:p>
            <a:pPr algn="ctr" eaLnBrk="0" hangingPunct="0">
              <a:defRPr/>
            </a:pPr>
            <a:endParaRPr lang="en-US">
              <a:latin typeface="Arial" charset="0"/>
              <a:cs typeface="+mn-cs"/>
            </a:endParaRPr>
          </a:p>
        </p:txBody>
      </p:sp>
      <p:sp>
        <p:nvSpPr>
          <p:cNvPr id="676869" name="Rectangle 5"/>
          <p:cNvSpPr>
            <a:spLocks noChangeArrowheads="1"/>
          </p:cNvSpPr>
          <p:nvPr/>
        </p:nvSpPr>
        <p:spPr bwMode="auto">
          <a:xfrm>
            <a:off x="4876800" y="685800"/>
            <a:ext cx="4267200" cy="2743200"/>
          </a:xfrm>
          <a:prstGeom prst="rect">
            <a:avLst/>
          </a:prstGeom>
          <a:gradFill rotWithShape="1">
            <a:gsLst>
              <a:gs pos="0">
                <a:srgbClr val="76762F"/>
              </a:gs>
              <a:gs pos="100000">
                <a:srgbClr val="FFFF66"/>
              </a:gs>
            </a:gsLst>
            <a:lin ang="18900000" scaled="1"/>
          </a:gradFill>
          <a:ln w="9525">
            <a:noFill/>
            <a:miter lim="800000"/>
            <a:headEnd/>
            <a:tailEnd/>
          </a:ln>
        </p:spPr>
        <p:txBody>
          <a:bodyPr wrap="none" anchor="ctr"/>
          <a:lstStyle/>
          <a:p>
            <a:pPr algn="ctr" eaLnBrk="0" hangingPunct="0"/>
            <a:endParaRPr lang="en-US"/>
          </a:p>
        </p:txBody>
      </p:sp>
      <p:sp>
        <p:nvSpPr>
          <p:cNvPr id="676870" name="Oval 6"/>
          <p:cNvSpPr>
            <a:spLocks noChangeArrowheads="1"/>
          </p:cNvSpPr>
          <p:nvPr/>
        </p:nvSpPr>
        <p:spPr bwMode="auto">
          <a:xfrm>
            <a:off x="3505200" y="2590800"/>
            <a:ext cx="2819400" cy="1752600"/>
          </a:xfrm>
          <a:prstGeom prst="ellipse">
            <a:avLst/>
          </a:prstGeom>
          <a:solidFill>
            <a:schemeClr val="accent1"/>
          </a:solidFill>
          <a:ln w="9525">
            <a:solidFill>
              <a:schemeClr val="tx1"/>
            </a:solidFill>
            <a:round/>
            <a:headEnd/>
            <a:tailEnd/>
          </a:ln>
        </p:spPr>
        <p:txBody>
          <a:bodyPr wrap="none" anchor="ctr"/>
          <a:lstStyle/>
          <a:p>
            <a:pPr algn="ctr" eaLnBrk="0" hangingPunct="0"/>
            <a:endParaRPr lang="en-US"/>
          </a:p>
        </p:txBody>
      </p:sp>
      <p:sp>
        <p:nvSpPr>
          <p:cNvPr id="676871" name="Line 7"/>
          <p:cNvSpPr>
            <a:spLocks noChangeShapeType="1"/>
          </p:cNvSpPr>
          <p:nvPr/>
        </p:nvSpPr>
        <p:spPr bwMode="auto">
          <a:xfrm>
            <a:off x="1600200" y="3505200"/>
            <a:ext cx="1524000" cy="1588"/>
          </a:xfrm>
          <a:prstGeom prst="line">
            <a:avLst/>
          </a:prstGeom>
          <a:noFill/>
          <a:ln w="38100">
            <a:solidFill>
              <a:schemeClr val="tx2"/>
            </a:solidFill>
            <a:round/>
            <a:headEnd type="none" w="sm" len="sm"/>
            <a:tailEnd type="none" w="sm" len="sm"/>
          </a:ln>
        </p:spPr>
        <p:txBody>
          <a:bodyPr wrap="none" anchor="ctr"/>
          <a:lstStyle/>
          <a:p>
            <a:endParaRPr lang="en-US"/>
          </a:p>
        </p:txBody>
      </p:sp>
      <p:sp>
        <p:nvSpPr>
          <p:cNvPr id="676872" name="Line 8"/>
          <p:cNvSpPr>
            <a:spLocks noChangeShapeType="1"/>
          </p:cNvSpPr>
          <p:nvPr/>
        </p:nvSpPr>
        <p:spPr bwMode="auto">
          <a:xfrm>
            <a:off x="6553200" y="3505200"/>
            <a:ext cx="1600200" cy="1588"/>
          </a:xfrm>
          <a:prstGeom prst="line">
            <a:avLst/>
          </a:prstGeom>
          <a:noFill/>
          <a:ln w="38100">
            <a:solidFill>
              <a:schemeClr val="tx2"/>
            </a:solidFill>
            <a:round/>
            <a:headEnd type="none" w="sm" len="sm"/>
            <a:tailEnd type="none" w="sm" len="sm"/>
          </a:ln>
        </p:spPr>
        <p:txBody>
          <a:bodyPr wrap="none" anchor="ctr"/>
          <a:lstStyle/>
          <a:p>
            <a:endParaRPr lang="en-US"/>
          </a:p>
        </p:txBody>
      </p:sp>
      <p:sp>
        <p:nvSpPr>
          <p:cNvPr id="676873" name="Line 9"/>
          <p:cNvSpPr>
            <a:spLocks noChangeShapeType="1"/>
          </p:cNvSpPr>
          <p:nvPr/>
        </p:nvSpPr>
        <p:spPr bwMode="auto">
          <a:xfrm>
            <a:off x="4876800" y="990600"/>
            <a:ext cx="1588" cy="1143000"/>
          </a:xfrm>
          <a:prstGeom prst="line">
            <a:avLst/>
          </a:prstGeom>
          <a:noFill/>
          <a:ln w="38100">
            <a:solidFill>
              <a:schemeClr val="tx2"/>
            </a:solidFill>
            <a:round/>
            <a:headEnd type="none" w="sm" len="sm"/>
            <a:tailEnd type="none" w="sm" len="sm"/>
          </a:ln>
        </p:spPr>
        <p:txBody>
          <a:bodyPr wrap="none" anchor="ctr"/>
          <a:lstStyle/>
          <a:p>
            <a:endParaRPr lang="en-US"/>
          </a:p>
        </p:txBody>
      </p:sp>
      <p:sp>
        <p:nvSpPr>
          <p:cNvPr id="676874" name="Line 10"/>
          <p:cNvSpPr>
            <a:spLocks noChangeShapeType="1"/>
          </p:cNvSpPr>
          <p:nvPr/>
        </p:nvSpPr>
        <p:spPr bwMode="auto">
          <a:xfrm>
            <a:off x="4876800" y="4800600"/>
            <a:ext cx="1588" cy="990600"/>
          </a:xfrm>
          <a:prstGeom prst="line">
            <a:avLst/>
          </a:prstGeom>
          <a:noFill/>
          <a:ln w="38100">
            <a:solidFill>
              <a:schemeClr val="tx2"/>
            </a:solidFill>
            <a:round/>
            <a:headEnd type="none" w="sm" len="sm"/>
            <a:tailEnd type="none" w="sm" len="sm"/>
          </a:ln>
        </p:spPr>
        <p:txBody>
          <a:bodyPr wrap="none" anchor="ctr"/>
          <a:lstStyle/>
          <a:p>
            <a:endParaRPr lang="en-US"/>
          </a:p>
        </p:txBody>
      </p:sp>
      <p:sp>
        <p:nvSpPr>
          <p:cNvPr id="676875" name="Text Box 11"/>
          <p:cNvSpPr txBox="1">
            <a:spLocks noChangeArrowheads="1"/>
          </p:cNvSpPr>
          <p:nvPr/>
        </p:nvSpPr>
        <p:spPr bwMode="auto">
          <a:xfrm>
            <a:off x="3763963" y="2895600"/>
            <a:ext cx="2662396" cy="1261884"/>
          </a:xfrm>
          <a:prstGeom prst="rect">
            <a:avLst/>
          </a:prstGeom>
          <a:noFill/>
          <a:ln w="12700">
            <a:noFill/>
            <a:miter lim="800000"/>
            <a:headEnd type="none" w="sm" len="sm"/>
            <a:tailEnd type="none" w="sm" len="sm"/>
          </a:ln>
        </p:spPr>
        <p:txBody>
          <a:bodyPr wrap="none">
            <a:spAutoFit/>
          </a:bodyPr>
          <a:lstStyle/>
          <a:p>
            <a:pPr algn="ctr" eaLnBrk="0" hangingPunct="0"/>
            <a:r>
              <a:rPr lang="en-US" sz="2000" b="1" dirty="0"/>
              <a:t>Core Research</a:t>
            </a:r>
          </a:p>
          <a:p>
            <a:pPr algn="ctr" eaLnBrk="0" hangingPunct="0"/>
            <a:r>
              <a:rPr lang="en-US" b="1" dirty="0"/>
              <a:t> </a:t>
            </a:r>
            <a:r>
              <a:rPr lang="en-US" sz="1600" b="1" dirty="0" smtClean="0"/>
              <a:t>Socio-technical Drivers </a:t>
            </a:r>
            <a:r>
              <a:rPr lang="en-US" sz="1600" b="1" dirty="0"/>
              <a:t>for </a:t>
            </a:r>
          </a:p>
          <a:p>
            <a:pPr algn="ctr" eaLnBrk="0" hangingPunct="0"/>
            <a:r>
              <a:rPr lang="en-US" sz="1600" b="1" dirty="0"/>
              <a:t>Creating &amp; Sustaining </a:t>
            </a:r>
          </a:p>
          <a:p>
            <a:pPr algn="ctr" eaLnBrk="0" hangingPunct="0"/>
            <a:r>
              <a:rPr lang="en-US" sz="1600" b="1" dirty="0"/>
              <a:t>Communities</a:t>
            </a:r>
          </a:p>
        </p:txBody>
      </p:sp>
      <p:sp>
        <p:nvSpPr>
          <p:cNvPr id="676876" name="Text Box 12"/>
          <p:cNvSpPr txBox="1">
            <a:spLocks noChangeArrowheads="1"/>
          </p:cNvSpPr>
          <p:nvPr/>
        </p:nvSpPr>
        <p:spPr bwMode="auto">
          <a:xfrm>
            <a:off x="6019800" y="762000"/>
            <a:ext cx="2895600" cy="1908215"/>
          </a:xfrm>
          <a:prstGeom prst="rect">
            <a:avLst/>
          </a:prstGeom>
          <a:noFill/>
          <a:ln w="12700">
            <a:noFill/>
            <a:miter lim="800000"/>
            <a:headEnd type="none" w="sm" len="sm"/>
            <a:tailEnd type="none" w="sm" len="sm"/>
          </a:ln>
        </p:spPr>
        <p:txBody>
          <a:bodyPr>
            <a:spAutoFit/>
          </a:bodyPr>
          <a:lstStyle/>
          <a:p>
            <a:pPr eaLnBrk="0" hangingPunct="0"/>
            <a:r>
              <a:rPr lang="en-US" b="1" i="1" dirty="0"/>
              <a:t>Business Applications</a:t>
            </a:r>
          </a:p>
          <a:p>
            <a:pPr eaLnBrk="0" hangingPunct="0"/>
            <a:endParaRPr lang="en-US" sz="1400" b="1" i="1" dirty="0"/>
          </a:p>
          <a:p>
            <a:pPr eaLnBrk="0" hangingPunct="0"/>
            <a:r>
              <a:rPr lang="en-US" sz="1400" b="1" dirty="0"/>
              <a:t> </a:t>
            </a:r>
            <a:r>
              <a:rPr lang="en-US" sz="1400" b="1" dirty="0" err="1"/>
              <a:t>PackEdge</a:t>
            </a:r>
            <a:r>
              <a:rPr lang="en-US" sz="1400" b="1" dirty="0"/>
              <a:t> Community of </a:t>
            </a:r>
          </a:p>
          <a:p>
            <a:pPr eaLnBrk="0" hangingPunct="0"/>
            <a:r>
              <a:rPr lang="en-US" sz="1400" b="1" dirty="0"/>
              <a:t> Practice </a:t>
            </a:r>
            <a:r>
              <a:rPr lang="en-US" sz="1400" b="1" i="1" dirty="0"/>
              <a:t>(P&amp;G</a:t>
            </a:r>
            <a:r>
              <a:rPr lang="en-US" sz="1400" b="1" i="1" dirty="0" smtClean="0"/>
              <a:t>)</a:t>
            </a:r>
          </a:p>
          <a:p>
            <a:pPr eaLnBrk="0" hangingPunct="0"/>
            <a:r>
              <a:rPr lang="en-US" sz="1400" b="1" i="1" dirty="0" smtClean="0"/>
              <a:t>Kraft Design Teams</a:t>
            </a:r>
            <a:endParaRPr lang="en-US" sz="1400" b="1" i="1" dirty="0"/>
          </a:p>
          <a:p>
            <a:pPr eaLnBrk="0" hangingPunct="0"/>
            <a:endParaRPr lang="en-US" sz="1400" b="1" i="1" dirty="0">
              <a:solidFill>
                <a:schemeClr val="bg2"/>
              </a:solidFill>
            </a:endParaRPr>
          </a:p>
        </p:txBody>
      </p:sp>
      <p:sp>
        <p:nvSpPr>
          <p:cNvPr id="676877" name="Text Box 13"/>
          <p:cNvSpPr txBox="1">
            <a:spLocks noChangeArrowheads="1"/>
          </p:cNvSpPr>
          <p:nvPr/>
        </p:nvSpPr>
        <p:spPr bwMode="auto">
          <a:xfrm>
            <a:off x="914400" y="4191000"/>
            <a:ext cx="3910013" cy="2216150"/>
          </a:xfrm>
          <a:prstGeom prst="rect">
            <a:avLst/>
          </a:prstGeom>
          <a:noFill/>
          <a:ln w="12700">
            <a:noFill/>
            <a:miter lim="800000"/>
            <a:headEnd type="none" w="sm" len="sm"/>
            <a:tailEnd type="none" w="sm" len="sm"/>
          </a:ln>
        </p:spPr>
        <p:txBody>
          <a:bodyPr wrap="none">
            <a:spAutoFit/>
          </a:bodyPr>
          <a:lstStyle/>
          <a:p>
            <a:pPr eaLnBrk="0" hangingPunct="0"/>
            <a:r>
              <a:rPr lang="en-US" b="1" dirty="0"/>
              <a:t>Societal Justice Applications</a:t>
            </a:r>
          </a:p>
          <a:p>
            <a:pPr eaLnBrk="0" hangingPunct="0"/>
            <a:endParaRPr lang="en-US" sz="1600" b="1" dirty="0"/>
          </a:p>
          <a:p>
            <a:pPr eaLnBrk="0" hangingPunct="0"/>
            <a:r>
              <a:rPr lang="en-US" sz="1400" b="1" dirty="0"/>
              <a:t>Cultural &amp; Networks Assets</a:t>
            </a:r>
          </a:p>
          <a:p>
            <a:pPr eaLnBrk="0" hangingPunct="0"/>
            <a:r>
              <a:rPr lang="en-US" sz="1400" b="1" dirty="0"/>
              <a:t>In Immigrant Communities  </a:t>
            </a:r>
          </a:p>
          <a:p>
            <a:pPr eaLnBrk="0" hangingPunct="0"/>
            <a:r>
              <a:rPr lang="en-US" sz="1400" b="1" i="1" dirty="0"/>
              <a:t>(Rockefeller Program on </a:t>
            </a:r>
          </a:p>
          <a:p>
            <a:pPr eaLnBrk="0" hangingPunct="0"/>
            <a:r>
              <a:rPr lang="en-US" sz="1400" b="1" i="1" dirty="0"/>
              <a:t>Culture &amp; Creativity)</a:t>
            </a:r>
          </a:p>
          <a:p>
            <a:pPr eaLnBrk="0" hangingPunct="0"/>
            <a:endParaRPr lang="en-US" sz="1400" b="1" i="1" dirty="0"/>
          </a:p>
          <a:p>
            <a:pPr eaLnBrk="0" hangingPunct="0"/>
            <a:r>
              <a:rPr lang="en-US" sz="1400" b="1" dirty="0"/>
              <a:t>Mapping Digital Media and Learning Networks</a:t>
            </a:r>
          </a:p>
          <a:p>
            <a:pPr eaLnBrk="0" hangingPunct="0"/>
            <a:r>
              <a:rPr lang="en-US" sz="1400" b="1" i="1" dirty="0"/>
              <a:t>(MacArthur Foundation)</a:t>
            </a:r>
          </a:p>
        </p:txBody>
      </p:sp>
      <p:sp>
        <p:nvSpPr>
          <p:cNvPr id="676879" name="Text Box 15"/>
          <p:cNvSpPr txBox="1">
            <a:spLocks noChangeArrowheads="1"/>
          </p:cNvSpPr>
          <p:nvPr/>
        </p:nvSpPr>
        <p:spPr bwMode="auto">
          <a:xfrm>
            <a:off x="990600" y="762000"/>
            <a:ext cx="3465513" cy="2400300"/>
          </a:xfrm>
          <a:prstGeom prst="rect">
            <a:avLst/>
          </a:prstGeom>
          <a:noFill/>
          <a:ln w="12700">
            <a:noFill/>
            <a:miter lim="800000"/>
            <a:headEnd type="none" w="sm" len="sm"/>
            <a:tailEnd type="none" w="sm" len="sm"/>
          </a:ln>
        </p:spPr>
        <p:txBody>
          <a:bodyPr>
            <a:spAutoFit/>
          </a:bodyPr>
          <a:lstStyle/>
          <a:p>
            <a:pPr eaLnBrk="0" hangingPunct="0"/>
            <a:r>
              <a:rPr lang="en-US" b="1">
                <a:solidFill>
                  <a:schemeClr val="bg2"/>
                </a:solidFill>
              </a:rPr>
              <a:t>Science Applications</a:t>
            </a:r>
            <a:endParaRPr lang="en-US" sz="1600" b="1">
              <a:solidFill>
                <a:schemeClr val="bg2"/>
              </a:solidFill>
            </a:endParaRPr>
          </a:p>
          <a:p>
            <a:pPr eaLnBrk="0" hangingPunct="0"/>
            <a:r>
              <a:rPr lang="en-US" sz="1400" b="1">
                <a:solidFill>
                  <a:schemeClr val="bg2"/>
                </a:solidFill>
              </a:rPr>
              <a:t>CI-Scope: Understanding &amp; Enabling CI in Virtual Communities </a:t>
            </a:r>
            <a:r>
              <a:rPr lang="en-US" sz="1400" b="1" i="1">
                <a:solidFill>
                  <a:schemeClr val="bg2"/>
                </a:solidFill>
              </a:rPr>
              <a:t>(NSF)</a:t>
            </a:r>
          </a:p>
          <a:p>
            <a:pPr eaLnBrk="0" hangingPunct="0"/>
            <a:endParaRPr lang="en-US" sz="1400" b="1" i="1">
              <a:solidFill>
                <a:schemeClr val="bg2"/>
              </a:solidFill>
            </a:endParaRPr>
          </a:p>
          <a:p>
            <a:pPr eaLnBrk="0" hangingPunct="0"/>
            <a:r>
              <a:rPr lang="en-US" sz="1400" b="1">
                <a:solidFill>
                  <a:srgbClr val="990000"/>
                </a:solidFill>
              </a:rPr>
              <a:t>CP2R: Collaboration for Preparedness,</a:t>
            </a:r>
          </a:p>
          <a:p>
            <a:pPr eaLnBrk="0" hangingPunct="0"/>
            <a:r>
              <a:rPr lang="en-US" sz="1400" b="1">
                <a:solidFill>
                  <a:srgbClr val="990000"/>
                </a:solidFill>
              </a:rPr>
              <a:t>Response &amp; Recovery </a:t>
            </a:r>
            <a:r>
              <a:rPr lang="en-US" sz="1400" b="1" i="1">
                <a:solidFill>
                  <a:srgbClr val="990000"/>
                </a:solidFill>
              </a:rPr>
              <a:t>(NSF)</a:t>
            </a:r>
          </a:p>
          <a:p>
            <a:pPr eaLnBrk="0" hangingPunct="0"/>
            <a:endParaRPr lang="en-US" sz="1400" b="1" i="1">
              <a:solidFill>
                <a:schemeClr val="bg2"/>
              </a:solidFill>
            </a:endParaRPr>
          </a:p>
          <a:p>
            <a:pPr eaLnBrk="0" hangingPunct="0"/>
            <a:r>
              <a:rPr lang="en-US" sz="1400" b="1">
                <a:solidFill>
                  <a:schemeClr val="bg2"/>
                </a:solidFill>
              </a:rPr>
              <a:t>TSEEN: Tobacco Surveillance </a:t>
            </a:r>
          </a:p>
          <a:p>
            <a:pPr eaLnBrk="0" hangingPunct="0"/>
            <a:r>
              <a:rPr lang="en-US" sz="1400" b="1">
                <a:solidFill>
                  <a:schemeClr val="bg2"/>
                </a:solidFill>
              </a:rPr>
              <a:t>Evaluation &amp; Epidemiology </a:t>
            </a:r>
          </a:p>
          <a:p>
            <a:pPr eaLnBrk="0" hangingPunct="0"/>
            <a:r>
              <a:rPr lang="en-US" sz="1400" b="1">
                <a:solidFill>
                  <a:schemeClr val="bg2"/>
                </a:solidFill>
              </a:rPr>
              <a:t>Network </a:t>
            </a:r>
            <a:r>
              <a:rPr lang="en-US" sz="1400" b="1" i="1">
                <a:solidFill>
                  <a:schemeClr val="bg2"/>
                </a:solidFill>
              </a:rPr>
              <a:t>(NSF, NIH, CDC)</a:t>
            </a:r>
          </a:p>
        </p:txBody>
      </p:sp>
      <p:sp>
        <p:nvSpPr>
          <p:cNvPr id="31760" name="Rectangle 16"/>
          <p:cNvSpPr>
            <a:spLocks noChangeArrowheads="1"/>
          </p:cNvSpPr>
          <p:nvPr/>
        </p:nvSpPr>
        <p:spPr bwMode="auto">
          <a:xfrm>
            <a:off x="1143000" y="0"/>
            <a:ext cx="8001000" cy="762000"/>
          </a:xfrm>
          <a:prstGeom prst="rect">
            <a:avLst/>
          </a:prstGeom>
          <a:noFill/>
          <a:ln w="9525">
            <a:noFill/>
            <a:miter lim="800000"/>
            <a:headEnd/>
            <a:tailEnd/>
          </a:ln>
        </p:spPr>
        <p:txBody>
          <a:bodyPr lIns="92075" tIns="46038" rIns="92075" bIns="46038" anchor="ctr"/>
          <a:lstStyle/>
          <a:p>
            <a:pPr algn="ctr" eaLnBrk="0" hangingPunct="0"/>
            <a:r>
              <a:rPr lang="en-US">
                <a:solidFill>
                  <a:schemeClr val="tx2"/>
                </a:solidFill>
              </a:rPr>
              <a:t>Projects Investigating Social Drivers for Communities</a:t>
            </a:r>
          </a:p>
        </p:txBody>
      </p:sp>
      <p:grpSp>
        <p:nvGrpSpPr>
          <p:cNvPr id="2" name="Group 9"/>
          <p:cNvGrpSpPr>
            <a:grpSpLocks/>
          </p:cNvGrpSpPr>
          <p:nvPr/>
        </p:nvGrpSpPr>
        <p:grpSpPr bwMode="auto">
          <a:xfrm>
            <a:off x="7467600" y="5903913"/>
            <a:ext cx="1676400" cy="954087"/>
            <a:chOff x="7467600" y="5903893"/>
            <a:chExt cx="1676400" cy="954107"/>
          </a:xfrm>
        </p:grpSpPr>
        <p:pic>
          <p:nvPicPr>
            <p:cNvPr id="31763" name="Picture 3" descr="Sonic logo.jpg"/>
            <p:cNvPicPr>
              <a:picLocks noChangeAspect="1"/>
            </p:cNvPicPr>
            <p:nvPr/>
          </p:nvPicPr>
          <p:blipFill>
            <a:blip r:embed="rId3"/>
            <a:srcRect/>
            <a:stretch>
              <a:fillRect/>
            </a:stretch>
          </p:blipFill>
          <p:spPr bwMode="auto">
            <a:xfrm>
              <a:off x="8229600" y="6259420"/>
              <a:ext cx="855517" cy="293780"/>
            </a:xfrm>
            <a:prstGeom prst="rect">
              <a:avLst/>
            </a:prstGeom>
            <a:noFill/>
            <a:ln w="9525">
              <a:noFill/>
              <a:miter lim="800000"/>
              <a:headEnd/>
              <a:tailEnd/>
            </a:ln>
          </p:spPr>
        </p:pic>
        <p:sp>
          <p:nvSpPr>
            <p:cNvPr id="31764" name="TextBox 4"/>
            <p:cNvSpPr txBox="1">
              <a:spLocks noChangeArrowheads="1"/>
            </p:cNvSpPr>
            <p:nvPr/>
          </p:nvSpPr>
          <p:spPr bwMode="auto">
            <a:xfrm>
              <a:off x="7467600" y="5903893"/>
              <a:ext cx="1676400" cy="954107"/>
            </a:xfrm>
            <a:prstGeom prst="rect">
              <a:avLst/>
            </a:prstGeom>
            <a:noFill/>
            <a:ln w="9525">
              <a:noFill/>
              <a:miter lim="800000"/>
              <a:headEnd/>
              <a:tailEnd/>
            </a:ln>
          </p:spPr>
          <p:txBody>
            <a:bodyPr>
              <a:spAutoFit/>
            </a:bodyPr>
            <a:lstStyle/>
            <a:p>
              <a:pPr algn="ctr" eaLnBrk="0" hangingPunct="0">
                <a:spcBef>
                  <a:spcPct val="50000"/>
                </a:spcBef>
              </a:pPr>
              <a:r>
                <a:rPr lang="en-US">
                  <a:solidFill>
                    <a:srgbClr val="333333"/>
                  </a:solidFill>
                  <a:latin typeface="BrowalliaUPC" pitchFamily="34" charset="-34"/>
                  <a:cs typeface="BrowalliaUPC" pitchFamily="34" charset="-34"/>
                </a:rPr>
                <a:t>           </a:t>
              </a:r>
              <a:r>
                <a:rPr lang="en-US" sz="1600">
                  <a:latin typeface="BrowalliaUPC" pitchFamily="34" charset="-34"/>
                  <a:cs typeface="BrowalliaUPC" pitchFamily="34" charset="-34"/>
                </a:rPr>
                <a:t>SONIC</a:t>
              </a:r>
              <a:endParaRPr lang="en-US" sz="1600">
                <a:latin typeface="Gill Sans"/>
              </a:endParaRPr>
            </a:p>
            <a:p>
              <a:pPr algn="r" eaLnBrk="0" hangingPunct="0">
                <a:spcBef>
                  <a:spcPct val="50000"/>
                </a:spcBef>
              </a:pPr>
              <a:endParaRPr lang="en-US" sz="800">
                <a:solidFill>
                  <a:srgbClr val="333333"/>
                </a:solidFill>
                <a:latin typeface="Gill Sans"/>
              </a:endParaRPr>
            </a:p>
            <a:p>
              <a:pPr algn="r" eaLnBrk="0" hangingPunct="0">
                <a:spcBef>
                  <a:spcPct val="50000"/>
                </a:spcBef>
              </a:pPr>
              <a:r>
                <a:rPr lang="en-US" sz="800">
                  <a:latin typeface="Gill Sans"/>
                </a:rPr>
                <a:t>Advancing the Science of Networks in Communities</a:t>
              </a:r>
              <a:endParaRPr lang="en-US" sz="800"/>
            </a:p>
          </p:txBody>
        </p:sp>
      </p:grpSp>
      <p:pic>
        <p:nvPicPr>
          <p:cNvPr id="31762" name="Picture 7" descr="NU Logo"/>
          <p:cNvPicPr>
            <a:picLocks noChangeAspect="1" noChangeArrowheads="1"/>
          </p:cNvPicPr>
          <p:nvPr/>
        </p:nvPicPr>
        <p:blipFill>
          <a:blip r:embed="rId4"/>
          <a:srcRect/>
          <a:stretch>
            <a:fillRect/>
          </a:stretch>
        </p:blipFill>
        <p:spPr bwMode="auto">
          <a:xfrm>
            <a:off x="0" y="5897563"/>
            <a:ext cx="960438" cy="960437"/>
          </a:xfrm>
          <a:prstGeom prst="rect">
            <a:avLst/>
          </a:prstGeom>
          <a:noFill/>
          <a:ln w="9525">
            <a:noFill/>
            <a:miter lim="800000"/>
            <a:headEnd/>
            <a:tailEnd/>
          </a:ln>
        </p:spPr>
      </p:pic>
      <p:sp>
        <p:nvSpPr>
          <p:cNvPr id="21" name="Text Box 14"/>
          <p:cNvSpPr txBox="1">
            <a:spLocks noChangeArrowheads="1"/>
          </p:cNvSpPr>
          <p:nvPr/>
        </p:nvSpPr>
        <p:spPr bwMode="auto">
          <a:xfrm>
            <a:off x="5410200" y="4275653"/>
            <a:ext cx="3505200" cy="2277547"/>
          </a:xfrm>
          <a:prstGeom prst="rect">
            <a:avLst/>
          </a:prstGeom>
          <a:noFill/>
          <a:ln w="12700">
            <a:noFill/>
            <a:miter lim="800000"/>
            <a:headEnd type="none" w="sm" len="sm"/>
            <a:tailEnd type="none" w="sm" len="sm"/>
          </a:ln>
        </p:spPr>
        <p:txBody>
          <a:bodyPr>
            <a:spAutoFit/>
          </a:bodyPr>
          <a:lstStyle/>
          <a:p>
            <a:pPr eaLnBrk="0" hangingPunct="0"/>
            <a:r>
              <a:rPr lang="en-US" b="1" dirty="0">
                <a:solidFill>
                  <a:schemeClr val="bg2"/>
                </a:solidFill>
              </a:rPr>
              <a:t>Entertainment  Applications</a:t>
            </a:r>
          </a:p>
          <a:p>
            <a:pPr eaLnBrk="0" hangingPunct="0"/>
            <a:endParaRPr lang="en-US" b="1" dirty="0">
              <a:solidFill>
                <a:schemeClr val="bg2"/>
              </a:solidFill>
            </a:endParaRPr>
          </a:p>
          <a:p>
            <a:pPr eaLnBrk="0" hangingPunct="0"/>
            <a:r>
              <a:rPr lang="en-US" sz="1400" b="1" dirty="0" smtClean="0">
                <a:solidFill>
                  <a:schemeClr val="bg2"/>
                </a:solidFill>
              </a:rPr>
              <a:t>Second Life (</a:t>
            </a:r>
            <a:r>
              <a:rPr lang="en-US" sz="1400" b="1" i="1" dirty="0" smtClean="0">
                <a:solidFill>
                  <a:schemeClr val="bg2"/>
                </a:solidFill>
              </a:rPr>
              <a:t>NSF,  Army Research Institute, </a:t>
            </a:r>
            <a:r>
              <a:rPr lang="en-US" sz="1400" b="1" dirty="0" smtClean="0">
                <a:solidFill>
                  <a:schemeClr val="bg2"/>
                </a:solidFill>
              </a:rPr>
              <a:t>Linden Labs)</a:t>
            </a:r>
          </a:p>
          <a:p>
            <a:pPr eaLnBrk="0" hangingPunct="0"/>
            <a:endParaRPr lang="en-US" sz="1400" b="1" dirty="0" smtClean="0">
              <a:solidFill>
                <a:schemeClr val="bg2"/>
              </a:solidFill>
            </a:endParaRPr>
          </a:p>
          <a:p>
            <a:pPr eaLnBrk="0" hangingPunct="0"/>
            <a:r>
              <a:rPr lang="en-US" sz="1400" b="1" i="1" dirty="0" err="1" smtClean="0">
                <a:solidFill>
                  <a:schemeClr val="bg2"/>
                </a:solidFill>
              </a:rPr>
              <a:t>EverQuest</a:t>
            </a:r>
            <a:r>
              <a:rPr lang="en-US" sz="1400" b="1" i="1" dirty="0" smtClean="0">
                <a:solidFill>
                  <a:schemeClr val="bg2"/>
                </a:solidFill>
              </a:rPr>
              <a:t> II (NSF</a:t>
            </a:r>
            <a:r>
              <a:rPr lang="en-US" sz="1400" b="1" i="1" dirty="0">
                <a:solidFill>
                  <a:schemeClr val="bg2"/>
                </a:solidFill>
              </a:rPr>
              <a:t>, </a:t>
            </a:r>
            <a:r>
              <a:rPr lang="en-US" sz="1400" b="1" i="1" dirty="0" smtClean="0">
                <a:solidFill>
                  <a:schemeClr val="bg2"/>
                </a:solidFill>
              </a:rPr>
              <a:t> Army Research Institute, </a:t>
            </a:r>
            <a:r>
              <a:rPr lang="en-US" sz="1400" b="1" i="1" dirty="0">
                <a:solidFill>
                  <a:schemeClr val="bg2"/>
                </a:solidFill>
              </a:rPr>
              <a:t>Linden Labs)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6870"/>
                                        </p:tgtEl>
                                        <p:attrNameLst>
                                          <p:attrName>style.visibility</p:attrName>
                                        </p:attrNameLst>
                                      </p:cBhvr>
                                      <p:to>
                                        <p:strVal val="visible"/>
                                      </p:to>
                                    </p:set>
                                    <p:animEffect transition="in" filter="blinds(horizontal)">
                                      <p:cBhvr>
                                        <p:cTn id="7" dur="500"/>
                                        <p:tgtEl>
                                          <p:spTgt spid="67687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76873"/>
                                        </p:tgtEl>
                                        <p:attrNameLst>
                                          <p:attrName>style.visibility</p:attrName>
                                        </p:attrNameLst>
                                      </p:cBhvr>
                                      <p:to>
                                        <p:strVal val="visible"/>
                                      </p:to>
                                    </p:set>
                                    <p:animEffect transition="in" filter="blinds(horizontal)">
                                      <p:cBhvr>
                                        <p:cTn id="10" dur="500"/>
                                        <p:tgtEl>
                                          <p:spTgt spid="67687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76875"/>
                                        </p:tgtEl>
                                        <p:attrNameLst>
                                          <p:attrName>style.visibility</p:attrName>
                                        </p:attrNameLst>
                                      </p:cBhvr>
                                      <p:to>
                                        <p:strVal val="visible"/>
                                      </p:to>
                                    </p:set>
                                    <p:animEffect transition="in" filter="blinds(horizontal)">
                                      <p:cBhvr>
                                        <p:cTn id="13" dur="500"/>
                                        <p:tgtEl>
                                          <p:spTgt spid="676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70" grpId="0" animBg="1"/>
      <p:bldP spid="676873" grpId="0" animBg="1"/>
      <p:bldP spid="6768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4290</TotalTime>
  <Words>3946</Words>
  <Application>Microsoft PowerPoint</Application>
  <PresentationFormat>On-screen Show (4:3)</PresentationFormat>
  <Paragraphs>805</Paragraphs>
  <Slides>49</Slides>
  <Notes>49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2" baseType="lpstr">
      <vt:lpstr>Office Theme</vt:lpstr>
      <vt:lpstr>Document</vt:lpstr>
      <vt:lpstr>Image</vt:lpstr>
      <vt:lpstr>Slide 1</vt:lpstr>
      <vt:lpstr>Slide 2</vt:lpstr>
      <vt:lpstr>Slide 3</vt:lpstr>
      <vt:lpstr>Slide 4</vt:lpstr>
      <vt:lpstr>Generative Mechanisms: Why do we create and sustain networks?</vt:lpstr>
      <vt:lpstr>Slide 6</vt:lpstr>
      <vt:lpstr>Statistical “MRI” for Structural Signatures</vt:lpstr>
      <vt:lpstr>Slide 8</vt:lpstr>
      <vt:lpstr>Slide 9</vt:lpstr>
      <vt:lpstr>Slide 10</vt:lpstr>
      <vt:lpstr>Slide 11</vt:lpstr>
      <vt:lpstr>Its all about “Relational Metadata”</vt:lpstr>
      <vt:lpstr>The Hubble telescope:  $2.5 billion</vt:lpstr>
      <vt:lpstr>CERN particle accelerator:  $1 billion/year</vt:lpstr>
      <vt:lpstr>The Web:  priceless*</vt:lpstr>
      <vt:lpstr>Slide 16</vt:lpstr>
      <vt:lpstr>Slide 17</vt:lpstr>
      <vt:lpstr>Slide 18</vt:lpstr>
      <vt:lpstr>Hurricane Katrina 2005</vt:lpstr>
      <vt:lpstr>SITREP Content</vt:lpstr>
      <vt:lpstr>Typical SITREP</vt:lpstr>
      <vt:lpstr>Human Coding Procedure</vt:lpstr>
      <vt:lpstr>Automatic Coding</vt:lpstr>
      <vt:lpstr>Time Slice 1: 8/23 to 8/25/2005</vt:lpstr>
      <vt:lpstr>Time Slice 1 to 2</vt:lpstr>
      <vt:lpstr>Time Slice 2: 8/26 to 8/27/2005</vt:lpstr>
      <vt:lpstr>Time Slice 2 to 3</vt:lpstr>
      <vt:lpstr>Time Slice 3: 8/28 to 8/29/2005</vt:lpstr>
      <vt:lpstr>Time Slice 3 to 4</vt:lpstr>
      <vt:lpstr>Time Slice 4: 8/30 to 8/31/2005</vt:lpstr>
      <vt:lpstr>Time Slice 4 to 5</vt:lpstr>
      <vt:lpstr>Time Slice 5: 9/1 to 9/2/2005</vt:lpstr>
      <vt:lpstr>Time Slice 5 to 6</vt:lpstr>
      <vt:lpstr>Time Slice 6: 9/3 to 9/4/2005</vt:lpstr>
      <vt:lpstr>Change in Network Centrality Rankings</vt:lpstr>
      <vt:lpstr>Slide 36</vt:lpstr>
      <vt:lpstr>Slide 37</vt:lpstr>
      <vt:lpstr>Four Types of Relations in EQ2</vt:lpstr>
      <vt:lpstr>Data Description</vt:lpstr>
      <vt:lpstr>Slide 40</vt:lpstr>
      <vt:lpstr>Results</vt:lpstr>
      <vt:lpstr>Slide 42</vt:lpstr>
      <vt:lpstr>Friendship in Second Life Teen Grid </vt:lpstr>
      <vt:lpstr>Slide 44</vt:lpstr>
      <vt:lpstr>Hypotheses Tested</vt:lpstr>
      <vt:lpstr>Tobacco Research: TobIG Demo  Computational Nanotechnology: nanoHUB Demo  Cyberinfrastructure: CI-Scope Demo  Oncofertility: Onco-IKNOW</vt:lpstr>
      <vt:lpstr>Slide 47</vt:lpstr>
      <vt:lpstr>Slide 48</vt:lpstr>
      <vt:lpstr>SONIC Team</vt:lpstr>
    </vt:vector>
  </TitlesOfParts>
  <Company>University of Illinois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Noshir Contractor</dc:creator>
  <cp:lastModifiedBy>Nosh</cp:lastModifiedBy>
  <cp:revision>376</cp:revision>
  <dcterms:created xsi:type="dcterms:W3CDTF">2000-03-05T04:27:34Z</dcterms:created>
  <dcterms:modified xsi:type="dcterms:W3CDTF">2009-03-20T19:52:46Z</dcterms:modified>
</cp:coreProperties>
</file>